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96D144-C29B-4406-95D1-7C646044997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3B5C2E9-F720-41C9-B56E-D20825448774}">
      <dgm:prSet/>
      <dgm:spPr/>
      <dgm:t>
        <a:bodyPr/>
        <a:lstStyle/>
        <a:p>
          <a:r>
            <a:rPr lang="en-US"/>
            <a:t>Terugblikken: activeer voorkennis</a:t>
          </a:r>
        </a:p>
      </dgm:t>
    </dgm:pt>
    <dgm:pt modelId="{6B3971CA-91A0-4331-993C-20243435636A}" type="parTrans" cxnId="{5FC570FA-D131-400B-87A7-D1CA5C753F3A}">
      <dgm:prSet/>
      <dgm:spPr/>
      <dgm:t>
        <a:bodyPr/>
        <a:lstStyle/>
        <a:p>
          <a:endParaRPr lang="en-US"/>
        </a:p>
      </dgm:t>
    </dgm:pt>
    <dgm:pt modelId="{77F06DDA-C25A-46FB-B9B7-164DA79F0FA2}" type="sibTrans" cxnId="{5FC570FA-D131-400B-87A7-D1CA5C753F3A}">
      <dgm:prSet/>
      <dgm:spPr/>
      <dgm:t>
        <a:bodyPr/>
        <a:lstStyle/>
        <a:p>
          <a:endParaRPr lang="en-US"/>
        </a:p>
      </dgm:t>
    </dgm:pt>
    <dgm:pt modelId="{810494D6-E044-4D50-85D4-80CFF5ADB75B}">
      <dgm:prSet/>
      <dgm:spPr/>
      <dgm:t>
        <a:bodyPr/>
        <a:lstStyle/>
        <a:p>
          <a:r>
            <a:rPr lang="en-US"/>
            <a:t>Oriënteren: op wat we gaan doen</a:t>
          </a:r>
        </a:p>
      </dgm:t>
    </dgm:pt>
    <dgm:pt modelId="{215E3C2D-417F-4C9D-B671-7353F7E76AA7}" type="parTrans" cxnId="{3E065021-89F3-4D36-8FC0-C4407273AB37}">
      <dgm:prSet/>
      <dgm:spPr/>
      <dgm:t>
        <a:bodyPr/>
        <a:lstStyle/>
        <a:p>
          <a:endParaRPr lang="en-US"/>
        </a:p>
      </dgm:t>
    </dgm:pt>
    <dgm:pt modelId="{7BE6F7BB-E704-4737-8BD7-5F15C85CFDFA}" type="sibTrans" cxnId="{3E065021-89F3-4D36-8FC0-C4407273AB37}">
      <dgm:prSet/>
      <dgm:spPr/>
      <dgm:t>
        <a:bodyPr/>
        <a:lstStyle/>
        <a:p>
          <a:endParaRPr lang="en-US"/>
        </a:p>
      </dgm:t>
    </dgm:pt>
    <dgm:pt modelId="{D3623647-EDCA-4801-B667-0BB8CD9F664F}">
      <dgm:prSet/>
      <dgm:spPr/>
      <dgm:t>
        <a:bodyPr/>
        <a:lstStyle/>
        <a:p>
          <a:r>
            <a:rPr lang="en-US"/>
            <a:t>Instructie: stap voor stap wat gaan we doen</a:t>
          </a:r>
        </a:p>
      </dgm:t>
    </dgm:pt>
    <dgm:pt modelId="{0A695F35-A153-402F-B5E4-4883FF0FE232}" type="parTrans" cxnId="{27846874-5583-4947-9790-C1A8E00240F6}">
      <dgm:prSet/>
      <dgm:spPr/>
      <dgm:t>
        <a:bodyPr/>
        <a:lstStyle/>
        <a:p>
          <a:endParaRPr lang="en-US"/>
        </a:p>
      </dgm:t>
    </dgm:pt>
    <dgm:pt modelId="{09624E5C-ED69-4664-A090-734329645A66}" type="sibTrans" cxnId="{27846874-5583-4947-9790-C1A8E00240F6}">
      <dgm:prSet/>
      <dgm:spPr/>
      <dgm:t>
        <a:bodyPr/>
        <a:lstStyle/>
        <a:p>
          <a:endParaRPr lang="en-US"/>
        </a:p>
      </dgm:t>
    </dgm:pt>
    <dgm:pt modelId="{15EBFA83-D90B-4FC7-9E9A-3A22C5619BFB}">
      <dgm:prSet/>
      <dgm:spPr/>
      <dgm:t>
        <a:bodyPr/>
        <a:lstStyle/>
        <a:p>
          <a:r>
            <a:rPr lang="en-US"/>
            <a:t>Begeleid inoefenen: Samen oefenen of iedereen het snapt</a:t>
          </a:r>
        </a:p>
      </dgm:t>
    </dgm:pt>
    <dgm:pt modelId="{1E57F1E0-8081-477D-A415-C53D35FBBAAC}" type="parTrans" cxnId="{5D70FDEB-06EA-4577-BA04-AA2FEF4FF096}">
      <dgm:prSet/>
      <dgm:spPr/>
      <dgm:t>
        <a:bodyPr/>
        <a:lstStyle/>
        <a:p>
          <a:endParaRPr lang="en-US"/>
        </a:p>
      </dgm:t>
    </dgm:pt>
    <dgm:pt modelId="{EF834D5D-2E31-43F3-B6D1-AC2E6C195DDC}" type="sibTrans" cxnId="{5D70FDEB-06EA-4577-BA04-AA2FEF4FF096}">
      <dgm:prSet/>
      <dgm:spPr/>
      <dgm:t>
        <a:bodyPr/>
        <a:lstStyle/>
        <a:p>
          <a:endParaRPr lang="en-US"/>
        </a:p>
      </dgm:t>
    </dgm:pt>
    <dgm:pt modelId="{B924BE1B-A92D-4DAF-9A28-1D9F4BFF5524}">
      <dgm:prSet/>
      <dgm:spPr/>
      <dgm:t>
        <a:bodyPr/>
        <a:lstStyle/>
        <a:p>
          <a:r>
            <a:rPr lang="en-US"/>
            <a:t>Verwerking: kinderen oefenen zelfstandig met de stof</a:t>
          </a:r>
        </a:p>
      </dgm:t>
    </dgm:pt>
    <dgm:pt modelId="{CF886014-FE3A-485E-9125-61D70AADF7BE}" type="parTrans" cxnId="{55A7935A-CC37-4E68-A5AC-3A4A5D920F2D}">
      <dgm:prSet/>
      <dgm:spPr/>
      <dgm:t>
        <a:bodyPr/>
        <a:lstStyle/>
        <a:p>
          <a:endParaRPr lang="en-US"/>
        </a:p>
      </dgm:t>
    </dgm:pt>
    <dgm:pt modelId="{46AE1B6B-2272-46A0-898C-90EB786E80CA}" type="sibTrans" cxnId="{55A7935A-CC37-4E68-A5AC-3A4A5D920F2D}">
      <dgm:prSet/>
      <dgm:spPr/>
      <dgm:t>
        <a:bodyPr/>
        <a:lstStyle/>
        <a:p>
          <a:endParaRPr lang="en-US"/>
        </a:p>
      </dgm:t>
    </dgm:pt>
    <dgm:pt modelId="{6370E639-05E5-49AA-9654-96818D95FC3B}">
      <dgm:prSet/>
      <dgm:spPr/>
      <dgm:t>
        <a:bodyPr/>
        <a:lstStyle/>
        <a:p>
          <a:r>
            <a:rPr lang="en-US"/>
            <a:t>Afronding: wat ging goed, wat kan beter</a:t>
          </a:r>
        </a:p>
      </dgm:t>
    </dgm:pt>
    <dgm:pt modelId="{3C34B5A0-50BE-4C45-AE0D-BDCFB3D14BC5}" type="parTrans" cxnId="{7FF4FF9A-9913-4558-B0D9-34D49D4C426C}">
      <dgm:prSet/>
      <dgm:spPr/>
      <dgm:t>
        <a:bodyPr/>
        <a:lstStyle/>
        <a:p>
          <a:endParaRPr lang="en-US"/>
        </a:p>
      </dgm:t>
    </dgm:pt>
    <dgm:pt modelId="{C26AD48D-BCBA-4276-925F-6607BAF6129D}" type="sibTrans" cxnId="{7FF4FF9A-9913-4558-B0D9-34D49D4C426C}">
      <dgm:prSet/>
      <dgm:spPr/>
      <dgm:t>
        <a:bodyPr/>
        <a:lstStyle/>
        <a:p>
          <a:endParaRPr lang="en-US"/>
        </a:p>
      </dgm:t>
    </dgm:pt>
    <dgm:pt modelId="{E360C470-A1DB-43E2-A077-C74B571808CC}" type="pres">
      <dgm:prSet presAssocID="{7996D144-C29B-4406-95D1-7C6460449973}" presName="linear" presStyleCnt="0">
        <dgm:presLayoutVars>
          <dgm:animLvl val="lvl"/>
          <dgm:resizeHandles val="exact"/>
        </dgm:presLayoutVars>
      </dgm:prSet>
      <dgm:spPr/>
    </dgm:pt>
    <dgm:pt modelId="{F873A7AC-3DBF-4320-827E-857FC522C861}" type="pres">
      <dgm:prSet presAssocID="{13B5C2E9-F720-41C9-B56E-D20825448774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44753111-2512-4533-82D1-F436857E08F5}" type="pres">
      <dgm:prSet presAssocID="{77F06DDA-C25A-46FB-B9B7-164DA79F0FA2}" presName="spacer" presStyleCnt="0"/>
      <dgm:spPr/>
    </dgm:pt>
    <dgm:pt modelId="{1E530F50-85AB-475B-967D-C4F3159DA793}" type="pres">
      <dgm:prSet presAssocID="{810494D6-E044-4D50-85D4-80CFF5ADB75B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E39C8386-58C1-4BA0-9D1D-6799E0957CCE}" type="pres">
      <dgm:prSet presAssocID="{7BE6F7BB-E704-4737-8BD7-5F15C85CFDFA}" presName="spacer" presStyleCnt="0"/>
      <dgm:spPr/>
    </dgm:pt>
    <dgm:pt modelId="{DDE7F85E-BF7C-4539-9752-2AD0D9B94DE5}" type="pres">
      <dgm:prSet presAssocID="{D3623647-EDCA-4801-B667-0BB8CD9F664F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541CCD13-0826-4D81-9B53-B47830B98199}" type="pres">
      <dgm:prSet presAssocID="{09624E5C-ED69-4664-A090-734329645A66}" presName="spacer" presStyleCnt="0"/>
      <dgm:spPr/>
    </dgm:pt>
    <dgm:pt modelId="{CEF1D4BE-E974-4B15-933D-4AA403C6B483}" type="pres">
      <dgm:prSet presAssocID="{15EBFA83-D90B-4FC7-9E9A-3A22C5619BFB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E698A9E1-8769-4910-8C4B-69DF093F12AE}" type="pres">
      <dgm:prSet presAssocID="{EF834D5D-2E31-43F3-B6D1-AC2E6C195DDC}" presName="spacer" presStyleCnt="0"/>
      <dgm:spPr/>
    </dgm:pt>
    <dgm:pt modelId="{69E2134E-DA2C-4EAA-B1A5-ECC02291FAFB}" type="pres">
      <dgm:prSet presAssocID="{B924BE1B-A92D-4DAF-9A28-1D9F4BFF5524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76184E02-52EF-4027-838F-5A07521B8F79}" type="pres">
      <dgm:prSet presAssocID="{46AE1B6B-2272-46A0-898C-90EB786E80CA}" presName="spacer" presStyleCnt="0"/>
      <dgm:spPr/>
    </dgm:pt>
    <dgm:pt modelId="{8BE5A212-3F94-43EE-A5EC-701D9CBAC9DE}" type="pres">
      <dgm:prSet presAssocID="{6370E639-05E5-49AA-9654-96818D95FC3B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65704413-1337-4E97-B706-FC25A67341F1}" type="presOf" srcId="{15EBFA83-D90B-4FC7-9E9A-3A22C5619BFB}" destId="{CEF1D4BE-E974-4B15-933D-4AA403C6B483}" srcOrd="0" destOrd="0" presId="urn:microsoft.com/office/officeart/2005/8/layout/vList2"/>
    <dgm:cxn modelId="{3E065021-89F3-4D36-8FC0-C4407273AB37}" srcId="{7996D144-C29B-4406-95D1-7C6460449973}" destId="{810494D6-E044-4D50-85D4-80CFF5ADB75B}" srcOrd="1" destOrd="0" parTransId="{215E3C2D-417F-4C9D-B671-7353F7E76AA7}" sibTransId="{7BE6F7BB-E704-4737-8BD7-5F15C85CFDFA}"/>
    <dgm:cxn modelId="{28C9EA29-4504-4D3B-9403-026DE26074A7}" type="presOf" srcId="{D3623647-EDCA-4801-B667-0BB8CD9F664F}" destId="{DDE7F85E-BF7C-4539-9752-2AD0D9B94DE5}" srcOrd="0" destOrd="0" presId="urn:microsoft.com/office/officeart/2005/8/layout/vList2"/>
    <dgm:cxn modelId="{3590A45D-360D-44B5-B8B5-BD6DECAD61B9}" type="presOf" srcId="{6370E639-05E5-49AA-9654-96818D95FC3B}" destId="{8BE5A212-3F94-43EE-A5EC-701D9CBAC9DE}" srcOrd="0" destOrd="0" presId="urn:microsoft.com/office/officeart/2005/8/layout/vList2"/>
    <dgm:cxn modelId="{27846874-5583-4947-9790-C1A8E00240F6}" srcId="{7996D144-C29B-4406-95D1-7C6460449973}" destId="{D3623647-EDCA-4801-B667-0BB8CD9F664F}" srcOrd="2" destOrd="0" parTransId="{0A695F35-A153-402F-B5E4-4883FF0FE232}" sibTransId="{09624E5C-ED69-4664-A090-734329645A66}"/>
    <dgm:cxn modelId="{55A7935A-CC37-4E68-A5AC-3A4A5D920F2D}" srcId="{7996D144-C29B-4406-95D1-7C6460449973}" destId="{B924BE1B-A92D-4DAF-9A28-1D9F4BFF5524}" srcOrd="4" destOrd="0" parTransId="{CF886014-FE3A-485E-9125-61D70AADF7BE}" sibTransId="{46AE1B6B-2272-46A0-898C-90EB786E80CA}"/>
    <dgm:cxn modelId="{7FF4FF9A-9913-4558-B0D9-34D49D4C426C}" srcId="{7996D144-C29B-4406-95D1-7C6460449973}" destId="{6370E639-05E5-49AA-9654-96818D95FC3B}" srcOrd="5" destOrd="0" parTransId="{3C34B5A0-50BE-4C45-AE0D-BDCFB3D14BC5}" sibTransId="{C26AD48D-BCBA-4276-925F-6607BAF6129D}"/>
    <dgm:cxn modelId="{4BAF68D8-217B-470D-A6D4-0782040A95C2}" type="presOf" srcId="{7996D144-C29B-4406-95D1-7C6460449973}" destId="{E360C470-A1DB-43E2-A077-C74B571808CC}" srcOrd="0" destOrd="0" presId="urn:microsoft.com/office/officeart/2005/8/layout/vList2"/>
    <dgm:cxn modelId="{10F738EB-0284-41F0-AB70-4A67909819F8}" type="presOf" srcId="{13B5C2E9-F720-41C9-B56E-D20825448774}" destId="{F873A7AC-3DBF-4320-827E-857FC522C861}" srcOrd="0" destOrd="0" presId="urn:microsoft.com/office/officeart/2005/8/layout/vList2"/>
    <dgm:cxn modelId="{231639EB-1BF1-4671-8246-442756ECB317}" type="presOf" srcId="{B924BE1B-A92D-4DAF-9A28-1D9F4BFF5524}" destId="{69E2134E-DA2C-4EAA-B1A5-ECC02291FAFB}" srcOrd="0" destOrd="0" presId="urn:microsoft.com/office/officeart/2005/8/layout/vList2"/>
    <dgm:cxn modelId="{5D70FDEB-06EA-4577-BA04-AA2FEF4FF096}" srcId="{7996D144-C29B-4406-95D1-7C6460449973}" destId="{15EBFA83-D90B-4FC7-9E9A-3A22C5619BFB}" srcOrd="3" destOrd="0" parTransId="{1E57F1E0-8081-477D-A415-C53D35FBBAAC}" sibTransId="{EF834D5D-2E31-43F3-B6D1-AC2E6C195DDC}"/>
    <dgm:cxn modelId="{5583D6F3-94CA-4A7D-A4BF-63381ADA54BE}" type="presOf" srcId="{810494D6-E044-4D50-85D4-80CFF5ADB75B}" destId="{1E530F50-85AB-475B-967D-C4F3159DA793}" srcOrd="0" destOrd="0" presId="urn:microsoft.com/office/officeart/2005/8/layout/vList2"/>
    <dgm:cxn modelId="{5FC570FA-D131-400B-87A7-D1CA5C753F3A}" srcId="{7996D144-C29B-4406-95D1-7C6460449973}" destId="{13B5C2E9-F720-41C9-B56E-D20825448774}" srcOrd="0" destOrd="0" parTransId="{6B3971CA-91A0-4331-993C-20243435636A}" sibTransId="{77F06DDA-C25A-46FB-B9B7-164DA79F0FA2}"/>
    <dgm:cxn modelId="{DC8BE009-D4DB-4986-8287-7B6D680EE8E4}" type="presParOf" srcId="{E360C470-A1DB-43E2-A077-C74B571808CC}" destId="{F873A7AC-3DBF-4320-827E-857FC522C861}" srcOrd="0" destOrd="0" presId="urn:microsoft.com/office/officeart/2005/8/layout/vList2"/>
    <dgm:cxn modelId="{73ECB470-F2AE-41FA-A17F-97507153881F}" type="presParOf" srcId="{E360C470-A1DB-43E2-A077-C74B571808CC}" destId="{44753111-2512-4533-82D1-F436857E08F5}" srcOrd="1" destOrd="0" presId="urn:microsoft.com/office/officeart/2005/8/layout/vList2"/>
    <dgm:cxn modelId="{93A0BFBF-9936-437D-9AA8-35F6E379BA25}" type="presParOf" srcId="{E360C470-A1DB-43E2-A077-C74B571808CC}" destId="{1E530F50-85AB-475B-967D-C4F3159DA793}" srcOrd="2" destOrd="0" presId="urn:microsoft.com/office/officeart/2005/8/layout/vList2"/>
    <dgm:cxn modelId="{1742C02B-5A13-4385-8FB2-4EACBF364AF5}" type="presParOf" srcId="{E360C470-A1DB-43E2-A077-C74B571808CC}" destId="{E39C8386-58C1-4BA0-9D1D-6799E0957CCE}" srcOrd="3" destOrd="0" presId="urn:microsoft.com/office/officeart/2005/8/layout/vList2"/>
    <dgm:cxn modelId="{975FD497-876C-401D-8A1F-59C7EB46A15B}" type="presParOf" srcId="{E360C470-A1DB-43E2-A077-C74B571808CC}" destId="{DDE7F85E-BF7C-4539-9752-2AD0D9B94DE5}" srcOrd="4" destOrd="0" presId="urn:microsoft.com/office/officeart/2005/8/layout/vList2"/>
    <dgm:cxn modelId="{4B518A40-EF52-4270-A17B-71DF8351A7F0}" type="presParOf" srcId="{E360C470-A1DB-43E2-A077-C74B571808CC}" destId="{541CCD13-0826-4D81-9B53-B47830B98199}" srcOrd="5" destOrd="0" presId="urn:microsoft.com/office/officeart/2005/8/layout/vList2"/>
    <dgm:cxn modelId="{12124272-EC4D-492E-827E-F13A28682A02}" type="presParOf" srcId="{E360C470-A1DB-43E2-A077-C74B571808CC}" destId="{CEF1D4BE-E974-4B15-933D-4AA403C6B483}" srcOrd="6" destOrd="0" presId="urn:microsoft.com/office/officeart/2005/8/layout/vList2"/>
    <dgm:cxn modelId="{37A45866-FCC0-40B5-ABE8-04B52666E606}" type="presParOf" srcId="{E360C470-A1DB-43E2-A077-C74B571808CC}" destId="{E698A9E1-8769-4910-8C4B-69DF093F12AE}" srcOrd="7" destOrd="0" presId="urn:microsoft.com/office/officeart/2005/8/layout/vList2"/>
    <dgm:cxn modelId="{83C7FB39-DA13-4C40-8859-0647E592B09A}" type="presParOf" srcId="{E360C470-A1DB-43E2-A077-C74B571808CC}" destId="{69E2134E-DA2C-4EAA-B1A5-ECC02291FAFB}" srcOrd="8" destOrd="0" presId="urn:microsoft.com/office/officeart/2005/8/layout/vList2"/>
    <dgm:cxn modelId="{D060740B-51AA-466C-99CC-C0B8B9D540D8}" type="presParOf" srcId="{E360C470-A1DB-43E2-A077-C74B571808CC}" destId="{76184E02-52EF-4027-838F-5A07521B8F79}" srcOrd="9" destOrd="0" presId="urn:microsoft.com/office/officeart/2005/8/layout/vList2"/>
    <dgm:cxn modelId="{FE4E9CCE-1840-4DAD-A22C-87226EBEC218}" type="presParOf" srcId="{E360C470-A1DB-43E2-A077-C74B571808CC}" destId="{8BE5A212-3F94-43EE-A5EC-701D9CBAC9DE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73A7AC-3DBF-4320-827E-857FC522C861}">
      <dsp:nvSpPr>
        <dsp:cNvPr id="0" name=""/>
        <dsp:cNvSpPr/>
      </dsp:nvSpPr>
      <dsp:spPr>
        <a:xfrm>
          <a:off x="0" y="76971"/>
          <a:ext cx="684711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Terugblikken: activeer voorkennis</a:t>
          </a:r>
        </a:p>
      </dsp:txBody>
      <dsp:txXfrm>
        <a:off x="23417" y="100388"/>
        <a:ext cx="6800283" cy="432866"/>
      </dsp:txXfrm>
    </dsp:sp>
    <dsp:sp modelId="{1E530F50-85AB-475B-967D-C4F3159DA793}">
      <dsp:nvSpPr>
        <dsp:cNvPr id="0" name=""/>
        <dsp:cNvSpPr/>
      </dsp:nvSpPr>
      <dsp:spPr>
        <a:xfrm>
          <a:off x="0" y="614271"/>
          <a:ext cx="684711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Oriënteren: op wat we gaan doen</a:t>
          </a:r>
        </a:p>
      </dsp:txBody>
      <dsp:txXfrm>
        <a:off x="23417" y="637688"/>
        <a:ext cx="6800283" cy="432866"/>
      </dsp:txXfrm>
    </dsp:sp>
    <dsp:sp modelId="{DDE7F85E-BF7C-4539-9752-2AD0D9B94DE5}">
      <dsp:nvSpPr>
        <dsp:cNvPr id="0" name=""/>
        <dsp:cNvSpPr/>
      </dsp:nvSpPr>
      <dsp:spPr>
        <a:xfrm>
          <a:off x="0" y="1151571"/>
          <a:ext cx="684711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Instructie: stap voor stap wat gaan we doen</a:t>
          </a:r>
        </a:p>
      </dsp:txBody>
      <dsp:txXfrm>
        <a:off x="23417" y="1174988"/>
        <a:ext cx="6800283" cy="432866"/>
      </dsp:txXfrm>
    </dsp:sp>
    <dsp:sp modelId="{CEF1D4BE-E974-4B15-933D-4AA403C6B483}">
      <dsp:nvSpPr>
        <dsp:cNvPr id="0" name=""/>
        <dsp:cNvSpPr/>
      </dsp:nvSpPr>
      <dsp:spPr>
        <a:xfrm>
          <a:off x="0" y="1688871"/>
          <a:ext cx="684711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Begeleid inoefenen: Samen oefenen of iedereen het snapt</a:t>
          </a:r>
        </a:p>
      </dsp:txBody>
      <dsp:txXfrm>
        <a:off x="23417" y="1712288"/>
        <a:ext cx="6800283" cy="432866"/>
      </dsp:txXfrm>
    </dsp:sp>
    <dsp:sp modelId="{69E2134E-DA2C-4EAA-B1A5-ECC02291FAFB}">
      <dsp:nvSpPr>
        <dsp:cNvPr id="0" name=""/>
        <dsp:cNvSpPr/>
      </dsp:nvSpPr>
      <dsp:spPr>
        <a:xfrm>
          <a:off x="0" y="2226171"/>
          <a:ext cx="684711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Verwerking: kinderen oefenen zelfstandig met de stof</a:t>
          </a:r>
        </a:p>
      </dsp:txBody>
      <dsp:txXfrm>
        <a:off x="23417" y="2249588"/>
        <a:ext cx="6800283" cy="432866"/>
      </dsp:txXfrm>
    </dsp:sp>
    <dsp:sp modelId="{8BE5A212-3F94-43EE-A5EC-701D9CBAC9DE}">
      <dsp:nvSpPr>
        <dsp:cNvPr id="0" name=""/>
        <dsp:cNvSpPr/>
      </dsp:nvSpPr>
      <dsp:spPr>
        <a:xfrm>
          <a:off x="0" y="2763471"/>
          <a:ext cx="684711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Afronding: wat ging goed, wat kan beter</a:t>
          </a:r>
        </a:p>
      </dsp:txBody>
      <dsp:txXfrm>
        <a:off x="23417" y="2786888"/>
        <a:ext cx="6800283" cy="432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C5FB-631C-41EF-B8F3-CC2896BFF152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CDAF-A44A-4059-B4DA-7553CB60E827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0039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C5FB-631C-41EF-B8F3-CC2896BFF152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CDAF-A44A-4059-B4DA-7553CB60E8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809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C5FB-631C-41EF-B8F3-CC2896BFF152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CDAF-A44A-4059-B4DA-7553CB60E8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66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C5FB-631C-41EF-B8F3-CC2896BFF152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CDAF-A44A-4059-B4DA-7553CB60E8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428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C5FB-631C-41EF-B8F3-CC2896BFF152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CDAF-A44A-4059-B4DA-7553CB60E827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750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C5FB-631C-41EF-B8F3-CC2896BFF152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CDAF-A44A-4059-B4DA-7553CB60E8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258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C5FB-631C-41EF-B8F3-CC2896BFF152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CDAF-A44A-4059-B4DA-7553CB60E8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4011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C5FB-631C-41EF-B8F3-CC2896BFF152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CDAF-A44A-4059-B4DA-7553CB60E8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8117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C5FB-631C-41EF-B8F3-CC2896BFF152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CDAF-A44A-4059-B4DA-7553CB60E8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1883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2A4C5FB-631C-41EF-B8F3-CC2896BFF152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35CDAF-A44A-4059-B4DA-7553CB60E8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229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C5FB-631C-41EF-B8F3-CC2896BFF152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CDAF-A44A-4059-B4DA-7553CB60E8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3426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2A4C5FB-631C-41EF-B8F3-CC2896BFF152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035CDAF-A44A-4059-B4DA-7553CB60E827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174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raar24.nl/419754/bewegend-leren-op-doevrijdag-zorgt-voor-motivatie-en-plezier/" TargetMode="External"/><Relationship Id="rId2" Type="http://schemas.openxmlformats.org/officeDocument/2006/relationships/hyperlink" Target="https://www.leraar24.nl/241437/een-goede-start-met-een-pakkende-lesopening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derwijsmaakjesamen.nl/5minutenspelletjes/" TargetMode="External"/><Relationship Id="rId2" Type="http://schemas.openxmlformats.org/officeDocument/2006/relationships/hyperlink" Target="https://beweegspellen.nl/beweegspellen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A440A73-DF8A-4BB0-B61E-69DF44981D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79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5514713-4962-4AA2-AF81-7803D15ACD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nl-NL" sz="4000" dirty="0"/>
              <a:t>Methodiek PW periode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BE45FD0-AB47-429C-BEE0-A3E3E11225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/>
          </a:bodyPr>
          <a:lstStyle/>
          <a:p>
            <a:r>
              <a:rPr lang="nl-NL" sz="2000" dirty="0"/>
              <a:t>Les 5 plan uitvoeren</a:t>
            </a:r>
          </a:p>
        </p:txBody>
      </p:sp>
    </p:spTree>
    <p:extLst>
      <p:ext uri="{BB962C8B-B14F-4D97-AF65-F5344CB8AC3E}">
        <p14:creationId xmlns:p14="http://schemas.microsoft.com/office/powerpoint/2010/main" val="1319461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5FEEA9C-B5FC-4758-87B7-E7F95A88E802}"/>
              </a:ext>
            </a:extLst>
          </p:cNvPr>
          <p:cNvSpPr/>
          <p:nvPr/>
        </p:nvSpPr>
        <p:spPr>
          <a:xfrm>
            <a:off x="326380" y="786110"/>
            <a:ext cx="11272573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Vandaag leer je wat er komt 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kijken bij de </a:t>
            </a:r>
            <a:r>
              <a:rPr lang="nl-NL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uitvoering</a:t>
            </a: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</a:p>
          <a:p>
            <a:pPr algn="ctr"/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Hoe je een activiteit introduceert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Hoe je instructie geeft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 er komt kijken bij de begeleiding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8477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E8CC6032-9E7B-49FD-A325-1A05809C0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059" y="804444"/>
            <a:ext cx="9339881" cy="524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16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F89FC01-D0CF-4899-A184-1F00703630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E5A9FF-C93F-4A6D-ABDE-2533C3017B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90A4124-979D-4376-AA58-6501D58B6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35A52B12-0826-4A26-ABA2-386F721113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DD0DA68-F652-496F-B8B5-9A66255CA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C4E718D8-5C4E-489A-A04D-96552FC49887}"/>
              </a:ext>
            </a:extLst>
          </p:cNvPr>
          <p:cNvSpPr txBox="1"/>
          <p:nvPr/>
        </p:nvSpPr>
        <p:spPr>
          <a:xfrm>
            <a:off x="492371" y="204928"/>
            <a:ext cx="3084844" cy="21038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spc="-5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Hoe </a:t>
            </a:r>
            <a:r>
              <a:rPr lang="en-US" sz="3600" b="1" spc="-5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introduceer</a:t>
            </a:r>
            <a:r>
              <a:rPr lang="en-US" sz="3600" b="1" spc="-5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je </a:t>
            </a:r>
            <a:r>
              <a:rPr lang="en-US" sz="3600" b="1" spc="-5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een</a:t>
            </a:r>
            <a:r>
              <a:rPr lang="en-US" sz="3600" b="1" spc="-5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spc="-5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activiteit</a:t>
            </a:r>
            <a:r>
              <a:rPr lang="en-US" sz="3600" b="1" spc="-5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2C51922-D424-4E5B-A634-6469A782B185}"/>
              </a:ext>
            </a:extLst>
          </p:cNvPr>
          <p:cNvSpPr txBox="1"/>
          <p:nvPr/>
        </p:nvSpPr>
        <p:spPr>
          <a:xfrm>
            <a:off x="492371" y="2653800"/>
            <a:ext cx="3084844" cy="333551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sz="2400" dirty="0">
                <a:solidFill>
                  <a:srgbClr val="FFFFFF"/>
                </a:solidFill>
              </a:rPr>
              <a:t>Sla </a:t>
            </a:r>
            <a:r>
              <a:rPr lang="en-US" sz="2400" dirty="0" err="1">
                <a:solidFill>
                  <a:srgbClr val="FFFFFF"/>
                </a:solidFill>
              </a:rPr>
              <a:t>deze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stap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niet</a:t>
            </a:r>
            <a:r>
              <a:rPr lang="en-US" sz="2400" dirty="0">
                <a:solidFill>
                  <a:srgbClr val="FFFFFF"/>
                </a:solidFill>
              </a:rPr>
              <a:t> over!!!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endParaRPr lang="en-US" sz="2400" dirty="0">
              <a:solidFill>
                <a:srgbClr val="FFFFFF"/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sz="2400" dirty="0">
                <a:solidFill>
                  <a:srgbClr val="FFFFFF"/>
                </a:solidFill>
              </a:rPr>
              <a:t>Doel van je </a:t>
            </a:r>
            <a:r>
              <a:rPr lang="en-US" sz="2400" dirty="0" err="1">
                <a:solidFill>
                  <a:srgbClr val="FFFFFF"/>
                </a:solidFill>
              </a:rPr>
              <a:t>introductie</a:t>
            </a:r>
            <a:r>
              <a:rPr lang="en-US" sz="2400" dirty="0">
                <a:solidFill>
                  <a:srgbClr val="FFFFFF"/>
                </a:solidFill>
              </a:rPr>
              <a:t> is: 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-"/>
            </a:pPr>
            <a:r>
              <a:rPr lang="en-US" sz="2400" dirty="0" err="1">
                <a:solidFill>
                  <a:srgbClr val="FFFFFF"/>
                </a:solidFill>
              </a:rPr>
              <a:t>Kinderen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enthousiast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maken</a:t>
            </a:r>
            <a:endParaRPr lang="en-US" sz="2400" dirty="0">
              <a:solidFill>
                <a:srgbClr val="FFFFFF"/>
              </a:solidFill>
            </a:endParaRP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-"/>
            </a:pPr>
            <a:r>
              <a:rPr lang="en-US" sz="2400" dirty="0" err="1">
                <a:solidFill>
                  <a:srgbClr val="FFFFFF"/>
                </a:solidFill>
              </a:rPr>
              <a:t>Kinderen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actief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maken</a:t>
            </a:r>
            <a:endParaRPr lang="en-US" sz="2400" dirty="0">
              <a:solidFill>
                <a:srgbClr val="FFFFFF"/>
              </a:solidFill>
            </a:endParaRP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-"/>
            </a:pPr>
            <a:r>
              <a:rPr lang="en-US" sz="2400" dirty="0" err="1">
                <a:solidFill>
                  <a:srgbClr val="FFFFFF"/>
                </a:solidFill>
              </a:rPr>
              <a:t>Kinderen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informeren</a:t>
            </a:r>
            <a:r>
              <a:rPr lang="en-US" sz="2400" dirty="0">
                <a:solidFill>
                  <a:srgbClr val="FFFFFF"/>
                </a:solidFill>
              </a:rPr>
              <a:t> over wat er </a:t>
            </a:r>
            <a:r>
              <a:rPr lang="en-US" sz="2400" dirty="0" err="1">
                <a:solidFill>
                  <a:srgbClr val="FFFFFF"/>
                </a:solidFill>
              </a:rPr>
              <a:t>komen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gaat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DF50AF6-4E23-4BD9-92C7-45A3E16E41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33C81B0-6178-4C85-87C8-95628B490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2017" y="869876"/>
            <a:ext cx="6798082" cy="511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06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E5F39294-2995-4E5A-A89C-874CECBD19D2}"/>
              </a:ext>
            </a:extLst>
          </p:cNvPr>
          <p:cNvSpPr/>
          <p:nvPr/>
        </p:nvSpPr>
        <p:spPr>
          <a:xfrm>
            <a:off x="510464" y="433685"/>
            <a:ext cx="11171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Voorbeelden van motiverende opening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9F95C741-CFF9-46C3-9B1F-FF755D05DFF1}"/>
              </a:ext>
            </a:extLst>
          </p:cNvPr>
          <p:cNvSpPr/>
          <p:nvPr/>
        </p:nvSpPr>
        <p:spPr>
          <a:xfrm>
            <a:off x="723900" y="18104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https://www.leraar24.nl/241437/een-goede-start-met-een-pakkende-lesopening/</a:t>
            </a:r>
            <a:endParaRPr lang="nl-NL" dirty="0"/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BE4EE02-5C23-448B-8C4E-419AB1E12A0E}"/>
              </a:ext>
            </a:extLst>
          </p:cNvPr>
          <p:cNvSpPr txBox="1"/>
          <p:nvPr/>
        </p:nvSpPr>
        <p:spPr>
          <a:xfrm>
            <a:off x="828675" y="3190875"/>
            <a:ext cx="106062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hlinkClick r:id="rId3"/>
              </a:rPr>
              <a:t>https://www.leraar24.nl/419754/bewegend-leren-op-doevrijdag-zorgt-voor-motivatie-en-plezier/</a:t>
            </a:r>
            <a:endParaRPr lang="nl-NL" dirty="0"/>
          </a:p>
          <a:p>
            <a:endParaRPr lang="nl-NL" dirty="0"/>
          </a:p>
          <a:p>
            <a:r>
              <a:rPr lang="nl-NL" dirty="0"/>
              <a:t>* Wat vind je van de instructie van de juf voor het eerste spel? Denk je dat alle kinderen het hebben begrepen?</a:t>
            </a:r>
          </a:p>
        </p:txBody>
      </p:sp>
    </p:spTree>
    <p:extLst>
      <p:ext uri="{BB962C8B-B14F-4D97-AF65-F5344CB8AC3E}">
        <p14:creationId xmlns:p14="http://schemas.microsoft.com/office/powerpoint/2010/main" val="2852440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F89FC01-D0CF-4899-A184-1F00703630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E5A9FF-C93F-4A6D-ABDE-2533C3017B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90A4124-979D-4376-AA58-6501D58B6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8B4AE371-B26D-4DBF-8149-CD696908AD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75A29316-3582-418D-BA33-5C1088439BB6}"/>
              </a:ext>
            </a:extLst>
          </p:cNvPr>
          <p:cNvSpPr/>
          <p:nvPr/>
        </p:nvSpPr>
        <p:spPr>
          <a:xfrm>
            <a:off x="642256" y="642257"/>
            <a:ext cx="3417677" cy="52268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spc="-5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Het </a:t>
            </a:r>
            <a:r>
              <a:rPr lang="en-US" sz="4800" spc="-50" dirty="0" err="1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directe-instructie</a:t>
            </a:r>
            <a:endParaRPr lang="en-US" sz="4800" spc="-5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spc="-5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model</a:t>
            </a:r>
            <a:endParaRPr lang="en-US" sz="4800" b="0" cap="none" spc="-5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03D7BE9-2401-47BE-81DB-3ECDB1E67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32" y="4191139"/>
            <a:ext cx="3320077" cy="168597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3F014C3-617F-427C-9D83-18CF91CABF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2454972-4818-4E1E-B6E6-B0D2E27237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21" name="Tekstvak 2">
            <a:extLst>
              <a:ext uri="{FF2B5EF4-FFF2-40B4-BE49-F238E27FC236}">
                <a16:creationId xmlns:a16="http://schemas.microsoft.com/office/drawing/2014/main" id="{5F8D4032-0F73-4B00-94BB-34E766965702}"/>
              </a:ext>
            </a:extLst>
          </p:cNvPr>
          <p:cNvGraphicFramePr/>
          <p:nvPr/>
        </p:nvGraphicFramePr>
        <p:xfrm>
          <a:off x="4713512" y="642257"/>
          <a:ext cx="6847117" cy="3320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85841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65D2119-9AAB-4D22-A74E-6AF592C0462D}"/>
              </a:ext>
            </a:extLst>
          </p:cNvPr>
          <p:cNvSpPr/>
          <p:nvPr/>
        </p:nvSpPr>
        <p:spPr>
          <a:xfrm>
            <a:off x="3486161" y="119360"/>
            <a:ext cx="4686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Instructie geven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16D0599E-DA95-4657-8B16-21E2E756C74E}"/>
              </a:ext>
            </a:extLst>
          </p:cNvPr>
          <p:cNvSpPr txBox="1"/>
          <p:nvPr/>
        </p:nvSpPr>
        <p:spPr>
          <a:xfrm>
            <a:off x="676275" y="1771650"/>
            <a:ext cx="597201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nl-NL" sz="2400" dirty="0"/>
              <a:t>Vertel kort wat de activiteit inhoudt</a:t>
            </a:r>
          </a:p>
          <a:p>
            <a:pPr marL="457200" indent="-457200">
              <a:buAutoNum type="arabicPeriod"/>
            </a:pPr>
            <a:r>
              <a:rPr lang="nl-NL" sz="2400" dirty="0"/>
              <a:t>Check of het duidelijk is</a:t>
            </a:r>
          </a:p>
          <a:p>
            <a:pPr marL="457200" indent="-457200">
              <a:buAutoNum type="arabicPeriod"/>
            </a:pPr>
            <a:r>
              <a:rPr lang="nl-NL" sz="2400" dirty="0"/>
              <a:t>Vraag of er meer uitleg nodig is</a:t>
            </a:r>
          </a:p>
          <a:p>
            <a:pPr marL="457200" indent="-457200">
              <a:buAutoNum type="arabicPeriod"/>
            </a:pPr>
            <a:r>
              <a:rPr lang="nl-NL" sz="2400" dirty="0"/>
              <a:t>Geef </a:t>
            </a:r>
            <a:r>
              <a:rPr lang="nl-NL" sz="2400" dirty="0" err="1"/>
              <a:t>evt</a:t>
            </a:r>
            <a:r>
              <a:rPr lang="nl-NL" sz="2400" dirty="0"/>
              <a:t> stap voor stap nog eens instructie</a:t>
            </a:r>
          </a:p>
          <a:p>
            <a:pPr marL="457200" indent="-457200">
              <a:buAutoNum type="arabicPeriod"/>
            </a:pPr>
            <a:r>
              <a:rPr lang="nl-NL" sz="2400" dirty="0"/>
              <a:t>Vraag of er meer uitleg nodig is</a:t>
            </a:r>
          </a:p>
          <a:p>
            <a:pPr marL="457200" indent="-457200">
              <a:buAutoNum type="arabicPeriod"/>
            </a:pPr>
            <a:r>
              <a:rPr lang="nl-NL" sz="2400" dirty="0"/>
              <a:t>Doe voor of geef meer informatie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42AEEA3-D1C7-4BF2-86F8-E33A8719BA70}"/>
              </a:ext>
            </a:extLst>
          </p:cNvPr>
          <p:cNvSpPr txBox="1"/>
          <p:nvPr/>
        </p:nvSpPr>
        <p:spPr>
          <a:xfrm>
            <a:off x="771525" y="4619625"/>
            <a:ext cx="49407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Check of het duidelijk is door een kind</a:t>
            </a:r>
          </a:p>
          <a:p>
            <a:r>
              <a:rPr lang="nl-NL" sz="2400" dirty="0"/>
              <a:t>Te laten vertellen wat de bedoeling is!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6E519B36-1032-4F80-A8AD-D6E139EBBF12}"/>
              </a:ext>
            </a:extLst>
          </p:cNvPr>
          <p:cNvSpPr/>
          <p:nvPr/>
        </p:nvSpPr>
        <p:spPr>
          <a:xfrm>
            <a:off x="771525" y="566710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https://www.leraar24.nl/105711/rekenles-volgens-het-directe-instructiemodel/</a:t>
            </a:r>
          </a:p>
        </p:txBody>
      </p:sp>
    </p:spTree>
    <p:extLst>
      <p:ext uri="{BB962C8B-B14F-4D97-AF65-F5344CB8AC3E}">
        <p14:creationId xmlns:p14="http://schemas.microsoft.com/office/powerpoint/2010/main" val="2340084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2DB7D7BC-9409-4F2C-87F5-2AD36E62C172}"/>
              </a:ext>
            </a:extLst>
          </p:cNvPr>
          <p:cNvSpPr/>
          <p:nvPr/>
        </p:nvSpPr>
        <p:spPr>
          <a:xfrm>
            <a:off x="1175093" y="1202725"/>
            <a:ext cx="9841813" cy="53553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Opdracht</a:t>
            </a:r>
          </a:p>
          <a:p>
            <a:endParaRPr lang="nl-NL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nl-NL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Kies een spelletje dat je met deze klas wilt doen</a:t>
            </a:r>
          </a:p>
          <a:p>
            <a:r>
              <a:rPr lang="nl-NL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Bereid je instructie voor volgens het DI-model</a:t>
            </a:r>
          </a:p>
          <a:p>
            <a:endParaRPr lang="nl-NL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nl-NL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Bijv. van de sites:</a:t>
            </a:r>
          </a:p>
          <a:p>
            <a:r>
              <a:rPr lang="nl-NL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https://beweegspellen.nl/beweegspellen/</a:t>
            </a:r>
            <a:endParaRPr lang="nl-NL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nl-NL" sz="32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https://www.onderwijsmaakjesamen.nl/5minutenspelletjes/</a:t>
            </a:r>
            <a:endParaRPr lang="nl-NL" sz="32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nl-NL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9250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0C7D938B-64EC-4353-9074-A58B6C79D934}"/>
              </a:ext>
            </a:extLst>
          </p:cNvPr>
          <p:cNvSpPr/>
          <p:nvPr/>
        </p:nvSpPr>
        <p:spPr>
          <a:xfrm>
            <a:off x="1195601" y="462260"/>
            <a:ext cx="33047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Begeleiden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0D546E8-0543-4E07-B0D8-EE1B5B86B132}"/>
              </a:ext>
            </a:extLst>
          </p:cNvPr>
          <p:cNvSpPr txBox="1"/>
          <p:nvPr/>
        </p:nvSpPr>
        <p:spPr>
          <a:xfrm>
            <a:off x="1352550" y="1971675"/>
            <a:ext cx="990867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Je houdt in de gaten of het naar het gewenste resultaat/doel gaat</a:t>
            </a:r>
          </a:p>
          <a:p>
            <a:r>
              <a:rPr lang="nl-NL" sz="2400" dirty="0"/>
              <a:t>Je houdt in de gaten of het werken in de goede (</a:t>
            </a:r>
            <a:r>
              <a:rPr lang="nl-NL" sz="2400" dirty="0" err="1"/>
              <a:t>samenwerkings</a:t>
            </a:r>
            <a:r>
              <a:rPr lang="nl-NL" sz="2400" dirty="0"/>
              <a:t>)sfeer gebeurt</a:t>
            </a:r>
          </a:p>
          <a:p>
            <a:endParaRPr lang="nl-NL" sz="2400" dirty="0"/>
          </a:p>
          <a:p>
            <a:r>
              <a:rPr lang="nl-NL" sz="2400" dirty="0"/>
              <a:t>Hiervoor moet je goed kunnen </a:t>
            </a:r>
            <a:r>
              <a:rPr lang="nl-NL" sz="2400" b="1" dirty="0"/>
              <a:t>observeren</a:t>
            </a:r>
          </a:p>
          <a:p>
            <a:r>
              <a:rPr lang="nl-NL" sz="2400" dirty="0"/>
              <a:t>En </a:t>
            </a:r>
            <a:r>
              <a:rPr lang="nl-NL" sz="2400" b="1" dirty="0"/>
              <a:t>inspelen</a:t>
            </a:r>
            <a:r>
              <a:rPr lang="nl-NL" sz="2400" dirty="0"/>
              <a:t> op wat kinderen zelf inbrengen aan ideeën</a:t>
            </a:r>
          </a:p>
          <a:p>
            <a:endParaRPr lang="nl-NL" sz="2400" dirty="0"/>
          </a:p>
          <a:p>
            <a:r>
              <a:rPr lang="nl-NL" sz="2400" dirty="0"/>
              <a:t>Hier krijg je later </a:t>
            </a:r>
            <a:r>
              <a:rPr lang="nl-NL" sz="2400"/>
              <a:t>meer theorie over…..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686564549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332</Words>
  <Application>Microsoft Office PowerPoint</Application>
  <PresentationFormat>Breedbeeld</PresentationFormat>
  <Paragraphs>54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Terugblik</vt:lpstr>
      <vt:lpstr>Methodiek PW periode 2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Methodiek PW periode 2</dc:title>
  <dc:creator>Laura Beeftink</dc:creator>
  <cp:lastModifiedBy>Laura Beeftink</cp:lastModifiedBy>
  <cp:revision>5</cp:revision>
  <dcterms:created xsi:type="dcterms:W3CDTF">2021-10-21T15:50:06Z</dcterms:created>
  <dcterms:modified xsi:type="dcterms:W3CDTF">2021-10-21T16:14:19Z</dcterms:modified>
</cp:coreProperties>
</file>