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8288000" cy="10287000"/>
  <p:notesSz cx="6858000" cy="9144000"/>
  <p:embeddedFontLst>
    <p:embeddedFont>
      <p:font typeface="Boriboon Bold" panose="020B0604020202020204" charset="-34"/>
      <p:regular r:id="rId15"/>
    </p:embeddedFont>
    <p:embeddedFont>
      <p:font typeface="Tomorrow" panose="020B0604020202020204" charset="0"/>
      <p:regular r:id="rId16"/>
    </p:embeddedFont>
    <p:embeddedFont>
      <p:font typeface="Tomorrow Bold" panose="020B0604020202020204" charset="0"/>
      <p:regular r:id="rId17"/>
    </p:embeddedFont>
    <p:embeddedFont>
      <p:font typeface="Tomorrow Italics" panose="020B0604020202020204" charset="0"/>
      <p:regular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4" d="100"/>
          <a:sy n="54" d="100"/>
        </p:scale>
        <p:origin x="686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11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3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3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0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3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11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11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2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11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11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11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2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11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Freeform 3"/>
          <p:cNvSpPr/>
          <p:nvPr/>
        </p:nvSpPr>
        <p:spPr>
          <a:xfrm>
            <a:off x="-4521899" y="0"/>
            <a:ext cx="8622376" cy="10287000"/>
          </a:xfrm>
          <a:custGeom>
            <a:avLst/>
            <a:gdLst/>
            <a:ahLst/>
            <a:cxnLst/>
            <a:rect l="l" t="t" r="r" b="b"/>
            <a:pathLst>
              <a:path w="8622376" h="10287000">
                <a:moveTo>
                  <a:pt x="0" y="0"/>
                </a:moveTo>
                <a:lnTo>
                  <a:pt x="8622376" y="0"/>
                </a:lnTo>
                <a:lnTo>
                  <a:pt x="862237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4" name="Freeform 4"/>
          <p:cNvSpPr/>
          <p:nvPr/>
        </p:nvSpPr>
        <p:spPr>
          <a:xfrm rot="292881" flipH="1">
            <a:off x="14632247" y="137089"/>
            <a:ext cx="5558907" cy="2777862"/>
          </a:xfrm>
          <a:custGeom>
            <a:avLst/>
            <a:gdLst/>
            <a:ahLst/>
            <a:cxnLst/>
            <a:rect l="l" t="t" r="r" b="b"/>
            <a:pathLst>
              <a:path w="5558907" h="2777862">
                <a:moveTo>
                  <a:pt x="5558906" y="0"/>
                </a:moveTo>
                <a:lnTo>
                  <a:pt x="0" y="0"/>
                </a:lnTo>
                <a:lnTo>
                  <a:pt x="0" y="2777863"/>
                </a:lnTo>
                <a:lnTo>
                  <a:pt x="5558906" y="2777863"/>
                </a:lnTo>
                <a:lnTo>
                  <a:pt x="5558906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5" name="Freeform 5"/>
          <p:cNvSpPr/>
          <p:nvPr/>
        </p:nvSpPr>
        <p:spPr>
          <a:xfrm>
            <a:off x="0" y="6749317"/>
            <a:ext cx="18617334" cy="5017966"/>
          </a:xfrm>
          <a:custGeom>
            <a:avLst/>
            <a:gdLst/>
            <a:ahLst/>
            <a:cxnLst/>
            <a:rect l="l" t="t" r="r" b="b"/>
            <a:pathLst>
              <a:path w="18617334" h="5017966">
                <a:moveTo>
                  <a:pt x="0" y="0"/>
                </a:moveTo>
                <a:lnTo>
                  <a:pt x="18617334" y="0"/>
                </a:lnTo>
                <a:lnTo>
                  <a:pt x="18617334" y="5017966"/>
                </a:lnTo>
                <a:lnTo>
                  <a:pt x="0" y="501796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6" name="TextBox 6"/>
          <p:cNvSpPr txBox="1"/>
          <p:nvPr/>
        </p:nvSpPr>
        <p:spPr>
          <a:xfrm>
            <a:off x="4100477" y="3766026"/>
            <a:ext cx="13158823" cy="2040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6660"/>
              </a:lnSpc>
            </a:pPr>
            <a:r>
              <a:rPr lang="en-US" sz="11900" b="1">
                <a:solidFill>
                  <a:srgbClr val="464F41"/>
                </a:solidFill>
                <a:latin typeface="Boriboon Bold"/>
                <a:ea typeface="Boriboon Bold"/>
                <a:cs typeface="Boriboon Bold"/>
                <a:sym typeface="Boriboon Bold"/>
              </a:rPr>
              <a:t>WELKOM EN GEBED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638130" y="5852697"/>
            <a:ext cx="11363369" cy="896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7279"/>
              </a:lnSpc>
            </a:pPr>
            <a:r>
              <a:rPr lang="en-US" sz="5199">
                <a:solidFill>
                  <a:srgbClr val="464F41"/>
                </a:solidFill>
                <a:latin typeface="Tomorrow"/>
                <a:ea typeface="Tomorrow"/>
                <a:cs typeface="Tomorrow"/>
                <a:sym typeface="Tomorrow"/>
              </a:rPr>
              <a:t>Zingen: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Freeform 3"/>
          <p:cNvSpPr/>
          <p:nvPr/>
        </p:nvSpPr>
        <p:spPr>
          <a:xfrm>
            <a:off x="2429822" y="1028700"/>
            <a:ext cx="13757690" cy="8229600"/>
          </a:xfrm>
          <a:custGeom>
            <a:avLst/>
            <a:gdLst/>
            <a:ahLst/>
            <a:cxnLst/>
            <a:rect l="l" t="t" r="r" b="b"/>
            <a:pathLst>
              <a:path w="13757690" h="8229600">
                <a:moveTo>
                  <a:pt x="0" y="0"/>
                </a:moveTo>
                <a:lnTo>
                  <a:pt x="13757690" y="0"/>
                </a:lnTo>
                <a:lnTo>
                  <a:pt x="1375769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4" name="Freeform 4"/>
          <p:cNvSpPr/>
          <p:nvPr/>
        </p:nvSpPr>
        <p:spPr>
          <a:xfrm flipH="1">
            <a:off x="14824090" y="-16535"/>
            <a:ext cx="5816767" cy="10320071"/>
          </a:xfrm>
          <a:custGeom>
            <a:avLst/>
            <a:gdLst/>
            <a:ahLst/>
            <a:cxnLst/>
            <a:rect l="l" t="t" r="r" b="b"/>
            <a:pathLst>
              <a:path w="5816767" h="10320071">
                <a:moveTo>
                  <a:pt x="5816767" y="0"/>
                </a:moveTo>
                <a:lnTo>
                  <a:pt x="0" y="0"/>
                </a:lnTo>
                <a:lnTo>
                  <a:pt x="0" y="10320070"/>
                </a:lnTo>
                <a:lnTo>
                  <a:pt x="5816767" y="10320070"/>
                </a:lnTo>
                <a:lnTo>
                  <a:pt x="5816767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5" name="Freeform 5"/>
          <p:cNvSpPr/>
          <p:nvPr/>
        </p:nvSpPr>
        <p:spPr>
          <a:xfrm>
            <a:off x="0" y="8956964"/>
            <a:ext cx="18288000" cy="1330036"/>
          </a:xfrm>
          <a:custGeom>
            <a:avLst/>
            <a:gdLst/>
            <a:ahLst/>
            <a:cxnLst/>
            <a:rect l="l" t="t" r="r" b="b"/>
            <a:pathLst>
              <a:path w="18288000" h="1330036">
                <a:moveTo>
                  <a:pt x="0" y="0"/>
                </a:moveTo>
                <a:lnTo>
                  <a:pt x="18288000" y="0"/>
                </a:lnTo>
                <a:lnTo>
                  <a:pt x="18288000" y="1330036"/>
                </a:lnTo>
                <a:lnTo>
                  <a:pt x="0" y="133003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6" name="TextBox 6"/>
          <p:cNvSpPr txBox="1"/>
          <p:nvPr/>
        </p:nvSpPr>
        <p:spPr>
          <a:xfrm>
            <a:off x="4218069" y="2830799"/>
            <a:ext cx="9722381" cy="63939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605"/>
              </a:lnSpc>
            </a:pPr>
            <a:r>
              <a:rPr lang="en-US" sz="3289">
                <a:solidFill>
                  <a:srgbClr val="464F41"/>
                </a:solidFill>
                <a:latin typeface="Tomorrow"/>
                <a:ea typeface="Tomorrow"/>
                <a:cs typeface="Tomorrow"/>
                <a:sym typeface="Tomorrow"/>
              </a:rPr>
              <a:t>Aanwezige materialen:</a:t>
            </a:r>
          </a:p>
          <a:p>
            <a:pPr algn="l">
              <a:lnSpc>
                <a:spcPts val="4605"/>
              </a:lnSpc>
            </a:pPr>
            <a:endParaRPr lang="en-US" sz="3289">
              <a:solidFill>
                <a:srgbClr val="464F41"/>
              </a:solidFill>
              <a:latin typeface="Tomorrow"/>
              <a:ea typeface="Tomorrow"/>
              <a:cs typeface="Tomorrow"/>
              <a:sym typeface="Tomorrow"/>
            </a:endParaRPr>
          </a:p>
          <a:p>
            <a:pPr algn="l">
              <a:lnSpc>
                <a:spcPts val="4605"/>
              </a:lnSpc>
            </a:pPr>
            <a:r>
              <a:rPr lang="en-US" sz="3289">
                <a:solidFill>
                  <a:srgbClr val="464F41"/>
                </a:solidFill>
                <a:latin typeface="Tomorrow"/>
                <a:ea typeface="Tomorrow"/>
                <a:cs typeface="Tomorrow"/>
                <a:sym typeface="Tomorrow"/>
              </a:rPr>
              <a:t>Penselen</a:t>
            </a:r>
          </a:p>
          <a:p>
            <a:pPr algn="l">
              <a:lnSpc>
                <a:spcPts val="4605"/>
              </a:lnSpc>
            </a:pPr>
            <a:r>
              <a:rPr lang="en-US" sz="3289">
                <a:solidFill>
                  <a:srgbClr val="464F41"/>
                </a:solidFill>
                <a:latin typeface="Tomorrow"/>
                <a:ea typeface="Tomorrow"/>
                <a:cs typeface="Tomorrow"/>
                <a:sym typeface="Tomorrow"/>
              </a:rPr>
              <a:t>Verf in verschillende kleuren</a:t>
            </a:r>
          </a:p>
          <a:p>
            <a:pPr algn="l">
              <a:lnSpc>
                <a:spcPts val="4605"/>
              </a:lnSpc>
            </a:pPr>
            <a:r>
              <a:rPr lang="en-US" sz="3289">
                <a:solidFill>
                  <a:srgbClr val="464F41"/>
                </a:solidFill>
                <a:latin typeface="Tomorrow"/>
                <a:ea typeface="Tomorrow"/>
                <a:cs typeface="Tomorrow"/>
                <a:sym typeface="Tomorrow"/>
              </a:rPr>
              <a:t>Schildersdoek</a:t>
            </a:r>
          </a:p>
          <a:p>
            <a:pPr algn="l">
              <a:lnSpc>
                <a:spcPts val="4605"/>
              </a:lnSpc>
            </a:pPr>
            <a:r>
              <a:rPr lang="en-US" sz="3289">
                <a:solidFill>
                  <a:srgbClr val="464F41"/>
                </a:solidFill>
                <a:latin typeface="Tomorrow"/>
                <a:ea typeface="Tomorrow"/>
                <a:cs typeface="Tomorrow"/>
                <a:sym typeface="Tomorrow"/>
              </a:rPr>
              <a:t>Bakjes om te mengen</a:t>
            </a:r>
          </a:p>
          <a:p>
            <a:pPr algn="l">
              <a:lnSpc>
                <a:spcPts val="4605"/>
              </a:lnSpc>
            </a:pPr>
            <a:endParaRPr lang="en-US" sz="3289">
              <a:solidFill>
                <a:srgbClr val="464F41"/>
              </a:solidFill>
              <a:latin typeface="Tomorrow"/>
              <a:ea typeface="Tomorrow"/>
              <a:cs typeface="Tomorrow"/>
              <a:sym typeface="Tomorrow"/>
            </a:endParaRPr>
          </a:p>
          <a:p>
            <a:pPr algn="l">
              <a:lnSpc>
                <a:spcPts val="4605"/>
              </a:lnSpc>
            </a:pPr>
            <a:r>
              <a:rPr lang="en-US" sz="3289">
                <a:solidFill>
                  <a:srgbClr val="464F41"/>
                </a:solidFill>
                <a:latin typeface="Tomorrow"/>
                <a:ea typeface="Tomorrow"/>
                <a:cs typeface="Tomorrow"/>
                <a:sym typeface="Tomorrow"/>
              </a:rPr>
              <a:t>Aan het eind presenteren we aan elkaar de werkstukken met een korte uitleg.</a:t>
            </a:r>
          </a:p>
          <a:p>
            <a:pPr algn="l">
              <a:lnSpc>
                <a:spcPts val="4605"/>
              </a:lnSpc>
            </a:pPr>
            <a:endParaRPr lang="en-US" sz="3289">
              <a:solidFill>
                <a:srgbClr val="464F41"/>
              </a:solidFill>
              <a:latin typeface="Tomorrow"/>
              <a:ea typeface="Tomorrow"/>
              <a:cs typeface="Tomorrow"/>
              <a:sym typeface="Tomorrow"/>
            </a:endParaRPr>
          </a:p>
          <a:p>
            <a:pPr marL="710263" lvl="1" indent="-355132" algn="l">
              <a:lnSpc>
                <a:spcPts val="4605"/>
              </a:lnSpc>
              <a:buFont typeface="Arial"/>
              <a:buChar char="•"/>
            </a:pPr>
            <a:endParaRPr lang="en-US" sz="3289">
              <a:solidFill>
                <a:srgbClr val="464F41"/>
              </a:solidFill>
              <a:latin typeface="Tomorrow"/>
              <a:ea typeface="Tomorrow"/>
              <a:cs typeface="Tomorrow"/>
              <a:sym typeface="Tomorrow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3189307" y="1361466"/>
            <a:ext cx="10235838" cy="10852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960"/>
              </a:lnSpc>
            </a:pPr>
            <a:r>
              <a:rPr lang="en-US" sz="6400" b="1">
                <a:solidFill>
                  <a:srgbClr val="464F41"/>
                </a:solidFill>
                <a:latin typeface="Boriboon Bold"/>
                <a:ea typeface="Boriboon Bold"/>
                <a:cs typeface="Boriboon Bold"/>
                <a:sym typeface="Boriboon Bold"/>
              </a:rPr>
              <a:t>OPDRACHT 2:  AAN DE SLAG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Freeform 3"/>
          <p:cNvSpPr/>
          <p:nvPr/>
        </p:nvSpPr>
        <p:spPr>
          <a:xfrm>
            <a:off x="-4521899" y="0"/>
            <a:ext cx="8622376" cy="10287000"/>
          </a:xfrm>
          <a:custGeom>
            <a:avLst/>
            <a:gdLst/>
            <a:ahLst/>
            <a:cxnLst/>
            <a:rect l="l" t="t" r="r" b="b"/>
            <a:pathLst>
              <a:path w="8622376" h="10287000">
                <a:moveTo>
                  <a:pt x="0" y="0"/>
                </a:moveTo>
                <a:lnTo>
                  <a:pt x="8622376" y="0"/>
                </a:lnTo>
                <a:lnTo>
                  <a:pt x="862237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4" name="Freeform 4"/>
          <p:cNvSpPr/>
          <p:nvPr/>
        </p:nvSpPr>
        <p:spPr>
          <a:xfrm>
            <a:off x="0" y="8956964"/>
            <a:ext cx="18288000" cy="1330036"/>
          </a:xfrm>
          <a:custGeom>
            <a:avLst/>
            <a:gdLst/>
            <a:ahLst/>
            <a:cxnLst/>
            <a:rect l="l" t="t" r="r" b="b"/>
            <a:pathLst>
              <a:path w="18288000" h="1330036">
                <a:moveTo>
                  <a:pt x="0" y="0"/>
                </a:moveTo>
                <a:lnTo>
                  <a:pt x="18288000" y="0"/>
                </a:lnTo>
                <a:lnTo>
                  <a:pt x="18288000" y="1330036"/>
                </a:lnTo>
                <a:lnTo>
                  <a:pt x="0" y="133003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5" name="TextBox 5"/>
          <p:cNvSpPr txBox="1"/>
          <p:nvPr/>
        </p:nvSpPr>
        <p:spPr>
          <a:xfrm>
            <a:off x="5399963" y="3423432"/>
            <a:ext cx="9821221" cy="2157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674"/>
              </a:lnSpc>
            </a:pPr>
            <a:r>
              <a:rPr lang="en-US" sz="6195" b="1">
                <a:solidFill>
                  <a:srgbClr val="464F41"/>
                </a:solidFill>
                <a:latin typeface="Tomorrow Bold"/>
                <a:ea typeface="Tomorrow Bold"/>
                <a:cs typeface="Tomorrow Bold"/>
                <a:sym typeface="Tomorrow Bold"/>
              </a:rPr>
              <a:t>Succes!!!</a:t>
            </a:r>
          </a:p>
          <a:p>
            <a:pPr algn="ctr">
              <a:lnSpc>
                <a:spcPts val="8674"/>
              </a:lnSpc>
            </a:pPr>
            <a:endParaRPr lang="en-US" sz="6195" b="1">
              <a:solidFill>
                <a:srgbClr val="464F41"/>
              </a:solidFill>
              <a:latin typeface="Tomorrow Bold"/>
              <a:ea typeface="Tomorrow Bold"/>
              <a:cs typeface="Tomorrow Bold"/>
              <a:sym typeface="Tomorrow Bold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Freeform 3"/>
          <p:cNvSpPr/>
          <p:nvPr/>
        </p:nvSpPr>
        <p:spPr>
          <a:xfrm>
            <a:off x="-4521899" y="0"/>
            <a:ext cx="8622376" cy="10287000"/>
          </a:xfrm>
          <a:custGeom>
            <a:avLst/>
            <a:gdLst/>
            <a:ahLst/>
            <a:cxnLst/>
            <a:rect l="l" t="t" r="r" b="b"/>
            <a:pathLst>
              <a:path w="8622376" h="10287000">
                <a:moveTo>
                  <a:pt x="0" y="0"/>
                </a:moveTo>
                <a:lnTo>
                  <a:pt x="8622376" y="0"/>
                </a:lnTo>
                <a:lnTo>
                  <a:pt x="862237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4" name="Freeform 4"/>
          <p:cNvSpPr/>
          <p:nvPr/>
        </p:nvSpPr>
        <p:spPr>
          <a:xfrm>
            <a:off x="0" y="8956964"/>
            <a:ext cx="18288000" cy="1330036"/>
          </a:xfrm>
          <a:custGeom>
            <a:avLst/>
            <a:gdLst/>
            <a:ahLst/>
            <a:cxnLst/>
            <a:rect l="l" t="t" r="r" b="b"/>
            <a:pathLst>
              <a:path w="18288000" h="1330036">
                <a:moveTo>
                  <a:pt x="0" y="0"/>
                </a:moveTo>
                <a:lnTo>
                  <a:pt x="18288000" y="0"/>
                </a:lnTo>
                <a:lnTo>
                  <a:pt x="18288000" y="1330036"/>
                </a:lnTo>
                <a:lnTo>
                  <a:pt x="0" y="133003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5" name="TextBox 5"/>
          <p:cNvSpPr txBox="1"/>
          <p:nvPr/>
        </p:nvSpPr>
        <p:spPr>
          <a:xfrm>
            <a:off x="5399963" y="3423432"/>
            <a:ext cx="9821221" cy="2157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674"/>
              </a:lnSpc>
            </a:pPr>
            <a:r>
              <a:rPr lang="en-US" sz="6195" b="1">
                <a:solidFill>
                  <a:srgbClr val="464F41"/>
                </a:solidFill>
                <a:latin typeface="Tomorrow Bold"/>
                <a:ea typeface="Tomorrow Bold"/>
                <a:cs typeface="Tomorrow Bold"/>
                <a:sym typeface="Tomorrow Bold"/>
              </a:rPr>
              <a:t>Presenteren!!!</a:t>
            </a:r>
          </a:p>
          <a:p>
            <a:pPr algn="ctr">
              <a:lnSpc>
                <a:spcPts val="8674"/>
              </a:lnSpc>
            </a:pPr>
            <a:endParaRPr lang="en-US" sz="6195" b="1">
              <a:solidFill>
                <a:srgbClr val="464F41"/>
              </a:solidFill>
              <a:latin typeface="Tomorrow Bold"/>
              <a:ea typeface="Tomorrow Bold"/>
              <a:cs typeface="Tomorrow Bold"/>
              <a:sym typeface="Tomorrow Bold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Freeform 3"/>
          <p:cNvSpPr/>
          <p:nvPr/>
        </p:nvSpPr>
        <p:spPr>
          <a:xfrm>
            <a:off x="-4521899" y="0"/>
            <a:ext cx="8622376" cy="10287000"/>
          </a:xfrm>
          <a:custGeom>
            <a:avLst/>
            <a:gdLst/>
            <a:ahLst/>
            <a:cxnLst/>
            <a:rect l="l" t="t" r="r" b="b"/>
            <a:pathLst>
              <a:path w="8622376" h="10287000">
                <a:moveTo>
                  <a:pt x="0" y="0"/>
                </a:moveTo>
                <a:lnTo>
                  <a:pt x="8622376" y="0"/>
                </a:lnTo>
                <a:lnTo>
                  <a:pt x="862237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4" name="Freeform 4"/>
          <p:cNvSpPr/>
          <p:nvPr/>
        </p:nvSpPr>
        <p:spPr>
          <a:xfrm>
            <a:off x="0" y="8956964"/>
            <a:ext cx="18288000" cy="1330036"/>
          </a:xfrm>
          <a:custGeom>
            <a:avLst/>
            <a:gdLst/>
            <a:ahLst/>
            <a:cxnLst/>
            <a:rect l="l" t="t" r="r" b="b"/>
            <a:pathLst>
              <a:path w="18288000" h="1330036">
                <a:moveTo>
                  <a:pt x="0" y="0"/>
                </a:moveTo>
                <a:lnTo>
                  <a:pt x="18288000" y="0"/>
                </a:lnTo>
                <a:lnTo>
                  <a:pt x="18288000" y="1330036"/>
                </a:lnTo>
                <a:lnTo>
                  <a:pt x="0" y="133003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5" name="TextBox 5"/>
          <p:cNvSpPr txBox="1"/>
          <p:nvPr/>
        </p:nvSpPr>
        <p:spPr>
          <a:xfrm>
            <a:off x="5399963" y="3423432"/>
            <a:ext cx="9821221" cy="1061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674"/>
              </a:lnSpc>
            </a:pPr>
            <a:r>
              <a:rPr lang="en-US" sz="6195" b="1">
                <a:solidFill>
                  <a:srgbClr val="464F41"/>
                </a:solidFill>
                <a:latin typeface="Tomorrow Bold"/>
                <a:ea typeface="Tomorrow Bold"/>
                <a:cs typeface="Tomorrow Bold"/>
                <a:sym typeface="Tomorrow Bold"/>
              </a:rPr>
              <a:t>Eindigen!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Freeform 3"/>
          <p:cNvSpPr/>
          <p:nvPr/>
        </p:nvSpPr>
        <p:spPr>
          <a:xfrm>
            <a:off x="0" y="-22993"/>
            <a:ext cx="18288000" cy="10172700"/>
          </a:xfrm>
          <a:custGeom>
            <a:avLst/>
            <a:gdLst/>
            <a:ahLst/>
            <a:cxnLst/>
            <a:rect l="l" t="t" r="r" b="b"/>
            <a:pathLst>
              <a:path w="18288000" h="10172700">
                <a:moveTo>
                  <a:pt x="0" y="0"/>
                </a:moveTo>
                <a:lnTo>
                  <a:pt x="18288000" y="0"/>
                </a:lnTo>
                <a:lnTo>
                  <a:pt x="18288000" y="10172700"/>
                </a:lnTo>
                <a:lnTo>
                  <a:pt x="0" y="101727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4" name="Freeform 4"/>
          <p:cNvSpPr/>
          <p:nvPr/>
        </p:nvSpPr>
        <p:spPr>
          <a:xfrm>
            <a:off x="-4521899" y="0"/>
            <a:ext cx="8622376" cy="10287000"/>
          </a:xfrm>
          <a:custGeom>
            <a:avLst/>
            <a:gdLst/>
            <a:ahLst/>
            <a:cxnLst/>
            <a:rect l="l" t="t" r="r" b="b"/>
            <a:pathLst>
              <a:path w="8622376" h="10287000">
                <a:moveTo>
                  <a:pt x="0" y="0"/>
                </a:moveTo>
                <a:lnTo>
                  <a:pt x="8622376" y="0"/>
                </a:lnTo>
                <a:lnTo>
                  <a:pt x="862237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5" name="Freeform 5"/>
          <p:cNvSpPr/>
          <p:nvPr/>
        </p:nvSpPr>
        <p:spPr>
          <a:xfrm>
            <a:off x="0" y="8956964"/>
            <a:ext cx="18288000" cy="1330036"/>
          </a:xfrm>
          <a:custGeom>
            <a:avLst/>
            <a:gdLst/>
            <a:ahLst/>
            <a:cxnLst/>
            <a:rect l="l" t="t" r="r" b="b"/>
            <a:pathLst>
              <a:path w="18288000" h="1330036">
                <a:moveTo>
                  <a:pt x="0" y="0"/>
                </a:moveTo>
                <a:lnTo>
                  <a:pt x="18288000" y="0"/>
                </a:lnTo>
                <a:lnTo>
                  <a:pt x="18288000" y="1330036"/>
                </a:lnTo>
                <a:lnTo>
                  <a:pt x="0" y="133003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6" name="TextBox 6"/>
          <p:cNvSpPr txBox="1"/>
          <p:nvPr/>
        </p:nvSpPr>
        <p:spPr>
          <a:xfrm>
            <a:off x="3284596" y="292114"/>
            <a:ext cx="14481815" cy="3252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674"/>
              </a:lnSpc>
            </a:pPr>
            <a:r>
              <a:rPr lang="en-US" sz="6195" b="1">
                <a:solidFill>
                  <a:srgbClr val="464F41"/>
                </a:solidFill>
                <a:latin typeface="Tomorrow Bold"/>
                <a:ea typeface="Tomorrow Bold"/>
                <a:cs typeface="Tomorrow Bold"/>
                <a:sym typeface="Tomorrow Bold"/>
              </a:rPr>
              <a:t> </a:t>
            </a:r>
            <a:r>
              <a:rPr lang="en-US" sz="6195" b="1">
                <a:solidFill>
                  <a:srgbClr val="F9F2C4"/>
                </a:solidFill>
                <a:latin typeface="Tomorrow Bold"/>
                <a:ea typeface="Tomorrow Bold"/>
                <a:cs typeface="Tomorrow Bold"/>
                <a:sym typeface="Tomorrow Bold"/>
              </a:rPr>
              <a:t>Zachtmoedig en nederig van hart</a:t>
            </a:r>
          </a:p>
          <a:p>
            <a:pPr algn="ctr">
              <a:lnSpc>
                <a:spcPts val="8674"/>
              </a:lnSpc>
            </a:pPr>
            <a:endParaRPr lang="en-US" sz="6195" b="1">
              <a:solidFill>
                <a:srgbClr val="F9F2C4"/>
              </a:solidFill>
              <a:latin typeface="Tomorrow Bold"/>
              <a:ea typeface="Tomorrow Bold"/>
              <a:cs typeface="Tomorrow Bold"/>
              <a:sym typeface="Tomorrow Bold"/>
            </a:endParaRPr>
          </a:p>
          <a:p>
            <a:pPr algn="ctr">
              <a:lnSpc>
                <a:spcPts val="8674"/>
              </a:lnSpc>
            </a:pPr>
            <a:endParaRPr lang="en-US" sz="6195" b="1">
              <a:solidFill>
                <a:srgbClr val="F9F2C4"/>
              </a:solidFill>
              <a:latin typeface="Tomorrow Bold"/>
              <a:ea typeface="Tomorrow Bold"/>
              <a:cs typeface="Tomorrow Bold"/>
              <a:sym typeface="Tomorrow Bold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Freeform 3"/>
          <p:cNvSpPr/>
          <p:nvPr/>
        </p:nvSpPr>
        <p:spPr>
          <a:xfrm>
            <a:off x="-4521899" y="0"/>
            <a:ext cx="8622376" cy="10287000"/>
          </a:xfrm>
          <a:custGeom>
            <a:avLst/>
            <a:gdLst/>
            <a:ahLst/>
            <a:cxnLst/>
            <a:rect l="l" t="t" r="r" b="b"/>
            <a:pathLst>
              <a:path w="8622376" h="10287000">
                <a:moveTo>
                  <a:pt x="0" y="0"/>
                </a:moveTo>
                <a:lnTo>
                  <a:pt x="8622376" y="0"/>
                </a:lnTo>
                <a:lnTo>
                  <a:pt x="862237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4" name="Freeform 4"/>
          <p:cNvSpPr/>
          <p:nvPr/>
        </p:nvSpPr>
        <p:spPr>
          <a:xfrm>
            <a:off x="0" y="8956964"/>
            <a:ext cx="18288000" cy="1330036"/>
          </a:xfrm>
          <a:custGeom>
            <a:avLst/>
            <a:gdLst/>
            <a:ahLst/>
            <a:cxnLst/>
            <a:rect l="l" t="t" r="r" b="b"/>
            <a:pathLst>
              <a:path w="18288000" h="1330036">
                <a:moveTo>
                  <a:pt x="0" y="0"/>
                </a:moveTo>
                <a:lnTo>
                  <a:pt x="18288000" y="0"/>
                </a:lnTo>
                <a:lnTo>
                  <a:pt x="18288000" y="1330036"/>
                </a:lnTo>
                <a:lnTo>
                  <a:pt x="0" y="133003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5" name="TextBox 5"/>
          <p:cNvSpPr txBox="1"/>
          <p:nvPr/>
        </p:nvSpPr>
        <p:spPr>
          <a:xfrm>
            <a:off x="4139278" y="267966"/>
            <a:ext cx="13853963" cy="2157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674"/>
              </a:lnSpc>
            </a:pPr>
            <a:r>
              <a:rPr lang="en-US" sz="6195" b="1">
                <a:solidFill>
                  <a:srgbClr val="464F41"/>
                </a:solidFill>
                <a:latin typeface="Tomorrow Bold"/>
                <a:ea typeface="Tomorrow Bold"/>
                <a:cs typeface="Tomorrow Bold"/>
                <a:sym typeface="Tomorrow Bold"/>
              </a:rPr>
              <a:t>Zachtmoedig en nederig van hart</a:t>
            </a:r>
          </a:p>
          <a:p>
            <a:pPr algn="ctr">
              <a:lnSpc>
                <a:spcPts val="8674"/>
              </a:lnSpc>
            </a:pPr>
            <a:endParaRPr lang="en-US" sz="6195" b="1">
              <a:solidFill>
                <a:srgbClr val="464F41"/>
              </a:solidFill>
              <a:latin typeface="Tomorrow Bold"/>
              <a:ea typeface="Tomorrow Bold"/>
              <a:cs typeface="Tomorrow Bold"/>
              <a:sym typeface="Tomorrow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4486848" y="1699547"/>
            <a:ext cx="13158823" cy="61310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174"/>
              </a:lnSpc>
            </a:pPr>
            <a:r>
              <a:rPr lang="en-US" sz="3695" i="1">
                <a:solidFill>
                  <a:srgbClr val="464F41"/>
                </a:solidFill>
                <a:latin typeface="Tomorrow Italics"/>
                <a:ea typeface="Tomorrow Italics"/>
                <a:cs typeface="Tomorrow Italics"/>
                <a:sym typeface="Tomorrow Italics"/>
              </a:rPr>
              <a:t>28 Kom naar Mij toe, allen die vermoeid en belast zijn, en Ik zal u rust geven.</a:t>
            </a:r>
          </a:p>
          <a:p>
            <a:pPr algn="l">
              <a:lnSpc>
                <a:spcPts val="5174"/>
              </a:lnSpc>
            </a:pPr>
            <a:endParaRPr lang="en-US" sz="3695" i="1">
              <a:solidFill>
                <a:srgbClr val="464F41"/>
              </a:solidFill>
              <a:latin typeface="Tomorrow Italics"/>
              <a:ea typeface="Tomorrow Italics"/>
              <a:cs typeface="Tomorrow Italics"/>
              <a:sym typeface="Tomorrow Italics"/>
            </a:endParaRPr>
          </a:p>
          <a:p>
            <a:pPr algn="l">
              <a:lnSpc>
                <a:spcPts val="5174"/>
              </a:lnSpc>
            </a:pPr>
            <a:r>
              <a:rPr lang="en-US" sz="3695" i="1">
                <a:solidFill>
                  <a:srgbClr val="464F41"/>
                </a:solidFill>
                <a:latin typeface="Tomorrow Italics"/>
                <a:ea typeface="Tomorrow Italics"/>
                <a:cs typeface="Tomorrow Italics"/>
                <a:sym typeface="Tomorrow Italics"/>
              </a:rPr>
              <a:t>29 Neem Mijn juk op u, en leer van Mij dat Ik zachtmoedig ben en nederig van hart; en u zult rust vinden voor uw ziel;</a:t>
            </a:r>
          </a:p>
          <a:p>
            <a:pPr algn="l">
              <a:lnSpc>
                <a:spcPts val="5174"/>
              </a:lnSpc>
            </a:pPr>
            <a:endParaRPr lang="en-US" sz="3695" i="1">
              <a:solidFill>
                <a:srgbClr val="464F41"/>
              </a:solidFill>
              <a:latin typeface="Tomorrow Italics"/>
              <a:ea typeface="Tomorrow Italics"/>
              <a:cs typeface="Tomorrow Italics"/>
              <a:sym typeface="Tomorrow Italics"/>
            </a:endParaRPr>
          </a:p>
          <a:p>
            <a:pPr algn="l">
              <a:lnSpc>
                <a:spcPts val="5174"/>
              </a:lnSpc>
            </a:pPr>
            <a:r>
              <a:rPr lang="en-US" sz="3695" i="1">
                <a:solidFill>
                  <a:srgbClr val="464F41"/>
                </a:solidFill>
                <a:latin typeface="Tomorrow Italics"/>
                <a:ea typeface="Tomorrow Italics"/>
                <a:cs typeface="Tomorrow Italics"/>
                <a:sym typeface="Tomorrow Italics"/>
              </a:rPr>
              <a:t>30 want Mijn juk is zacht en Mijn last is licht.</a:t>
            </a:r>
          </a:p>
          <a:p>
            <a:pPr algn="ctr">
              <a:lnSpc>
                <a:spcPts val="4054"/>
              </a:lnSpc>
            </a:pPr>
            <a:endParaRPr lang="en-US" sz="3695" i="1">
              <a:solidFill>
                <a:srgbClr val="464F41"/>
              </a:solidFill>
              <a:latin typeface="Tomorrow Italics"/>
              <a:ea typeface="Tomorrow Italics"/>
              <a:cs typeface="Tomorrow Italics"/>
              <a:sym typeface="Tomorrow Italics"/>
            </a:endParaRPr>
          </a:p>
          <a:p>
            <a:pPr algn="r">
              <a:lnSpc>
                <a:spcPts val="4054"/>
              </a:lnSpc>
            </a:pPr>
            <a:r>
              <a:rPr lang="en-US" sz="2895" i="1">
                <a:solidFill>
                  <a:srgbClr val="464F41"/>
                </a:solidFill>
                <a:latin typeface="Tomorrow Italics"/>
                <a:ea typeface="Tomorrow Italics"/>
                <a:cs typeface="Tomorrow Italics"/>
                <a:sym typeface="Tomorrow Italics"/>
              </a:rPr>
              <a:t>Mattheus 11:28-30</a:t>
            </a:r>
          </a:p>
          <a:p>
            <a:pPr algn="ctr">
              <a:lnSpc>
                <a:spcPts val="4614"/>
              </a:lnSpc>
            </a:pPr>
            <a:endParaRPr lang="en-US" sz="2895" i="1">
              <a:solidFill>
                <a:srgbClr val="464F41"/>
              </a:solidFill>
              <a:latin typeface="Tomorrow Italics"/>
              <a:ea typeface="Tomorrow Italics"/>
              <a:cs typeface="Tomorrow Italics"/>
              <a:sym typeface="Tomorrow Itali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Freeform 3"/>
          <p:cNvSpPr/>
          <p:nvPr/>
        </p:nvSpPr>
        <p:spPr>
          <a:xfrm>
            <a:off x="2923341" y="727364"/>
            <a:ext cx="13757690" cy="8229600"/>
          </a:xfrm>
          <a:custGeom>
            <a:avLst/>
            <a:gdLst/>
            <a:ahLst/>
            <a:cxnLst/>
            <a:rect l="l" t="t" r="r" b="b"/>
            <a:pathLst>
              <a:path w="13757690" h="8229600">
                <a:moveTo>
                  <a:pt x="0" y="0"/>
                </a:moveTo>
                <a:lnTo>
                  <a:pt x="13757690" y="0"/>
                </a:lnTo>
                <a:lnTo>
                  <a:pt x="1375769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4" name="Freeform 4"/>
          <p:cNvSpPr/>
          <p:nvPr/>
        </p:nvSpPr>
        <p:spPr>
          <a:xfrm flipH="1">
            <a:off x="14824090" y="-16535"/>
            <a:ext cx="5816767" cy="10320071"/>
          </a:xfrm>
          <a:custGeom>
            <a:avLst/>
            <a:gdLst/>
            <a:ahLst/>
            <a:cxnLst/>
            <a:rect l="l" t="t" r="r" b="b"/>
            <a:pathLst>
              <a:path w="5816767" h="10320071">
                <a:moveTo>
                  <a:pt x="5816767" y="0"/>
                </a:moveTo>
                <a:lnTo>
                  <a:pt x="0" y="0"/>
                </a:lnTo>
                <a:lnTo>
                  <a:pt x="0" y="10320070"/>
                </a:lnTo>
                <a:lnTo>
                  <a:pt x="5816767" y="10320070"/>
                </a:lnTo>
                <a:lnTo>
                  <a:pt x="5816767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5" name="Freeform 5"/>
          <p:cNvSpPr/>
          <p:nvPr/>
        </p:nvSpPr>
        <p:spPr>
          <a:xfrm>
            <a:off x="0" y="8956964"/>
            <a:ext cx="18288000" cy="1330036"/>
          </a:xfrm>
          <a:custGeom>
            <a:avLst/>
            <a:gdLst/>
            <a:ahLst/>
            <a:cxnLst/>
            <a:rect l="l" t="t" r="r" b="b"/>
            <a:pathLst>
              <a:path w="18288000" h="1330036">
                <a:moveTo>
                  <a:pt x="0" y="0"/>
                </a:moveTo>
                <a:lnTo>
                  <a:pt x="18288000" y="0"/>
                </a:lnTo>
                <a:lnTo>
                  <a:pt x="18288000" y="1330036"/>
                </a:lnTo>
                <a:lnTo>
                  <a:pt x="0" y="133003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6" name="TextBox 6"/>
          <p:cNvSpPr txBox="1"/>
          <p:nvPr/>
        </p:nvSpPr>
        <p:spPr>
          <a:xfrm>
            <a:off x="3559299" y="2240990"/>
            <a:ext cx="11498737" cy="7124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80"/>
              </a:lnSpc>
            </a:pPr>
            <a:r>
              <a:rPr lang="en-US" sz="4200" b="1">
                <a:solidFill>
                  <a:srgbClr val="464F41"/>
                </a:solidFill>
                <a:latin typeface="Tomorrow Bold"/>
                <a:ea typeface="Tomorrow Bold"/>
                <a:cs typeface="Tomorrow Bold"/>
                <a:sym typeface="Tomorrow Bold"/>
              </a:rPr>
              <a:t>DE VORIGE KEER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923341" y="3818128"/>
            <a:ext cx="12134695" cy="23266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949964" lvl="1" indent="-474982" algn="l">
              <a:lnSpc>
                <a:spcPts val="6160"/>
              </a:lnSpc>
              <a:buFont typeface="Arial"/>
              <a:buChar char="•"/>
            </a:pPr>
            <a:r>
              <a:rPr lang="en-US" sz="4400">
                <a:solidFill>
                  <a:srgbClr val="464F41"/>
                </a:solidFill>
                <a:latin typeface="Tomorrow"/>
                <a:ea typeface="Tomorrow"/>
                <a:cs typeface="Tomorrow"/>
                <a:sym typeface="Tomorrow"/>
              </a:rPr>
              <a:t>Welk beeld heb ik van God</a:t>
            </a:r>
          </a:p>
          <a:p>
            <a:pPr marL="949964" lvl="1" indent="-474982" algn="l">
              <a:lnSpc>
                <a:spcPts val="6160"/>
              </a:lnSpc>
              <a:buFont typeface="Arial"/>
              <a:buChar char="•"/>
            </a:pPr>
            <a:r>
              <a:rPr lang="en-US" sz="4400">
                <a:solidFill>
                  <a:srgbClr val="464F41"/>
                </a:solidFill>
                <a:latin typeface="Tomorrow"/>
                <a:ea typeface="Tomorrow"/>
                <a:cs typeface="Tomorrow"/>
                <a:sym typeface="Tomorrow"/>
              </a:rPr>
              <a:t>Verschillende Bijbelteksten over God</a:t>
            </a:r>
          </a:p>
          <a:p>
            <a:pPr marL="949964" lvl="1" indent="-474982" algn="l">
              <a:lnSpc>
                <a:spcPts val="6160"/>
              </a:lnSpc>
              <a:buFont typeface="Arial"/>
              <a:buChar char="•"/>
            </a:pPr>
            <a:r>
              <a:rPr lang="en-US" sz="4400">
                <a:solidFill>
                  <a:srgbClr val="464F41"/>
                </a:solidFill>
                <a:latin typeface="Tomorrow"/>
                <a:ea typeface="Tomorrow"/>
                <a:cs typeface="Tomorrow"/>
                <a:sym typeface="Tomorrow"/>
              </a:rPr>
              <a:t>Hoe houd ik een kloppend beeld van God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Freeform 3"/>
          <p:cNvSpPr/>
          <p:nvPr/>
        </p:nvSpPr>
        <p:spPr>
          <a:xfrm>
            <a:off x="136432" y="-343164"/>
            <a:ext cx="18151568" cy="10857938"/>
          </a:xfrm>
          <a:custGeom>
            <a:avLst/>
            <a:gdLst/>
            <a:ahLst/>
            <a:cxnLst/>
            <a:rect l="l" t="t" r="r" b="b"/>
            <a:pathLst>
              <a:path w="18151568" h="10857938">
                <a:moveTo>
                  <a:pt x="0" y="0"/>
                </a:moveTo>
                <a:lnTo>
                  <a:pt x="18151568" y="0"/>
                </a:lnTo>
                <a:lnTo>
                  <a:pt x="18151568" y="10857938"/>
                </a:lnTo>
                <a:lnTo>
                  <a:pt x="0" y="1085793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4" name="Freeform 4"/>
          <p:cNvSpPr/>
          <p:nvPr/>
        </p:nvSpPr>
        <p:spPr>
          <a:xfrm>
            <a:off x="-4521899" y="0"/>
            <a:ext cx="8622376" cy="10287000"/>
          </a:xfrm>
          <a:custGeom>
            <a:avLst/>
            <a:gdLst/>
            <a:ahLst/>
            <a:cxnLst/>
            <a:rect l="l" t="t" r="r" b="b"/>
            <a:pathLst>
              <a:path w="8622376" h="10287000">
                <a:moveTo>
                  <a:pt x="0" y="0"/>
                </a:moveTo>
                <a:lnTo>
                  <a:pt x="8622376" y="0"/>
                </a:lnTo>
                <a:lnTo>
                  <a:pt x="862237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5" name="Freeform 5"/>
          <p:cNvSpPr/>
          <p:nvPr/>
        </p:nvSpPr>
        <p:spPr>
          <a:xfrm>
            <a:off x="0" y="8956964"/>
            <a:ext cx="18288000" cy="1330036"/>
          </a:xfrm>
          <a:custGeom>
            <a:avLst/>
            <a:gdLst/>
            <a:ahLst/>
            <a:cxnLst/>
            <a:rect l="l" t="t" r="r" b="b"/>
            <a:pathLst>
              <a:path w="18288000" h="1330036">
                <a:moveTo>
                  <a:pt x="0" y="0"/>
                </a:moveTo>
                <a:lnTo>
                  <a:pt x="18288000" y="0"/>
                </a:lnTo>
                <a:lnTo>
                  <a:pt x="18288000" y="1330036"/>
                </a:lnTo>
                <a:lnTo>
                  <a:pt x="0" y="133003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6" name="TextBox 6"/>
          <p:cNvSpPr txBox="1"/>
          <p:nvPr/>
        </p:nvSpPr>
        <p:spPr>
          <a:xfrm>
            <a:off x="3718019" y="3788147"/>
            <a:ext cx="11181296" cy="18110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80"/>
              </a:lnSpc>
            </a:pPr>
            <a:r>
              <a:rPr lang="en-US" sz="5200" b="1">
                <a:solidFill>
                  <a:srgbClr val="464F41"/>
                </a:solidFill>
                <a:latin typeface="Boriboon Bold"/>
                <a:ea typeface="Boriboon Bold"/>
                <a:cs typeface="Boriboon Bold"/>
                <a:sym typeface="Boriboon Bold"/>
              </a:rPr>
              <a:t>GESPREK IN GROEPJES</a:t>
            </a:r>
          </a:p>
          <a:p>
            <a:pPr algn="ctr">
              <a:lnSpc>
                <a:spcPts val="7280"/>
              </a:lnSpc>
            </a:pPr>
            <a:r>
              <a:rPr lang="en-US" sz="5200" b="1">
                <a:solidFill>
                  <a:srgbClr val="464F41"/>
                </a:solidFill>
                <a:latin typeface="Boriboon Bold"/>
                <a:ea typeface="Boriboon Bold"/>
                <a:cs typeface="Boriboon Bold"/>
                <a:sym typeface="Boriboon Bold"/>
              </a:rPr>
              <a:t>EN KORTE TERUGKOPPELING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Freeform 3"/>
          <p:cNvSpPr/>
          <p:nvPr/>
        </p:nvSpPr>
        <p:spPr>
          <a:xfrm>
            <a:off x="2429822" y="1028700"/>
            <a:ext cx="13757690" cy="8229600"/>
          </a:xfrm>
          <a:custGeom>
            <a:avLst/>
            <a:gdLst/>
            <a:ahLst/>
            <a:cxnLst/>
            <a:rect l="l" t="t" r="r" b="b"/>
            <a:pathLst>
              <a:path w="13757690" h="8229600">
                <a:moveTo>
                  <a:pt x="0" y="0"/>
                </a:moveTo>
                <a:lnTo>
                  <a:pt x="13757690" y="0"/>
                </a:lnTo>
                <a:lnTo>
                  <a:pt x="1375769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4" name="Freeform 4"/>
          <p:cNvSpPr/>
          <p:nvPr/>
        </p:nvSpPr>
        <p:spPr>
          <a:xfrm flipH="1">
            <a:off x="14824090" y="-16535"/>
            <a:ext cx="5816767" cy="10320071"/>
          </a:xfrm>
          <a:custGeom>
            <a:avLst/>
            <a:gdLst/>
            <a:ahLst/>
            <a:cxnLst/>
            <a:rect l="l" t="t" r="r" b="b"/>
            <a:pathLst>
              <a:path w="5816767" h="10320071">
                <a:moveTo>
                  <a:pt x="5816767" y="0"/>
                </a:moveTo>
                <a:lnTo>
                  <a:pt x="0" y="0"/>
                </a:lnTo>
                <a:lnTo>
                  <a:pt x="0" y="10320070"/>
                </a:lnTo>
                <a:lnTo>
                  <a:pt x="5816767" y="10320070"/>
                </a:lnTo>
                <a:lnTo>
                  <a:pt x="5816767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5" name="Freeform 5"/>
          <p:cNvSpPr/>
          <p:nvPr/>
        </p:nvSpPr>
        <p:spPr>
          <a:xfrm>
            <a:off x="0" y="8956964"/>
            <a:ext cx="18288000" cy="1330036"/>
          </a:xfrm>
          <a:custGeom>
            <a:avLst/>
            <a:gdLst/>
            <a:ahLst/>
            <a:cxnLst/>
            <a:rect l="l" t="t" r="r" b="b"/>
            <a:pathLst>
              <a:path w="18288000" h="1330036">
                <a:moveTo>
                  <a:pt x="0" y="0"/>
                </a:moveTo>
                <a:lnTo>
                  <a:pt x="18288000" y="0"/>
                </a:lnTo>
                <a:lnTo>
                  <a:pt x="18288000" y="1330036"/>
                </a:lnTo>
                <a:lnTo>
                  <a:pt x="0" y="133003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6" name="TextBox 6"/>
          <p:cNvSpPr txBox="1"/>
          <p:nvPr/>
        </p:nvSpPr>
        <p:spPr>
          <a:xfrm>
            <a:off x="2658048" y="2370468"/>
            <a:ext cx="12628260" cy="59131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80"/>
              </a:lnSpc>
            </a:pPr>
            <a:r>
              <a:rPr lang="en-US" sz="4200">
                <a:solidFill>
                  <a:srgbClr val="464F41"/>
                </a:solidFill>
                <a:latin typeface="Tomorrow"/>
                <a:ea typeface="Tomorrow"/>
                <a:cs typeface="Tomorrow"/>
                <a:sym typeface="Tomorrow"/>
              </a:rPr>
              <a:t>Lees Mattheus 5:5, Mattheüs 21:5, 1 Petrus 3:4, De Lofzang van Maria en Jakobus 4:6</a:t>
            </a:r>
          </a:p>
          <a:p>
            <a:pPr algn="l">
              <a:lnSpc>
                <a:spcPts val="5880"/>
              </a:lnSpc>
            </a:pPr>
            <a:endParaRPr lang="en-US" sz="4200">
              <a:solidFill>
                <a:srgbClr val="464F41"/>
              </a:solidFill>
              <a:latin typeface="Tomorrow"/>
              <a:ea typeface="Tomorrow"/>
              <a:cs typeface="Tomorrow"/>
              <a:sym typeface="Tomorrow"/>
            </a:endParaRPr>
          </a:p>
          <a:p>
            <a:pPr marL="906785" lvl="1" indent="-453392" algn="l">
              <a:lnSpc>
                <a:spcPts val="5880"/>
              </a:lnSpc>
              <a:buFont typeface="Arial"/>
              <a:buChar char="•"/>
            </a:pPr>
            <a:r>
              <a:rPr lang="en-US" sz="4200">
                <a:solidFill>
                  <a:srgbClr val="464F41"/>
                </a:solidFill>
                <a:latin typeface="Tomorrow"/>
                <a:ea typeface="Tomorrow"/>
                <a:cs typeface="Tomorrow"/>
                <a:sym typeface="Tomorrow"/>
              </a:rPr>
              <a:t>Wat valt je op ?</a:t>
            </a:r>
          </a:p>
          <a:p>
            <a:pPr marL="906785" lvl="1" indent="-453392" algn="l">
              <a:lnSpc>
                <a:spcPts val="5880"/>
              </a:lnSpc>
              <a:buFont typeface="Arial"/>
              <a:buChar char="•"/>
            </a:pPr>
            <a:r>
              <a:rPr lang="en-US" sz="4200">
                <a:solidFill>
                  <a:srgbClr val="464F41"/>
                </a:solidFill>
                <a:latin typeface="Tomorrow"/>
                <a:ea typeface="Tomorrow"/>
                <a:cs typeface="Tomorrow"/>
                <a:sym typeface="Tomorrow"/>
              </a:rPr>
              <a:t>Waarom is zachtmoedig en nederig zijn zo belangrijk voor God?</a:t>
            </a:r>
          </a:p>
          <a:p>
            <a:pPr marL="906785" lvl="1" indent="-453392" algn="l">
              <a:lnSpc>
                <a:spcPts val="5880"/>
              </a:lnSpc>
              <a:buFont typeface="Arial"/>
              <a:buChar char="•"/>
            </a:pPr>
            <a:r>
              <a:rPr lang="en-US" sz="4200">
                <a:solidFill>
                  <a:srgbClr val="464F41"/>
                </a:solidFill>
                <a:latin typeface="Tomorrow"/>
                <a:ea typeface="Tomorrow"/>
                <a:cs typeface="Tomorrow"/>
                <a:sym typeface="Tomorrow"/>
              </a:rPr>
              <a:t>Vraag de vervolgkaart als je de bovenstaande vragen besproken hebt.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875381" y="1361466"/>
            <a:ext cx="9028430" cy="10852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960"/>
              </a:lnSpc>
            </a:pPr>
            <a:r>
              <a:rPr lang="en-US" sz="6400" b="1">
                <a:solidFill>
                  <a:srgbClr val="464F41"/>
                </a:solidFill>
                <a:latin typeface="Boriboon Bold"/>
                <a:ea typeface="Boriboon Bold"/>
                <a:cs typeface="Boriboon Bold"/>
                <a:sym typeface="Boriboon Bold"/>
              </a:rPr>
              <a:t>OPDRACHT 1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Freeform 3"/>
          <p:cNvSpPr/>
          <p:nvPr/>
        </p:nvSpPr>
        <p:spPr>
          <a:xfrm>
            <a:off x="2429822" y="1028700"/>
            <a:ext cx="13757690" cy="8229600"/>
          </a:xfrm>
          <a:custGeom>
            <a:avLst/>
            <a:gdLst/>
            <a:ahLst/>
            <a:cxnLst/>
            <a:rect l="l" t="t" r="r" b="b"/>
            <a:pathLst>
              <a:path w="13757690" h="8229600">
                <a:moveTo>
                  <a:pt x="0" y="0"/>
                </a:moveTo>
                <a:lnTo>
                  <a:pt x="13757690" y="0"/>
                </a:lnTo>
                <a:lnTo>
                  <a:pt x="1375769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4" name="Freeform 4"/>
          <p:cNvSpPr/>
          <p:nvPr/>
        </p:nvSpPr>
        <p:spPr>
          <a:xfrm flipH="1">
            <a:off x="14824090" y="-16535"/>
            <a:ext cx="5816767" cy="10320071"/>
          </a:xfrm>
          <a:custGeom>
            <a:avLst/>
            <a:gdLst/>
            <a:ahLst/>
            <a:cxnLst/>
            <a:rect l="l" t="t" r="r" b="b"/>
            <a:pathLst>
              <a:path w="5816767" h="10320071">
                <a:moveTo>
                  <a:pt x="5816767" y="0"/>
                </a:moveTo>
                <a:lnTo>
                  <a:pt x="0" y="0"/>
                </a:lnTo>
                <a:lnTo>
                  <a:pt x="0" y="10320070"/>
                </a:lnTo>
                <a:lnTo>
                  <a:pt x="5816767" y="10320070"/>
                </a:lnTo>
                <a:lnTo>
                  <a:pt x="5816767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5" name="Freeform 5"/>
          <p:cNvSpPr/>
          <p:nvPr/>
        </p:nvSpPr>
        <p:spPr>
          <a:xfrm>
            <a:off x="0" y="8956964"/>
            <a:ext cx="18288000" cy="1330036"/>
          </a:xfrm>
          <a:custGeom>
            <a:avLst/>
            <a:gdLst/>
            <a:ahLst/>
            <a:cxnLst/>
            <a:rect l="l" t="t" r="r" b="b"/>
            <a:pathLst>
              <a:path w="18288000" h="1330036">
                <a:moveTo>
                  <a:pt x="0" y="0"/>
                </a:moveTo>
                <a:lnTo>
                  <a:pt x="18288000" y="0"/>
                </a:lnTo>
                <a:lnTo>
                  <a:pt x="18288000" y="1330036"/>
                </a:lnTo>
                <a:lnTo>
                  <a:pt x="0" y="133003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6" name="TextBox 6"/>
          <p:cNvSpPr txBox="1"/>
          <p:nvPr/>
        </p:nvSpPr>
        <p:spPr>
          <a:xfrm>
            <a:off x="2658048" y="3129440"/>
            <a:ext cx="12628260" cy="21884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906785" lvl="1" indent="-453392">
              <a:lnSpc>
                <a:spcPts val="5880"/>
              </a:lnSpc>
              <a:buFont typeface="Arial"/>
              <a:buChar char="•"/>
            </a:pPr>
            <a:r>
              <a:rPr lang="en-US" sz="4200" dirty="0" err="1">
                <a:solidFill>
                  <a:srgbClr val="464F41"/>
                </a:solidFill>
                <a:latin typeface="Tomorrow"/>
                <a:ea typeface="Tomorrow"/>
                <a:cs typeface="Tomorrow"/>
                <a:sym typeface="Tomorrow"/>
              </a:rPr>
              <a:t>Eén</a:t>
            </a:r>
            <a:r>
              <a:rPr lang="en-US" sz="4200" dirty="0">
                <a:solidFill>
                  <a:srgbClr val="464F41"/>
                </a:solidFill>
                <a:latin typeface="Tomorrow"/>
                <a:ea typeface="Tomorrow"/>
                <a:cs typeface="Tomorrow"/>
                <a:sym typeface="Tomorrow"/>
              </a:rPr>
              <a:t> </a:t>
            </a:r>
            <a:r>
              <a:rPr lang="en-US" sz="4200" dirty="0" err="1">
                <a:solidFill>
                  <a:srgbClr val="464F41"/>
                </a:solidFill>
                <a:latin typeface="Tomorrow"/>
                <a:ea typeface="Tomorrow"/>
                <a:cs typeface="Tomorrow"/>
                <a:sym typeface="Tomorrow"/>
              </a:rPr>
              <a:t>uit</a:t>
            </a:r>
            <a:r>
              <a:rPr lang="en-US" sz="4200" dirty="0">
                <a:solidFill>
                  <a:srgbClr val="464F41"/>
                </a:solidFill>
                <a:latin typeface="Tomorrow"/>
                <a:ea typeface="Tomorrow"/>
                <a:cs typeface="Tomorrow"/>
                <a:sym typeface="Tomorrow"/>
              </a:rPr>
              <a:t> de </a:t>
            </a:r>
            <a:r>
              <a:rPr lang="en-US" sz="4200" dirty="0" err="1">
                <a:solidFill>
                  <a:srgbClr val="464F41"/>
                </a:solidFill>
                <a:latin typeface="Tomorrow"/>
                <a:ea typeface="Tomorrow"/>
                <a:cs typeface="Tomorrow"/>
                <a:sym typeface="Tomorrow"/>
              </a:rPr>
              <a:t>groep</a:t>
            </a:r>
            <a:r>
              <a:rPr lang="en-US" sz="4200" dirty="0">
                <a:solidFill>
                  <a:srgbClr val="464F41"/>
                </a:solidFill>
                <a:latin typeface="Tomorrow"/>
                <a:ea typeface="Tomorrow"/>
                <a:cs typeface="Tomorrow"/>
                <a:sym typeface="Tomorrow"/>
              </a:rPr>
              <a:t> </a:t>
            </a:r>
            <a:r>
              <a:rPr lang="en-US" sz="4200" dirty="0" err="1">
                <a:solidFill>
                  <a:srgbClr val="464F41"/>
                </a:solidFill>
                <a:latin typeface="Tomorrow"/>
                <a:ea typeface="Tomorrow"/>
                <a:cs typeface="Tomorrow"/>
                <a:sym typeface="Tomorrow"/>
              </a:rPr>
              <a:t>leest</a:t>
            </a:r>
            <a:r>
              <a:rPr lang="en-US" sz="4200" dirty="0">
                <a:solidFill>
                  <a:srgbClr val="464F41"/>
                </a:solidFill>
                <a:latin typeface="Tomorrow"/>
                <a:ea typeface="Tomorrow"/>
                <a:cs typeface="Tomorrow"/>
                <a:sym typeface="Tomorrow"/>
              </a:rPr>
              <a:t> de </a:t>
            </a:r>
            <a:r>
              <a:rPr lang="en-US" sz="4200" dirty="0" err="1">
                <a:solidFill>
                  <a:srgbClr val="464F41"/>
                </a:solidFill>
                <a:latin typeface="Tomorrow"/>
                <a:ea typeface="Tomorrow"/>
                <a:cs typeface="Tomorrow"/>
                <a:sym typeface="Tomorrow"/>
              </a:rPr>
              <a:t>tekst</a:t>
            </a:r>
            <a:r>
              <a:rPr lang="en-US" sz="4200" dirty="0">
                <a:solidFill>
                  <a:srgbClr val="464F41"/>
                </a:solidFill>
                <a:latin typeface="Tomorrow"/>
                <a:ea typeface="Tomorrow"/>
                <a:cs typeface="Tomorrow"/>
                <a:sym typeface="Tomorrow"/>
              </a:rPr>
              <a:t> in het </a:t>
            </a:r>
            <a:r>
              <a:rPr lang="en-US" sz="4200" dirty="0" err="1">
                <a:solidFill>
                  <a:srgbClr val="464F41"/>
                </a:solidFill>
                <a:latin typeface="Tomorrow"/>
                <a:ea typeface="Tomorrow"/>
                <a:cs typeface="Tomorrow"/>
                <a:sym typeface="Tomorrow"/>
              </a:rPr>
              <a:t>kader</a:t>
            </a:r>
            <a:r>
              <a:rPr lang="en-US" sz="4200" dirty="0">
                <a:solidFill>
                  <a:srgbClr val="464F41"/>
                </a:solidFill>
                <a:latin typeface="Tomorrow"/>
                <a:ea typeface="Tomorrow"/>
                <a:cs typeface="Tomorrow"/>
                <a:sym typeface="Tomorrow"/>
              </a:rPr>
              <a:t> </a:t>
            </a:r>
            <a:r>
              <a:rPr lang="en-US" sz="4200" dirty="0" err="1">
                <a:solidFill>
                  <a:srgbClr val="464F41"/>
                </a:solidFill>
                <a:latin typeface="Tomorrow"/>
                <a:ea typeface="Tomorrow"/>
                <a:cs typeface="Tomorrow"/>
                <a:sym typeface="Tomorrow"/>
              </a:rPr>
              <a:t>voor</a:t>
            </a:r>
            <a:r>
              <a:rPr lang="en-US" sz="4200" dirty="0">
                <a:solidFill>
                  <a:srgbClr val="464F41"/>
                </a:solidFill>
                <a:latin typeface="Tomorrow"/>
                <a:ea typeface="Tomorrow"/>
                <a:cs typeface="Tomorrow"/>
                <a:sym typeface="Tomorrow"/>
              </a:rPr>
              <a:t>.</a:t>
            </a:r>
          </a:p>
          <a:p>
            <a:pPr marL="906785" lvl="1" indent="-453392" algn="just">
              <a:lnSpc>
                <a:spcPts val="5880"/>
              </a:lnSpc>
              <a:buFont typeface="Arial"/>
              <a:buChar char="•"/>
            </a:pPr>
            <a:r>
              <a:rPr lang="en-US" sz="4200" dirty="0" err="1">
                <a:solidFill>
                  <a:srgbClr val="464F41"/>
                </a:solidFill>
                <a:latin typeface="Tomorrow"/>
                <a:ea typeface="Tomorrow"/>
                <a:cs typeface="Tomorrow"/>
                <a:sym typeface="Tomorrow"/>
              </a:rPr>
              <a:t>Bespreek</a:t>
            </a:r>
            <a:r>
              <a:rPr lang="en-US" sz="4200" dirty="0">
                <a:solidFill>
                  <a:srgbClr val="464F41"/>
                </a:solidFill>
                <a:latin typeface="Tomorrow"/>
                <a:ea typeface="Tomorrow"/>
                <a:cs typeface="Tomorrow"/>
                <a:sym typeface="Tomorrow"/>
              </a:rPr>
              <a:t> </a:t>
            </a:r>
            <a:r>
              <a:rPr lang="en-US" sz="4200" dirty="0" err="1">
                <a:solidFill>
                  <a:srgbClr val="464F41"/>
                </a:solidFill>
                <a:latin typeface="Tomorrow"/>
                <a:ea typeface="Tomorrow"/>
                <a:cs typeface="Tomorrow"/>
                <a:sym typeface="Tomorrow"/>
              </a:rPr>
              <a:t>daarna</a:t>
            </a:r>
            <a:r>
              <a:rPr lang="en-US" sz="4200" dirty="0">
                <a:solidFill>
                  <a:srgbClr val="464F41"/>
                </a:solidFill>
                <a:latin typeface="Tomorrow"/>
                <a:ea typeface="Tomorrow"/>
                <a:cs typeface="Tomorrow"/>
                <a:sym typeface="Tomorrow"/>
              </a:rPr>
              <a:t> de </a:t>
            </a:r>
            <a:r>
              <a:rPr lang="en-US" sz="4200" dirty="0" err="1">
                <a:solidFill>
                  <a:srgbClr val="464F41"/>
                </a:solidFill>
                <a:latin typeface="Tomorrow"/>
                <a:ea typeface="Tomorrow"/>
                <a:cs typeface="Tomorrow"/>
                <a:sym typeface="Tomorrow"/>
              </a:rPr>
              <a:t>volgende</a:t>
            </a:r>
            <a:r>
              <a:rPr lang="en-US" sz="4200" dirty="0">
                <a:solidFill>
                  <a:srgbClr val="464F41"/>
                </a:solidFill>
                <a:latin typeface="Tomorrow"/>
                <a:ea typeface="Tomorrow"/>
                <a:cs typeface="Tomorrow"/>
                <a:sym typeface="Tomorrow"/>
              </a:rPr>
              <a:t> </a:t>
            </a:r>
            <a:r>
              <a:rPr lang="en-US" sz="4200" dirty="0" err="1">
                <a:solidFill>
                  <a:srgbClr val="464F41"/>
                </a:solidFill>
                <a:latin typeface="Tomorrow"/>
                <a:ea typeface="Tomorrow"/>
                <a:cs typeface="Tomorrow"/>
                <a:sym typeface="Tomorrow"/>
              </a:rPr>
              <a:t>vragen</a:t>
            </a:r>
            <a:r>
              <a:rPr lang="en-US" sz="4200" dirty="0">
                <a:solidFill>
                  <a:srgbClr val="464F41"/>
                </a:solidFill>
                <a:latin typeface="Tomorrow"/>
                <a:ea typeface="Tomorrow"/>
                <a:cs typeface="Tomorrow"/>
                <a:sym typeface="Tomorrow"/>
              </a:rPr>
              <a:t>: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875381" y="1351941"/>
            <a:ext cx="9028430" cy="10051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120"/>
              </a:lnSpc>
            </a:pPr>
            <a:r>
              <a:rPr lang="en-US" sz="5800" b="1">
                <a:solidFill>
                  <a:srgbClr val="464F41"/>
                </a:solidFill>
                <a:latin typeface="Boriboon Bold"/>
                <a:ea typeface="Boriboon Bold"/>
                <a:cs typeface="Boriboon Bold"/>
                <a:sym typeface="Boriboon Bold"/>
              </a:rPr>
              <a:t>OPDRACHT 1 (VERVOLG)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658048" y="5468943"/>
            <a:ext cx="12628260" cy="2198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80"/>
              </a:lnSpc>
            </a:pPr>
            <a:r>
              <a:rPr lang="en-US" sz="4200">
                <a:solidFill>
                  <a:srgbClr val="464F41"/>
                </a:solidFill>
                <a:latin typeface="Tomorrow"/>
                <a:ea typeface="Tomorrow"/>
                <a:cs typeface="Tomorrow"/>
                <a:sym typeface="Tomorrow"/>
              </a:rPr>
              <a:t> </a:t>
            </a:r>
          </a:p>
          <a:p>
            <a:pPr marL="906785" lvl="1" indent="-453392" algn="l">
              <a:lnSpc>
                <a:spcPts val="5880"/>
              </a:lnSpc>
              <a:buAutoNum type="arabicPeriod"/>
            </a:pPr>
            <a:r>
              <a:rPr lang="en-US" sz="4200">
                <a:solidFill>
                  <a:srgbClr val="464F41"/>
                </a:solidFill>
                <a:latin typeface="Tomorrow"/>
                <a:ea typeface="Tomorrow"/>
                <a:cs typeface="Tomorrow"/>
                <a:sym typeface="Tomorrow"/>
              </a:rPr>
              <a:t>Verandert dit jou beeld van God?</a:t>
            </a:r>
          </a:p>
          <a:p>
            <a:pPr marL="906785" lvl="1" indent="-453392" algn="l">
              <a:lnSpc>
                <a:spcPts val="5880"/>
              </a:lnSpc>
              <a:buAutoNum type="arabicPeriod"/>
            </a:pPr>
            <a:r>
              <a:rPr lang="en-US" sz="4200">
                <a:solidFill>
                  <a:srgbClr val="464F41"/>
                </a:solidFill>
                <a:latin typeface="Tomorrow"/>
                <a:ea typeface="Tomorrow"/>
                <a:cs typeface="Tomorrow"/>
                <a:sym typeface="Tomorrow"/>
              </a:rPr>
              <a:t>Zo ja wat ga je daar mee doen?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Freeform 3"/>
          <p:cNvSpPr/>
          <p:nvPr/>
        </p:nvSpPr>
        <p:spPr>
          <a:xfrm>
            <a:off x="136432" y="-343164"/>
            <a:ext cx="18151568" cy="10857938"/>
          </a:xfrm>
          <a:custGeom>
            <a:avLst/>
            <a:gdLst/>
            <a:ahLst/>
            <a:cxnLst/>
            <a:rect l="l" t="t" r="r" b="b"/>
            <a:pathLst>
              <a:path w="18151568" h="10857938">
                <a:moveTo>
                  <a:pt x="0" y="0"/>
                </a:moveTo>
                <a:lnTo>
                  <a:pt x="18151568" y="0"/>
                </a:lnTo>
                <a:lnTo>
                  <a:pt x="18151568" y="10857938"/>
                </a:lnTo>
                <a:lnTo>
                  <a:pt x="0" y="1085793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4" name="Freeform 4"/>
          <p:cNvSpPr/>
          <p:nvPr/>
        </p:nvSpPr>
        <p:spPr>
          <a:xfrm>
            <a:off x="-4521899" y="0"/>
            <a:ext cx="8622376" cy="10287000"/>
          </a:xfrm>
          <a:custGeom>
            <a:avLst/>
            <a:gdLst/>
            <a:ahLst/>
            <a:cxnLst/>
            <a:rect l="l" t="t" r="r" b="b"/>
            <a:pathLst>
              <a:path w="8622376" h="10287000">
                <a:moveTo>
                  <a:pt x="0" y="0"/>
                </a:moveTo>
                <a:lnTo>
                  <a:pt x="8622376" y="0"/>
                </a:lnTo>
                <a:lnTo>
                  <a:pt x="862237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5" name="Freeform 5"/>
          <p:cNvSpPr/>
          <p:nvPr/>
        </p:nvSpPr>
        <p:spPr>
          <a:xfrm>
            <a:off x="0" y="8956964"/>
            <a:ext cx="18288000" cy="1330036"/>
          </a:xfrm>
          <a:custGeom>
            <a:avLst/>
            <a:gdLst/>
            <a:ahLst/>
            <a:cxnLst/>
            <a:rect l="l" t="t" r="r" b="b"/>
            <a:pathLst>
              <a:path w="18288000" h="1330036">
                <a:moveTo>
                  <a:pt x="0" y="0"/>
                </a:moveTo>
                <a:lnTo>
                  <a:pt x="18288000" y="0"/>
                </a:lnTo>
                <a:lnTo>
                  <a:pt x="18288000" y="1330036"/>
                </a:lnTo>
                <a:lnTo>
                  <a:pt x="0" y="133003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6" name="TextBox 6"/>
          <p:cNvSpPr txBox="1"/>
          <p:nvPr/>
        </p:nvSpPr>
        <p:spPr>
          <a:xfrm>
            <a:off x="4394167" y="3987101"/>
            <a:ext cx="11181296" cy="13779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200"/>
              </a:lnSpc>
            </a:pPr>
            <a:r>
              <a:rPr lang="en-US" sz="8000" b="1">
                <a:solidFill>
                  <a:srgbClr val="464F41"/>
                </a:solidFill>
                <a:latin typeface="Boriboon Bold"/>
                <a:ea typeface="Boriboon Bold"/>
                <a:cs typeface="Boriboon Bold"/>
                <a:sym typeface="Boriboon Bold"/>
              </a:rPr>
              <a:t>TERUGKOPPELING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Freeform 3"/>
          <p:cNvSpPr/>
          <p:nvPr/>
        </p:nvSpPr>
        <p:spPr>
          <a:xfrm>
            <a:off x="2301812" y="727364"/>
            <a:ext cx="13757690" cy="8229600"/>
          </a:xfrm>
          <a:custGeom>
            <a:avLst/>
            <a:gdLst/>
            <a:ahLst/>
            <a:cxnLst/>
            <a:rect l="l" t="t" r="r" b="b"/>
            <a:pathLst>
              <a:path w="13757690" h="8229600">
                <a:moveTo>
                  <a:pt x="0" y="0"/>
                </a:moveTo>
                <a:lnTo>
                  <a:pt x="13757690" y="0"/>
                </a:lnTo>
                <a:lnTo>
                  <a:pt x="1375769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4" name="Freeform 4"/>
          <p:cNvSpPr/>
          <p:nvPr/>
        </p:nvSpPr>
        <p:spPr>
          <a:xfrm flipH="1">
            <a:off x="14824090" y="-16535"/>
            <a:ext cx="5816767" cy="10320071"/>
          </a:xfrm>
          <a:custGeom>
            <a:avLst/>
            <a:gdLst/>
            <a:ahLst/>
            <a:cxnLst/>
            <a:rect l="l" t="t" r="r" b="b"/>
            <a:pathLst>
              <a:path w="5816767" h="10320071">
                <a:moveTo>
                  <a:pt x="5816767" y="0"/>
                </a:moveTo>
                <a:lnTo>
                  <a:pt x="0" y="0"/>
                </a:lnTo>
                <a:lnTo>
                  <a:pt x="0" y="10320070"/>
                </a:lnTo>
                <a:lnTo>
                  <a:pt x="5816767" y="10320070"/>
                </a:lnTo>
                <a:lnTo>
                  <a:pt x="5816767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5" name="Freeform 5"/>
          <p:cNvSpPr/>
          <p:nvPr/>
        </p:nvSpPr>
        <p:spPr>
          <a:xfrm>
            <a:off x="0" y="8956964"/>
            <a:ext cx="18288000" cy="1330036"/>
          </a:xfrm>
          <a:custGeom>
            <a:avLst/>
            <a:gdLst/>
            <a:ahLst/>
            <a:cxnLst/>
            <a:rect l="l" t="t" r="r" b="b"/>
            <a:pathLst>
              <a:path w="18288000" h="1330036">
                <a:moveTo>
                  <a:pt x="0" y="0"/>
                </a:moveTo>
                <a:lnTo>
                  <a:pt x="18288000" y="0"/>
                </a:lnTo>
                <a:lnTo>
                  <a:pt x="18288000" y="1330036"/>
                </a:lnTo>
                <a:lnTo>
                  <a:pt x="0" y="133003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6" name="TextBox 6"/>
          <p:cNvSpPr txBox="1"/>
          <p:nvPr/>
        </p:nvSpPr>
        <p:spPr>
          <a:xfrm>
            <a:off x="3152650" y="2846824"/>
            <a:ext cx="11982699" cy="56242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579"/>
              </a:lnSpc>
            </a:pPr>
            <a:r>
              <a:rPr lang="en-US" sz="3985">
                <a:solidFill>
                  <a:srgbClr val="464F41"/>
                </a:solidFill>
                <a:latin typeface="Tomorrow"/>
                <a:ea typeface="Tomorrow"/>
                <a:cs typeface="Tomorrow"/>
                <a:sym typeface="Tomorrow"/>
              </a:rPr>
              <a:t>Maak met je groep een schilderij van de afgelopen 2 avonden. </a:t>
            </a:r>
          </a:p>
          <a:p>
            <a:pPr algn="l">
              <a:lnSpc>
                <a:spcPts val="5579"/>
              </a:lnSpc>
            </a:pPr>
            <a:r>
              <a:rPr lang="en-US" sz="3985">
                <a:solidFill>
                  <a:srgbClr val="464F41"/>
                </a:solidFill>
                <a:latin typeface="Tomorrow"/>
                <a:ea typeface="Tomorrow"/>
                <a:cs typeface="Tomorrow"/>
                <a:sym typeface="Tomorrow"/>
              </a:rPr>
              <a:t>Overleg met elkaar hoe je gezamenlijk ‘zachtmoedig en nederig van hart’ in beeld brengt. </a:t>
            </a:r>
          </a:p>
          <a:p>
            <a:pPr algn="l">
              <a:lnSpc>
                <a:spcPts val="5579"/>
              </a:lnSpc>
            </a:pPr>
            <a:r>
              <a:rPr lang="en-US" sz="3985">
                <a:solidFill>
                  <a:srgbClr val="464F41"/>
                </a:solidFill>
                <a:latin typeface="Tomorrow"/>
                <a:ea typeface="Tomorrow"/>
                <a:cs typeface="Tomorrow"/>
                <a:sym typeface="Tomorrow"/>
              </a:rPr>
              <a:t>Praat bij met degene in de groep die de vorige keer niet aanwezig was/waren.</a:t>
            </a:r>
          </a:p>
          <a:p>
            <a:pPr algn="l">
              <a:lnSpc>
                <a:spcPts val="5579"/>
              </a:lnSpc>
            </a:pPr>
            <a:endParaRPr lang="en-US" sz="3985">
              <a:solidFill>
                <a:srgbClr val="464F41"/>
              </a:solidFill>
              <a:latin typeface="Tomorrow"/>
              <a:ea typeface="Tomorrow"/>
              <a:cs typeface="Tomorrow"/>
              <a:sym typeface="Tomorrow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3189307" y="1361466"/>
            <a:ext cx="10235838" cy="10852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960"/>
              </a:lnSpc>
            </a:pPr>
            <a:r>
              <a:rPr lang="en-US" sz="6400" b="1">
                <a:solidFill>
                  <a:srgbClr val="464F41"/>
                </a:solidFill>
                <a:latin typeface="Boriboon Bold"/>
                <a:ea typeface="Boriboon Bold"/>
                <a:cs typeface="Boriboon Bold"/>
                <a:sym typeface="Boriboon Bold"/>
              </a:rPr>
              <a:t>OPDRACHT 2:  AAN DE SLAG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285</Words>
  <Application>Microsoft Office PowerPoint</Application>
  <PresentationFormat>Aangepast</PresentationFormat>
  <Paragraphs>46</Paragraphs>
  <Slides>13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13</vt:i4>
      </vt:variant>
    </vt:vector>
  </HeadingPairs>
  <TitlesOfParts>
    <vt:vector size="20" baseType="lpstr">
      <vt:lpstr>Tomorrow Italics</vt:lpstr>
      <vt:lpstr>Tomorrow Bold</vt:lpstr>
      <vt:lpstr>Calibri</vt:lpstr>
      <vt:lpstr>Boriboon Bold</vt:lpstr>
      <vt:lpstr>Tomorrow</vt:lpstr>
      <vt:lpstr>Arial</vt:lpstr>
      <vt:lpstr>Office Theme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2e avond Zachtmoedig en nederig van hart/Zijn aanraking van barmhartigheid</dc:title>
  <dc:creator>Anthonie Meuleman</dc:creator>
  <cp:lastModifiedBy>Anthonie Meuleman</cp:lastModifiedBy>
  <cp:revision>2</cp:revision>
  <dcterms:created xsi:type="dcterms:W3CDTF">2006-08-16T00:00:00Z</dcterms:created>
  <dcterms:modified xsi:type="dcterms:W3CDTF">2024-10-24T17:10:50Z</dcterms:modified>
  <dc:identifier>DAGUbH98j9Q</dc:identifier>
</cp:coreProperties>
</file>