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6"/>
  </p:notesMasterIdLst>
  <p:sldIdLst>
    <p:sldId id="256" r:id="rId2"/>
    <p:sldId id="257" r:id="rId3"/>
    <p:sldId id="261" r:id="rId4"/>
    <p:sldId id="260" r:id="rId5"/>
    <p:sldId id="263" r:id="rId6"/>
    <p:sldId id="264" r:id="rId7"/>
    <p:sldId id="267" r:id="rId8"/>
    <p:sldId id="266" r:id="rId9"/>
    <p:sldId id="273" r:id="rId10"/>
    <p:sldId id="270" r:id="rId11"/>
    <p:sldId id="271" r:id="rId12"/>
    <p:sldId id="272" r:id="rId13"/>
    <p:sldId id="265" r:id="rId14"/>
    <p:sldId id="268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908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2ACA2A-BD41-4147-B7F4-B40A48F7B222}" type="datetimeFigureOut">
              <a:rPr lang="nl-NL" smtClean="0"/>
              <a:t>24-11-2021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109CC-976C-4586-880E-91AE3E952D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977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Om in te zetten als ‘break’ of wanneer leerlingen tijd over hebben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0109CC-976C-4586-880E-91AE3E952D57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4656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0013" y="484479"/>
            <a:ext cx="6911974" cy="2954655"/>
          </a:xfrm>
        </p:spPr>
        <p:txBody>
          <a:bodyPr anchor="b">
            <a:normAutofit/>
          </a:bodyPr>
          <a:lstStyle>
            <a:lvl1pPr algn="ctr">
              <a:defRPr sz="5600" spc="-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0013" y="3799133"/>
            <a:ext cx="6911974" cy="1969841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2395C5C9-164C-46B3-A87E-7660D39D3106}" type="datetime2">
              <a:rPr lang="en-US" smtClean="0"/>
              <a:t>Monday, November 22,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483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000" y="2636838"/>
            <a:ext cx="10728325" cy="31321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5B75179A-1E2B-41AB-B400-4F1B4022FAEE}" type="datetime2">
              <a:rPr lang="en-US" smtClean="0"/>
              <a:t>Monday, November 22,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61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40486" y="720000"/>
            <a:ext cx="1477328" cy="5048975"/>
          </a:xfrm>
        </p:spPr>
        <p:txBody>
          <a:bodyPr vert="eaVert">
            <a:norm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1838" y="720000"/>
            <a:ext cx="8929614" cy="5048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05681D0F-6595-4F14-8EF3-954CD87C797B}" type="datetime2">
              <a:rPr lang="en-US" smtClean="0"/>
              <a:t>Monday, November 22,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624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00" y="2541600"/>
            <a:ext cx="10728325" cy="3227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4DDCFF8A-AAF8-4A12-8A91-9CA0EAF6CBB9}" type="datetime2">
              <a:rPr lang="en-US" smtClean="0"/>
              <a:t>Monday, November 22,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25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6" cy="2879724"/>
          </a:xfrm>
        </p:spPr>
        <p:txBody>
          <a:bodyPr anchor="b">
            <a:normAutofit/>
          </a:bodyPr>
          <a:lstStyle>
            <a:lvl1pPr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910" y="3858924"/>
            <a:ext cx="10728326" cy="1919076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ABCC25C3-021A-4B0B-8F70-0C181FE1CF45}" type="datetime2">
              <a:rPr lang="en-US" smtClean="0"/>
              <a:t>Monday, November 22,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59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2541600"/>
            <a:ext cx="5003800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8400" y="2541600"/>
            <a:ext cx="5003801" cy="3234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0C23D88D-8CEC-4ED9-A53B-5596187D9A16}" type="datetime2">
              <a:rPr lang="en-US" smtClean="0"/>
              <a:t>Monday, November 22,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66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5" cy="673005"/>
          </a:xfrm>
        </p:spPr>
        <p:txBody>
          <a:bodyPr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1840698"/>
            <a:ext cx="5015638" cy="565796"/>
          </a:xfrm>
        </p:spPr>
        <p:txBody>
          <a:bodyPr wrap="square" anchor="b">
            <a:normAutofit/>
          </a:bodyPr>
          <a:lstStyle>
            <a:lvl1pPr marL="0" indent="0">
              <a:lnSpc>
                <a:spcPct val="120000"/>
              </a:lnSpc>
              <a:buNone/>
              <a:defRPr sz="16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00" y="2541600"/>
            <a:ext cx="5003801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400" y="1840698"/>
            <a:ext cx="5015638" cy="565796"/>
          </a:xfrm>
        </p:spPr>
        <p:txBody>
          <a:bodyPr anchor="b">
            <a:normAutofit/>
          </a:bodyPr>
          <a:lstStyle>
            <a:lvl1pPr marL="0" indent="0">
              <a:lnSpc>
                <a:spcPct val="120000"/>
              </a:lnSpc>
              <a:buNone/>
              <a:defRPr sz="16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400" y="2541600"/>
            <a:ext cx="5003800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D2CCD382-DFDA-4722-A27A-59C21AD112F2}" type="datetime2">
              <a:rPr lang="en-US" smtClean="0"/>
              <a:t>Monday, November 22, 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082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22F2A30D-1C09-413F-AAB1-38F366000715}" type="datetime2">
              <a:rPr lang="en-US" smtClean="0"/>
              <a:t>Monday, November 22,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4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6DB82B9C-D65E-4F64-95C3-B10F3B00F0D9}" type="datetime2">
              <a:rPr lang="en-US" smtClean="0"/>
              <a:t>Monday, November 22,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079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3107463" cy="1477328"/>
          </a:xfrm>
        </p:spPr>
        <p:txBody>
          <a:bodyPr anchor="t" anchorCtr="0">
            <a:norm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8188" y="584662"/>
            <a:ext cx="6911974" cy="518431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4800"/>
            </a:lvl1pPr>
            <a:lvl2pPr marL="914400" indent="-457200">
              <a:buFont typeface="Arial" panose="020B0604020202020204" pitchFamily="34" charset="0"/>
              <a:buChar char="•"/>
              <a:defRPr sz="2000"/>
            </a:lvl2pPr>
            <a:lvl3pPr marL="1257300" indent="-342900">
              <a:buFont typeface="Arial" panose="020B0604020202020204" pitchFamily="34" charset="0"/>
              <a:buChar char="•"/>
              <a:defRPr sz="2000"/>
            </a:lvl3pPr>
            <a:lvl4pPr marL="1714500" indent="-342900">
              <a:buFont typeface="Arial" panose="020B0604020202020204" pitchFamily="34" charset="0"/>
              <a:buChar char="•"/>
              <a:defRPr sz="2000"/>
            </a:lvl4pPr>
            <a:lvl5pPr marL="2171700" indent="-342900">
              <a:buFont typeface="Arial" panose="020B0604020202020204" pitchFamily="34" charset="0"/>
              <a:buChar char="•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541600"/>
            <a:ext cx="3107463" cy="323183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B7F5FDCC-6AAC-4A08-B9E0-3793AB5E64C3}" type="datetime2">
              <a:rPr lang="en-US" smtClean="0"/>
              <a:t>Monday, November 22,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381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3095626" cy="1476000"/>
          </a:xfrm>
        </p:spPr>
        <p:txBody>
          <a:bodyPr anchor="t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8188" y="728664"/>
            <a:ext cx="6923812" cy="504031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541600"/>
            <a:ext cx="3095625" cy="32328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349FE94D-439C-40F1-900E-BC07940E3988}" type="datetime2">
              <a:rPr lang="en-US" smtClean="0"/>
              <a:t>Monday, November 22,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34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646535-AEF6-4883-A4F9-EEC1F8B431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2" cy="147732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541600"/>
            <a:ext cx="10728325" cy="32273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l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8DEA2CF1-0EB2-4673-802D-3371233E4A77}" type="datetime2">
              <a:rPr lang="en-US" smtClean="0"/>
              <a:t>Monday, November 22,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ctr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r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1621B6DD-29C1-4FEA-923F-71EA1347694C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718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9" r:id="rId6"/>
    <p:sldLayoutId id="2147483675" r:id="rId7"/>
    <p:sldLayoutId id="2147483676" r:id="rId8"/>
    <p:sldLayoutId id="2147483677" r:id="rId9"/>
    <p:sldLayoutId id="2147483678" r:id="rId10"/>
    <p:sldLayoutId id="2147483680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echtnieuws.nl/#intr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CgYiFguBzHY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fakeitorleaveit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6dp3Ame80jA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volkskrant.nl/kijkverder/2016/nepnieuws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sdatechtzo.nl/nepnieuws/hoe-werkt-nepnieuws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7FEECB93-933C-477B-BC7D-C2F2F6271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D6B0FA3-3DE8-4AAE-85A3-5AAF7A24B5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63" b="15219"/>
          <a:stretch/>
        </p:blipFill>
        <p:spPr>
          <a:xfrm>
            <a:off x="20" y="10"/>
            <a:ext cx="12191980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97BC505-FE0C-4637-A29D-B71DFBBBAA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>
                  <a:alpha val="30000"/>
                </a:schemeClr>
              </a:gs>
              <a:gs pos="33000">
                <a:schemeClr val="bg1">
                  <a:alpha val="2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3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F706231-69D3-4FC1-AB6E-5D66785584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13899" y="114714"/>
            <a:ext cx="5578101" cy="1887641"/>
          </a:xfrm>
        </p:spPr>
        <p:txBody>
          <a:bodyPr>
            <a:normAutofit/>
          </a:bodyPr>
          <a:lstStyle/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b="1" dirty="0">
                <a:solidFill>
                  <a:srgbClr val="FF0000"/>
                </a:solidFill>
              </a:rPr>
              <a:t>Maatschappijleer</a:t>
            </a:r>
          </a:p>
          <a:p>
            <a:r>
              <a:rPr lang="nl-NL" sz="2400" b="1" dirty="0">
                <a:solidFill>
                  <a:srgbClr val="FF0000"/>
                </a:solidFill>
              </a:rPr>
              <a:t>Praktische opdracht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2FD01A0-E6FF-41CD-AEBD-279232B90D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65602" y="317452"/>
            <a:ext cx="2088038" cy="719230"/>
            <a:chOff x="4532666" y="505937"/>
            <a:chExt cx="2981730" cy="1027064"/>
          </a:xfrm>
        </p:grpSpPr>
        <p:sp>
          <p:nvSpPr>
            <p:cNvPr id="21" name="Freeform 78">
              <a:extLst>
                <a:ext uri="{FF2B5EF4-FFF2-40B4-BE49-F238E27FC236}">
                  <a16:creationId xmlns:a16="http://schemas.microsoft.com/office/drawing/2014/main" id="{811C6308-5554-4129-8881-A95AF512C5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4532666" y="754398"/>
              <a:ext cx="694205" cy="713383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 79">
              <a:extLst>
                <a:ext uri="{FF2B5EF4-FFF2-40B4-BE49-F238E27FC236}">
                  <a16:creationId xmlns:a16="http://schemas.microsoft.com/office/drawing/2014/main" id="{C28F3A03-B53B-433E-8DF7-6B13336D0A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5791465" y="505937"/>
              <a:ext cx="587404" cy="943792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3" name="Freeform 85">
              <a:extLst>
                <a:ext uri="{FF2B5EF4-FFF2-40B4-BE49-F238E27FC236}">
                  <a16:creationId xmlns:a16="http://schemas.microsoft.com/office/drawing/2014/main" id="{E990BBBC-E616-4D0E-9917-A6CA72AAEA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7087193" y="757585"/>
              <a:ext cx="427203" cy="775416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C9AA14C-80A4-427C-A911-28CD20C56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17356" y="5503147"/>
            <a:ext cx="2117174" cy="588806"/>
            <a:chOff x="4549904" y="5078157"/>
            <a:chExt cx="3023338" cy="840818"/>
          </a:xfrm>
        </p:grpSpPr>
        <p:sp>
          <p:nvSpPr>
            <p:cNvPr id="26" name="Freeform 80">
              <a:extLst>
                <a:ext uri="{FF2B5EF4-FFF2-40B4-BE49-F238E27FC236}">
                  <a16:creationId xmlns:a16="http://schemas.microsoft.com/office/drawing/2014/main" id="{EF32CDAF-4619-4949-9516-1E042181EB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5690691" y="5352589"/>
              <a:ext cx="749228" cy="383544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7" name="Freeform 84">
              <a:extLst>
                <a:ext uri="{FF2B5EF4-FFF2-40B4-BE49-F238E27FC236}">
                  <a16:creationId xmlns:a16="http://schemas.microsoft.com/office/drawing/2014/main" id="{270C485D-6BA8-4BF7-B72C-2B14A43A66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274527">
              <a:off x="6910134" y="5062687"/>
              <a:ext cx="647637" cy="678578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8" name="Freeform 87">
              <a:extLst>
                <a:ext uri="{FF2B5EF4-FFF2-40B4-BE49-F238E27FC236}">
                  <a16:creationId xmlns:a16="http://schemas.microsoft.com/office/drawing/2014/main" id="{79239B91-4327-43B3-AED5-CB9EC1653B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4430858">
              <a:off x="4571743" y="5071596"/>
              <a:ext cx="626472" cy="670149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FC193A3F-546D-4D7A-83F7-0DD3202AFB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155" y="6294755"/>
            <a:ext cx="1393825" cy="563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145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4C38F0AE-660A-47F0-8626-BCA791FC5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10993A2-6628-4B47-A888-19FCE1A19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37AD57B-3940-4423-821D-6DE0702F2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999" y="619199"/>
            <a:ext cx="4050783" cy="1855643"/>
          </a:xfrm>
        </p:spPr>
        <p:txBody>
          <a:bodyPr>
            <a:normAutofit/>
          </a:bodyPr>
          <a:lstStyle/>
          <a:p>
            <a:r>
              <a:rPr lang="nl-NL" dirty="0"/>
              <a:t>Maar er wordt nog steeds nepnieuws verspreid!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7207503-00C7-472F-9B6D-FD412B84F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4067" y="1426742"/>
            <a:ext cx="4357272" cy="1048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err="1"/>
              <a:t>Soms</a:t>
            </a:r>
            <a:r>
              <a:rPr lang="en-US" sz="2800" b="1" dirty="0"/>
              <a:t> </a:t>
            </a:r>
            <a:r>
              <a:rPr lang="en-US" sz="2800" b="1" dirty="0" err="1"/>
              <a:t>zelfs</a:t>
            </a:r>
            <a:r>
              <a:rPr lang="en-US" sz="2800" b="1" dirty="0"/>
              <a:t> </a:t>
            </a:r>
            <a:r>
              <a:rPr lang="en-US" sz="2800" b="1" dirty="0" err="1"/>
              <a:t>bewust</a:t>
            </a:r>
            <a:r>
              <a:rPr lang="en-US" sz="2800" b="1" dirty="0"/>
              <a:t>!</a:t>
            </a:r>
          </a:p>
        </p:txBody>
      </p:sp>
      <p:sp useBgFill="1">
        <p:nvSpPr>
          <p:cNvPr id="29" name="Freeform: Shape 28">
            <a:extLst>
              <a:ext uri="{FF2B5EF4-FFF2-40B4-BE49-F238E27FC236}">
                <a16:creationId xmlns:a16="http://schemas.microsoft.com/office/drawing/2014/main" id="{C27C1BEB-0B53-40C1-BFC6-73739970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 flipH="1">
            <a:off x="4524373" y="-809624"/>
            <a:ext cx="3143251" cy="12192000"/>
          </a:xfrm>
          <a:custGeom>
            <a:avLst/>
            <a:gdLst>
              <a:gd name="connsiteX0" fmla="*/ 508 w 2932134"/>
              <a:gd name="connsiteY0" fmla="*/ 4431100 h 12192000"/>
              <a:gd name="connsiteX1" fmla="*/ 137030 w 2932134"/>
              <a:gd name="connsiteY1" fmla="*/ 177371 h 12192000"/>
              <a:gd name="connsiteX2" fmla="*/ 145443 w 2932134"/>
              <a:gd name="connsiteY2" fmla="*/ 0 h 12192000"/>
              <a:gd name="connsiteX3" fmla="*/ 2932134 w 2932134"/>
              <a:gd name="connsiteY3" fmla="*/ 0 h 12192000"/>
              <a:gd name="connsiteX4" fmla="*/ 2932133 w 2932134"/>
              <a:gd name="connsiteY4" fmla="*/ 12192000 h 12192000"/>
              <a:gd name="connsiteX5" fmla="*/ 172151 w 2932134"/>
              <a:gd name="connsiteY5" fmla="*/ 12192000 h 12192000"/>
              <a:gd name="connsiteX6" fmla="*/ 169761 w 2932134"/>
              <a:gd name="connsiteY6" fmla="*/ 12180928 h 12192000"/>
              <a:gd name="connsiteX7" fmla="*/ 169761 w 2932134"/>
              <a:gd name="connsiteY7" fmla="*/ 7234593 h 12192000"/>
              <a:gd name="connsiteX8" fmla="*/ 508 w 2932134"/>
              <a:gd name="connsiteY8" fmla="*/ 44311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2134" h="12192000">
                <a:moveTo>
                  <a:pt x="508" y="4431100"/>
                </a:moveTo>
                <a:cubicBezTo>
                  <a:pt x="-7698" y="2846728"/>
                  <a:pt x="85554" y="1238574"/>
                  <a:pt x="137030" y="177371"/>
                </a:cubicBezTo>
                <a:lnTo>
                  <a:pt x="145443" y="0"/>
                </a:lnTo>
                <a:lnTo>
                  <a:pt x="2932134" y="0"/>
                </a:lnTo>
                <a:lnTo>
                  <a:pt x="2932133" y="12192000"/>
                </a:lnTo>
                <a:lnTo>
                  <a:pt x="172151" y="12192000"/>
                </a:lnTo>
                <a:lnTo>
                  <a:pt x="169761" y="12180928"/>
                </a:lnTo>
                <a:cubicBezTo>
                  <a:pt x="169761" y="11800439"/>
                  <a:pt x="169761" y="10278492"/>
                  <a:pt x="169761" y="7234593"/>
                </a:cubicBezTo>
                <a:cubicBezTo>
                  <a:pt x="50398" y="6402277"/>
                  <a:pt x="5637" y="5421334"/>
                  <a:pt x="508" y="4431100"/>
                </a:cubicBez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BBC9B172-92C0-46CB-A9E9-319F7A6768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39" r="3" b="3"/>
          <a:stretch/>
        </p:blipFill>
        <p:spPr>
          <a:xfrm>
            <a:off x="6278873" y="2792531"/>
            <a:ext cx="5248396" cy="3245436"/>
          </a:xfrm>
          <a:custGeom>
            <a:avLst/>
            <a:gdLst/>
            <a:ahLst/>
            <a:cxnLst/>
            <a:rect l="l" t="t" r="r" b="b"/>
            <a:pathLst>
              <a:path w="5248396" h="3245436">
                <a:moveTo>
                  <a:pt x="2983219" y="25"/>
                </a:moveTo>
                <a:cubicBezTo>
                  <a:pt x="3804299" y="-1722"/>
                  <a:pt x="4514018" y="90213"/>
                  <a:pt x="4900118" y="514090"/>
                </a:cubicBezTo>
                <a:cubicBezTo>
                  <a:pt x="5508369" y="1182086"/>
                  <a:pt x="5357962" y="3139882"/>
                  <a:pt x="4146352" y="3188354"/>
                </a:cubicBezTo>
                <a:cubicBezTo>
                  <a:pt x="3699712" y="3250178"/>
                  <a:pt x="3631930" y="3248995"/>
                  <a:pt x="3254286" y="3242404"/>
                </a:cubicBezTo>
                <a:cubicBezTo>
                  <a:pt x="2595831" y="3230910"/>
                  <a:pt x="2304986" y="3245916"/>
                  <a:pt x="1704630" y="3235437"/>
                </a:cubicBezTo>
                <a:cubicBezTo>
                  <a:pt x="-513335" y="3226512"/>
                  <a:pt x="-526880" y="118118"/>
                  <a:pt x="1430854" y="52881"/>
                </a:cubicBezTo>
                <a:cubicBezTo>
                  <a:pt x="1957833" y="35846"/>
                  <a:pt x="2490571" y="1073"/>
                  <a:pt x="2983219" y="25"/>
                </a:cubicBezTo>
                <a:close/>
              </a:path>
            </a:pathLst>
          </a:cu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077AA7CD-A3CF-4B87-9E4F-3A240C6223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863" r="1" b="1"/>
          <a:stretch/>
        </p:blipFill>
        <p:spPr>
          <a:xfrm>
            <a:off x="575184" y="2792531"/>
            <a:ext cx="5337945" cy="3250163"/>
          </a:xfrm>
          <a:custGeom>
            <a:avLst/>
            <a:gdLst/>
            <a:ahLst/>
            <a:cxnLst/>
            <a:rect l="l" t="t" r="r" b="b"/>
            <a:pathLst>
              <a:path w="5337945" h="3250163">
                <a:moveTo>
                  <a:pt x="1917442" y="13"/>
                </a:moveTo>
                <a:cubicBezTo>
                  <a:pt x="2496512" y="346"/>
                  <a:pt x="3762377" y="7612"/>
                  <a:pt x="3896424" y="21471"/>
                </a:cubicBezTo>
                <a:cubicBezTo>
                  <a:pt x="4061405" y="38529"/>
                  <a:pt x="4683810" y="177196"/>
                  <a:pt x="4892573" y="482583"/>
                </a:cubicBezTo>
                <a:cubicBezTo>
                  <a:pt x="5089738" y="678517"/>
                  <a:pt x="5330512" y="1152814"/>
                  <a:pt x="5337644" y="1561409"/>
                </a:cubicBezTo>
                <a:cubicBezTo>
                  <a:pt x="5348255" y="2169318"/>
                  <a:pt x="5076281" y="2682471"/>
                  <a:pt x="4981700" y="2813716"/>
                </a:cubicBezTo>
                <a:cubicBezTo>
                  <a:pt x="4887118" y="2944961"/>
                  <a:pt x="4445989" y="3201880"/>
                  <a:pt x="3952089" y="3210501"/>
                </a:cubicBezTo>
                <a:cubicBezTo>
                  <a:pt x="3661560" y="3215572"/>
                  <a:pt x="2044455" y="3253767"/>
                  <a:pt x="1695646" y="3249887"/>
                </a:cubicBezTo>
                <a:cubicBezTo>
                  <a:pt x="1356521" y="3245838"/>
                  <a:pt x="657338" y="3148386"/>
                  <a:pt x="450488" y="2952621"/>
                </a:cubicBezTo>
                <a:cubicBezTo>
                  <a:pt x="154566" y="2648755"/>
                  <a:pt x="12724" y="2292356"/>
                  <a:pt x="199" y="1574824"/>
                </a:cubicBezTo>
                <a:cubicBezTo>
                  <a:pt x="-5019" y="1275853"/>
                  <a:pt x="92114" y="735845"/>
                  <a:pt x="377425" y="431802"/>
                </a:cubicBezTo>
                <a:cubicBezTo>
                  <a:pt x="672246" y="117624"/>
                  <a:pt x="1154722" y="9515"/>
                  <a:pt x="1648622" y="894"/>
                </a:cubicBezTo>
                <a:cubicBezTo>
                  <a:pt x="1686754" y="228"/>
                  <a:pt x="1783810" y="-64"/>
                  <a:pt x="1917442" y="13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255478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9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Rectangle 11">
            <a:extLst>
              <a:ext uri="{FF2B5EF4-FFF2-40B4-BE49-F238E27FC236}">
                <a16:creationId xmlns:a16="http://schemas.microsoft.com/office/drawing/2014/main" id="{A20E4EF1-6AA9-4634-A88F-493037806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13">
            <a:extLst>
              <a:ext uri="{FF2B5EF4-FFF2-40B4-BE49-F238E27FC236}">
                <a16:creationId xmlns:a16="http://schemas.microsoft.com/office/drawing/2014/main" id="{DD0558E7-61D4-43D8-ADB8-96DE971186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9658600-FA0B-4D49-8A15-6C8F7472A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567" y="619199"/>
            <a:ext cx="9492866" cy="492443"/>
          </a:xfrm>
        </p:spPr>
        <p:txBody>
          <a:bodyPr vert="horz" wrap="square" lIns="0" tIns="0" rIns="0" bIns="0" rtlCol="0" anchor="t" anchorCtr="0">
            <a:normAutofit fontScale="90000"/>
          </a:bodyPr>
          <a:lstStyle/>
          <a:p>
            <a:pPr algn="ctr"/>
            <a:br>
              <a:rPr lang="en-US" spc="-100" dirty="0"/>
            </a:br>
            <a:r>
              <a:rPr lang="en-US" spc="-100" dirty="0" err="1"/>
              <a:t>Waarom</a:t>
            </a:r>
            <a:r>
              <a:rPr lang="en-US" spc="-100" dirty="0"/>
              <a:t> </a:t>
            </a:r>
            <a:r>
              <a:rPr lang="en-US" spc="-100" dirty="0" err="1"/>
              <a:t>nepnieuws</a:t>
            </a:r>
            <a:r>
              <a:rPr lang="en-US" spc="-100" dirty="0"/>
              <a:t>? </a:t>
            </a:r>
          </a:p>
        </p:txBody>
      </p:sp>
      <p:grpSp>
        <p:nvGrpSpPr>
          <p:cNvPr id="31" name="Group 15">
            <a:extLst>
              <a:ext uri="{FF2B5EF4-FFF2-40B4-BE49-F238E27FC236}">
                <a16:creationId xmlns:a16="http://schemas.microsoft.com/office/drawing/2014/main" id="{C8F3AECA-1E28-4DB0-901D-747B827596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89400" y="406270"/>
            <a:ext cx="684878" cy="1449344"/>
            <a:chOff x="643527" y="1187494"/>
            <a:chExt cx="1434178" cy="3035022"/>
          </a:xfrm>
        </p:grpSpPr>
        <p:sp>
          <p:nvSpPr>
            <p:cNvPr id="32" name="Freeform 78">
              <a:extLst>
                <a:ext uri="{FF2B5EF4-FFF2-40B4-BE49-F238E27FC236}">
                  <a16:creationId xmlns:a16="http://schemas.microsoft.com/office/drawing/2014/main" id="{F137E6B0-A1AA-47FF-AAB8-9E5D6B701C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083914" y="3331230"/>
              <a:ext cx="879143" cy="903430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3" name="Freeform 79">
              <a:extLst>
                <a:ext uri="{FF2B5EF4-FFF2-40B4-BE49-F238E27FC236}">
                  <a16:creationId xmlns:a16="http://schemas.microsoft.com/office/drawing/2014/main" id="{F72FB821-5AF0-4EA1-B84B-D5E12D8333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869193" y="1989904"/>
              <a:ext cx="743890" cy="1195221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4" name="Freeform 85">
              <a:extLst>
                <a:ext uri="{FF2B5EF4-FFF2-40B4-BE49-F238E27FC236}">
                  <a16:creationId xmlns:a16="http://schemas.microsoft.com/office/drawing/2014/main" id="{DFE0F740-8A45-42B9-BEF6-A75329504F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316205" y="967005"/>
              <a:ext cx="541011" cy="981989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grpSp>
        <p:nvGrpSpPr>
          <p:cNvPr id="35" name="Group 20">
            <a:extLst>
              <a:ext uri="{FF2B5EF4-FFF2-40B4-BE49-F238E27FC236}">
                <a16:creationId xmlns:a16="http://schemas.microsoft.com/office/drawing/2014/main" id="{3214C51D-3B74-4CCB-82B8-A184460FCA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25210" y="268794"/>
            <a:ext cx="632305" cy="1606552"/>
            <a:chOff x="10224385" y="954724"/>
            <a:chExt cx="1324087" cy="3364228"/>
          </a:xfrm>
        </p:grpSpPr>
        <p:sp>
          <p:nvSpPr>
            <p:cNvPr id="36" name="Freeform 80">
              <a:extLst>
                <a:ext uri="{FF2B5EF4-FFF2-40B4-BE49-F238E27FC236}">
                  <a16:creationId xmlns:a16="http://schemas.microsoft.com/office/drawing/2014/main" id="{66CD91DA-BDB8-476E-8111-2918188D6D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62739" y="2385730"/>
              <a:ext cx="985733" cy="504616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7" name="Freeform 84">
              <a:extLst>
                <a:ext uri="{FF2B5EF4-FFF2-40B4-BE49-F238E27FC236}">
                  <a16:creationId xmlns:a16="http://schemas.microsoft.com/office/drawing/2014/main" id="{576CF7BA-63E8-47BF-AB8E-E9134BE8EF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874527">
              <a:off x="10288245" y="954724"/>
              <a:ext cx="852074" cy="892781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8" name="Freeform 87">
              <a:extLst>
                <a:ext uri="{FF2B5EF4-FFF2-40B4-BE49-F238E27FC236}">
                  <a16:creationId xmlns:a16="http://schemas.microsoft.com/office/drawing/2014/main" id="{C0C95E2B-D068-4E18-85DE-266A42E6C6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20630858">
              <a:off x="10224385" y="3437261"/>
              <a:ext cx="824227" cy="881691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9FD27D22-B612-46D5-8138-8AA77BEAA5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3113" y="2047830"/>
            <a:ext cx="9105773" cy="3847190"/>
          </a:xfrm>
          <a:custGeom>
            <a:avLst/>
            <a:gdLst/>
            <a:ahLst/>
            <a:cxnLst/>
            <a:rect l="l" t="t" r="r" b="b"/>
            <a:pathLst>
              <a:path w="10728325" h="3132136">
                <a:moveTo>
                  <a:pt x="0" y="0"/>
                </a:moveTo>
                <a:lnTo>
                  <a:pt x="10728325" y="0"/>
                </a:lnTo>
                <a:lnTo>
                  <a:pt x="10728325" y="3132136"/>
                </a:lnTo>
                <a:lnTo>
                  <a:pt x="0" y="3132136"/>
                </a:lnTo>
                <a:close/>
              </a:path>
            </a:pathLst>
          </a:custGeom>
        </p:spPr>
      </p:pic>
      <p:sp useBgFill="1">
        <p:nvSpPr>
          <p:cNvPr id="39" name="Freeform: Shape 25">
            <a:extLst>
              <a:ext uri="{FF2B5EF4-FFF2-40B4-BE49-F238E27FC236}">
                <a16:creationId xmlns:a16="http://schemas.microsoft.com/office/drawing/2014/main" id="{61DBDC3E-EFBF-429B-957B-6C76FFB449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5693480" y="359481"/>
            <a:ext cx="805041" cy="12192001"/>
          </a:xfrm>
          <a:custGeom>
            <a:avLst/>
            <a:gdLst>
              <a:gd name="connsiteX0" fmla="*/ 0 w 805041"/>
              <a:gd name="connsiteY0" fmla="*/ 12192001 h 12192001"/>
              <a:gd name="connsiteX1" fmla="*/ 2268 w 805041"/>
              <a:gd name="connsiteY1" fmla="*/ 11635931 h 12192001"/>
              <a:gd name="connsiteX2" fmla="*/ 39265 w 805041"/>
              <a:gd name="connsiteY2" fmla="*/ 9246579 h 12192001"/>
              <a:gd name="connsiteX3" fmla="*/ 79643 w 805041"/>
              <a:gd name="connsiteY3" fmla="*/ 7976300 h 12192001"/>
              <a:gd name="connsiteX4" fmla="*/ 39265 w 805041"/>
              <a:gd name="connsiteY4" fmla="*/ 7150621 h 12192001"/>
              <a:gd name="connsiteX5" fmla="*/ 39265 w 805041"/>
              <a:gd name="connsiteY5" fmla="*/ 6515481 h 12192001"/>
              <a:gd name="connsiteX6" fmla="*/ 39265 w 805041"/>
              <a:gd name="connsiteY6" fmla="*/ 4864121 h 12192001"/>
              <a:gd name="connsiteX7" fmla="*/ 79645 w 805041"/>
              <a:gd name="connsiteY7" fmla="*/ 2958705 h 12192001"/>
              <a:gd name="connsiteX8" fmla="*/ 54260 w 805041"/>
              <a:gd name="connsiteY8" fmla="*/ 203487 h 12192001"/>
              <a:gd name="connsiteX9" fmla="*/ 52385 w 805041"/>
              <a:gd name="connsiteY9" fmla="*/ 0 h 12192001"/>
              <a:gd name="connsiteX10" fmla="*/ 805041 w 805041"/>
              <a:gd name="connsiteY10" fmla="*/ 0 h 12192001"/>
              <a:gd name="connsiteX11" fmla="*/ 805040 w 805041"/>
              <a:gd name="connsiteY11" fmla="*/ 12192001 h 1219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5041" h="12192001">
                <a:moveTo>
                  <a:pt x="0" y="12192001"/>
                </a:moveTo>
                <a:lnTo>
                  <a:pt x="2268" y="11635931"/>
                </a:lnTo>
                <a:cubicBezTo>
                  <a:pt x="6616" y="10932425"/>
                  <a:pt x="16553" y="10139742"/>
                  <a:pt x="39265" y="9246579"/>
                </a:cubicBezTo>
                <a:cubicBezTo>
                  <a:pt x="79643" y="7976300"/>
                  <a:pt x="79643" y="7976300"/>
                  <a:pt x="79643" y="7976300"/>
                </a:cubicBezTo>
                <a:cubicBezTo>
                  <a:pt x="79643" y="7722245"/>
                  <a:pt x="39265" y="7468190"/>
                  <a:pt x="39265" y="7150621"/>
                </a:cubicBezTo>
                <a:cubicBezTo>
                  <a:pt x="39265" y="6833051"/>
                  <a:pt x="39265" y="6578996"/>
                  <a:pt x="39265" y="6515481"/>
                </a:cubicBezTo>
                <a:cubicBezTo>
                  <a:pt x="39265" y="4864121"/>
                  <a:pt x="39265" y="4864121"/>
                  <a:pt x="39265" y="4864121"/>
                </a:cubicBezTo>
                <a:cubicBezTo>
                  <a:pt x="79645" y="2958705"/>
                  <a:pt x="79645" y="2958705"/>
                  <a:pt x="79645" y="2958705"/>
                </a:cubicBezTo>
                <a:cubicBezTo>
                  <a:pt x="68288" y="1726140"/>
                  <a:pt x="60126" y="840233"/>
                  <a:pt x="54260" y="203487"/>
                </a:cubicBezTo>
                <a:lnTo>
                  <a:pt x="52385" y="0"/>
                </a:lnTo>
                <a:lnTo>
                  <a:pt x="805041" y="0"/>
                </a:lnTo>
                <a:lnTo>
                  <a:pt x="805040" y="12192001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59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7FEECB93-933C-477B-BC7D-C2F2F6271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2D2B64AE-E1DD-424C-8A29-3758D7307F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3017"/>
          <a:stretch/>
        </p:blipFill>
        <p:spPr>
          <a:xfrm>
            <a:off x="20" y="10"/>
            <a:ext cx="12191980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97BC505-FE0C-4637-A29D-B71DFBBBAA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>
                  <a:alpha val="30000"/>
                </a:schemeClr>
              </a:gs>
              <a:gs pos="33000">
                <a:schemeClr val="bg1">
                  <a:alpha val="2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3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6CBB91D-C668-4C7C-A94B-895CBE42D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633" y="2291971"/>
            <a:ext cx="5376300" cy="3262762"/>
          </a:xfrm>
        </p:spPr>
        <p:txBody>
          <a:bodyPr vert="horz" wrap="square" lIns="0" tIns="0" rIns="0" bIns="0" rtlCol="0" anchor="b" anchorCtr="0">
            <a:normAutofit fontScale="90000"/>
          </a:bodyPr>
          <a:lstStyle/>
          <a:p>
            <a:pPr algn="ctr"/>
            <a:r>
              <a:rPr lang="en-US" sz="5600" b="1" spc="-100" dirty="0"/>
              <a:t>Wat </a:t>
            </a:r>
            <a:r>
              <a:rPr lang="en-US" sz="5600" b="1" spc="-100" dirty="0" err="1"/>
              <a:t>wil</a:t>
            </a:r>
            <a:r>
              <a:rPr lang="en-US" sz="5600" b="1" spc="-100" dirty="0"/>
              <a:t> het </a:t>
            </a:r>
            <a:r>
              <a:rPr lang="en-US" sz="5600" b="1" spc="-100" dirty="0" err="1"/>
              <a:t>bericht</a:t>
            </a:r>
            <a:r>
              <a:rPr lang="en-US" sz="5600" b="1" spc="-100" dirty="0"/>
              <a:t> </a:t>
            </a:r>
            <a:r>
              <a:rPr lang="en-US" sz="5600" b="1" spc="-100" dirty="0" err="1"/>
              <a:t>doen</a:t>
            </a:r>
            <a:r>
              <a:rPr lang="en-US" sz="5600" b="1" spc="-100" dirty="0"/>
              <a:t>?</a:t>
            </a:r>
            <a:br>
              <a:rPr lang="en-US" sz="5600" b="1" spc="-100" dirty="0"/>
            </a:br>
            <a:br>
              <a:rPr lang="en-US" sz="5600" b="1" spc="-100" dirty="0"/>
            </a:br>
            <a:br>
              <a:rPr lang="en-US" sz="5600" b="1" spc="-100" dirty="0"/>
            </a:br>
            <a:r>
              <a:rPr lang="en-US" sz="5600" b="1" spc="-100" dirty="0" err="1"/>
              <a:t>Informeren</a:t>
            </a:r>
            <a:br>
              <a:rPr lang="en-US" sz="5600" b="1" spc="-100" dirty="0"/>
            </a:br>
            <a:r>
              <a:rPr lang="en-US" sz="5600" b="1" spc="-100" dirty="0"/>
              <a:t>of </a:t>
            </a:r>
            <a:r>
              <a:rPr lang="en-US" sz="5600" b="1" spc="-100" dirty="0" err="1"/>
              <a:t>misleiden</a:t>
            </a:r>
            <a:r>
              <a:rPr lang="en-US" sz="5600" b="1" spc="-100" dirty="0"/>
              <a:t>?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2FD01A0-E6FF-41CD-AEBD-279232B90D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65602" y="317452"/>
            <a:ext cx="2088038" cy="719230"/>
            <a:chOff x="4532666" y="505937"/>
            <a:chExt cx="2981730" cy="1027064"/>
          </a:xfrm>
        </p:grpSpPr>
        <p:sp>
          <p:nvSpPr>
            <p:cNvPr id="16" name="Freeform 78">
              <a:extLst>
                <a:ext uri="{FF2B5EF4-FFF2-40B4-BE49-F238E27FC236}">
                  <a16:creationId xmlns:a16="http://schemas.microsoft.com/office/drawing/2014/main" id="{811C6308-5554-4129-8881-A95AF512C5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4532666" y="754398"/>
              <a:ext cx="694205" cy="713383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7" name="Freeform 79">
              <a:extLst>
                <a:ext uri="{FF2B5EF4-FFF2-40B4-BE49-F238E27FC236}">
                  <a16:creationId xmlns:a16="http://schemas.microsoft.com/office/drawing/2014/main" id="{C28F3A03-B53B-433E-8DF7-6B13336D0A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5791465" y="505937"/>
              <a:ext cx="587404" cy="943792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8" name="Freeform 85">
              <a:extLst>
                <a:ext uri="{FF2B5EF4-FFF2-40B4-BE49-F238E27FC236}">
                  <a16:creationId xmlns:a16="http://schemas.microsoft.com/office/drawing/2014/main" id="{E990BBBC-E616-4D0E-9917-A6CA72AAEA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7087193" y="757585"/>
              <a:ext cx="427203" cy="775416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C9AA14C-80A4-427C-A911-28CD20C56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17356" y="5503147"/>
            <a:ext cx="2117174" cy="588806"/>
            <a:chOff x="4549904" y="5078157"/>
            <a:chExt cx="3023338" cy="840818"/>
          </a:xfrm>
        </p:grpSpPr>
        <p:sp>
          <p:nvSpPr>
            <p:cNvPr id="21" name="Freeform 80">
              <a:extLst>
                <a:ext uri="{FF2B5EF4-FFF2-40B4-BE49-F238E27FC236}">
                  <a16:creationId xmlns:a16="http://schemas.microsoft.com/office/drawing/2014/main" id="{EF32CDAF-4619-4949-9516-1E042181EB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5690691" y="5352589"/>
              <a:ext cx="749228" cy="383544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 84">
              <a:extLst>
                <a:ext uri="{FF2B5EF4-FFF2-40B4-BE49-F238E27FC236}">
                  <a16:creationId xmlns:a16="http://schemas.microsoft.com/office/drawing/2014/main" id="{270C485D-6BA8-4BF7-B72C-2B14A43A66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274527">
              <a:off x="6910134" y="5062687"/>
              <a:ext cx="647637" cy="678578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3" name="Freeform 87">
              <a:extLst>
                <a:ext uri="{FF2B5EF4-FFF2-40B4-BE49-F238E27FC236}">
                  <a16:creationId xmlns:a16="http://schemas.microsoft.com/office/drawing/2014/main" id="{79239B91-4327-43B3-AED5-CB9EC1653B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4430858">
              <a:off x="4571743" y="5071596"/>
              <a:ext cx="626472" cy="670149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33332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7EFF05-A8DA-4B3E-9C21-7A04283D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4CA1620-2C02-4B4E-97C8-06FCE85EEB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57DE79-27F8-4881-BE3B-5321D1801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733608-1322-485D-B942-B827E6997F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3527" y="954724"/>
            <a:ext cx="10904945" cy="3364228"/>
            <a:chOff x="643527" y="954724"/>
            <a:chExt cx="10904945" cy="3364228"/>
          </a:xfrm>
        </p:grpSpPr>
        <p:sp>
          <p:nvSpPr>
            <p:cNvPr id="17" name="Freeform 78">
              <a:extLst>
                <a:ext uri="{FF2B5EF4-FFF2-40B4-BE49-F238E27FC236}">
                  <a16:creationId xmlns:a16="http://schemas.microsoft.com/office/drawing/2014/main" id="{7975F1CD-7143-447F-AC1A-8D3EA46ECA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083914" y="3331230"/>
              <a:ext cx="879143" cy="903430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8" name="Freeform 79">
              <a:extLst>
                <a:ext uri="{FF2B5EF4-FFF2-40B4-BE49-F238E27FC236}">
                  <a16:creationId xmlns:a16="http://schemas.microsoft.com/office/drawing/2014/main" id="{501A6B8C-11DF-404A-89DD-354DA4C193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869193" y="1989904"/>
              <a:ext cx="743890" cy="1195221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9" name="Freeform 85">
              <a:extLst>
                <a:ext uri="{FF2B5EF4-FFF2-40B4-BE49-F238E27FC236}">
                  <a16:creationId xmlns:a16="http://schemas.microsoft.com/office/drawing/2014/main" id="{14D1F65C-CD34-4E1F-8743-D3879A8712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316205" y="967005"/>
              <a:ext cx="541011" cy="981989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0" name="Freeform 80">
              <a:extLst>
                <a:ext uri="{FF2B5EF4-FFF2-40B4-BE49-F238E27FC236}">
                  <a16:creationId xmlns:a16="http://schemas.microsoft.com/office/drawing/2014/main" id="{E5C58F66-1B6C-4935-9BB4-583D612CD2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62739" y="2385730"/>
              <a:ext cx="985733" cy="504616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1" name="Freeform 84">
              <a:extLst>
                <a:ext uri="{FF2B5EF4-FFF2-40B4-BE49-F238E27FC236}">
                  <a16:creationId xmlns:a16="http://schemas.microsoft.com/office/drawing/2014/main" id="{F41F116D-556B-4BC2-9DCD-46DA7CCC0E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874527">
              <a:off x="10288245" y="954724"/>
              <a:ext cx="852074" cy="892781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 87">
              <a:extLst>
                <a:ext uri="{FF2B5EF4-FFF2-40B4-BE49-F238E27FC236}">
                  <a16:creationId xmlns:a16="http://schemas.microsoft.com/office/drawing/2014/main" id="{DE46F0F4-2435-4BDC-A92C-EB13608804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20630858">
              <a:off x="10224385" y="3437261"/>
              <a:ext cx="824227" cy="881691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0F2F4BF6-0B0F-4223-B759-CBE4F2C56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055" y="561093"/>
            <a:ext cx="10359981" cy="5190579"/>
          </a:xfrm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en-US" sz="2800" spc="-100" dirty="0" err="1"/>
              <a:t>Jullie</a:t>
            </a:r>
            <a:r>
              <a:rPr lang="en-US" sz="2800" spc="-100" dirty="0"/>
              <a:t> </a:t>
            </a:r>
            <a:r>
              <a:rPr lang="en-US" sz="2800" spc="-100" dirty="0" err="1"/>
              <a:t>mogen</a:t>
            </a:r>
            <a:r>
              <a:rPr lang="en-US" sz="2800" spc="-100" dirty="0"/>
              <a:t> nu </a:t>
            </a:r>
            <a:r>
              <a:rPr lang="en-US" sz="2800" spc="-100" dirty="0" err="1"/>
              <a:t>zelf</a:t>
            </a:r>
            <a:r>
              <a:rPr lang="en-US" sz="2800" spc="-100" dirty="0"/>
              <a:t> </a:t>
            </a:r>
            <a:r>
              <a:rPr lang="en-US" sz="2800" spc="-100" dirty="0" err="1"/>
              <a:t>aan</a:t>
            </a:r>
            <a:r>
              <a:rPr lang="en-US" sz="2800" spc="-100" dirty="0"/>
              <a:t> de slag!</a:t>
            </a:r>
            <a:br>
              <a:rPr lang="en-US" sz="2800" spc="-100" dirty="0"/>
            </a:br>
            <a:br>
              <a:rPr lang="en-US" sz="2800" spc="-100" dirty="0"/>
            </a:br>
            <a:r>
              <a:rPr lang="en-US" sz="2800" spc="-100" dirty="0"/>
              <a:t>Lees de </a:t>
            </a:r>
            <a:r>
              <a:rPr lang="en-US" sz="2800" spc="-100" dirty="0" err="1"/>
              <a:t>opdrachten</a:t>
            </a:r>
            <a:r>
              <a:rPr lang="en-US" sz="2800" spc="-100" dirty="0"/>
              <a:t> op de </a:t>
            </a:r>
            <a:r>
              <a:rPr lang="en-US" sz="2800" spc="-100" dirty="0" err="1"/>
              <a:t>wikiwijs</a:t>
            </a:r>
            <a:r>
              <a:rPr lang="en-US" sz="2800" spc="-100" dirty="0"/>
              <a:t> </a:t>
            </a:r>
            <a:r>
              <a:rPr lang="en-US" sz="2800" spc="-100" dirty="0" err="1"/>
              <a:t>pagina</a:t>
            </a:r>
            <a:r>
              <a:rPr lang="en-US" sz="2800" spc="-100" dirty="0"/>
              <a:t> </a:t>
            </a:r>
            <a:r>
              <a:rPr lang="en-US" sz="2800" spc="-100" dirty="0" err="1"/>
              <a:t>goed</a:t>
            </a:r>
            <a:r>
              <a:rPr lang="en-US" sz="2800" spc="-100" dirty="0"/>
              <a:t> door.</a:t>
            </a:r>
            <a:br>
              <a:rPr lang="en-US" sz="2800" spc="-100" dirty="0"/>
            </a:br>
            <a:r>
              <a:rPr lang="en-US" sz="2800" spc="-100" dirty="0"/>
              <a:t>Check </a:t>
            </a:r>
            <a:r>
              <a:rPr lang="en-US" sz="2800" spc="-100" dirty="0" err="1"/>
              <a:t>iedere</a:t>
            </a:r>
            <a:r>
              <a:rPr lang="en-US" sz="2800" spc="-100" dirty="0"/>
              <a:t> </a:t>
            </a:r>
            <a:r>
              <a:rPr lang="en-US" sz="2800" spc="-100" dirty="0" err="1"/>
              <a:t>stap</a:t>
            </a:r>
            <a:r>
              <a:rPr lang="en-US" sz="2800" spc="-100" dirty="0"/>
              <a:t> </a:t>
            </a:r>
            <a:r>
              <a:rPr lang="en-US" sz="2800" spc="-100" dirty="0" err="1"/>
              <a:t>en</a:t>
            </a:r>
            <a:r>
              <a:rPr lang="en-US" sz="2800" spc="-100" dirty="0"/>
              <a:t> </a:t>
            </a:r>
            <a:r>
              <a:rPr lang="en-US" sz="2800" spc="-100" dirty="0" err="1"/>
              <a:t>bekijk</a:t>
            </a:r>
            <a:r>
              <a:rPr lang="en-US" sz="2800" spc="-100" dirty="0"/>
              <a:t> de </a:t>
            </a:r>
            <a:r>
              <a:rPr lang="en-US" sz="2800" spc="-100" dirty="0" err="1"/>
              <a:t>beoordeling</a:t>
            </a:r>
            <a:r>
              <a:rPr lang="en-US" sz="2800" spc="-100" dirty="0"/>
              <a:t>!</a:t>
            </a:r>
            <a:br>
              <a:rPr lang="en-US" sz="2800" spc="-100" dirty="0"/>
            </a:br>
            <a:br>
              <a:rPr lang="en-US" sz="2800" spc="-100" dirty="0"/>
            </a:br>
            <a:r>
              <a:rPr lang="en-US" spc="-100" dirty="0" err="1"/>
              <a:t>Opdracht</a:t>
            </a:r>
            <a:r>
              <a:rPr lang="en-US" spc="-100" dirty="0"/>
              <a:t> 1 = </a:t>
            </a:r>
            <a:r>
              <a:rPr lang="en-US" spc="-100" dirty="0" err="1"/>
              <a:t>een</a:t>
            </a:r>
            <a:r>
              <a:rPr lang="en-US" spc="-100" dirty="0"/>
              <a:t> </a:t>
            </a:r>
            <a:r>
              <a:rPr lang="en-US" spc="-100" dirty="0" err="1"/>
              <a:t>powerpoint</a:t>
            </a:r>
            <a:r>
              <a:rPr lang="en-US" spc="-100" dirty="0"/>
              <a:t> </a:t>
            </a:r>
            <a:r>
              <a:rPr lang="en-US" spc="-100" dirty="0" err="1"/>
              <a:t>presentatie</a:t>
            </a:r>
            <a:br>
              <a:rPr lang="en-US" spc="-100" dirty="0"/>
            </a:br>
            <a:r>
              <a:rPr lang="en-US" spc="-100" dirty="0" err="1"/>
              <a:t>Opdracht</a:t>
            </a:r>
            <a:r>
              <a:rPr lang="en-US" spc="-100" dirty="0"/>
              <a:t> 2 = </a:t>
            </a:r>
            <a:r>
              <a:rPr lang="en-US" spc="-100" dirty="0" err="1"/>
              <a:t>een</a:t>
            </a:r>
            <a:r>
              <a:rPr lang="en-US" spc="-100" dirty="0"/>
              <a:t> checklist!</a:t>
            </a:r>
            <a:br>
              <a:rPr lang="en-US" spc="-100" dirty="0"/>
            </a:br>
            <a:br>
              <a:rPr lang="en-US" spc="-100" dirty="0"/>
            </a:br>
            <a:r>
              <a:rPr lang="en-US" spc="-100" dirty="0" err="1"/>
              <a:t>Succes</a:t>
            </a:r>
            <a:r>
              <a:rPr lang="en-US" spc="-100" dirty="0"/>
              <a:t>!</a:t>
            </a:r>
            <a:endParaRPr lang="en-US" sz="4800" spc="-100" dirty="0"/>
          </a:p>
        </p:txBody>
      </p:sp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085AB271-571D-4C19-9FCC-C760834A89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5693226" y="359229"/>
            <a:ext cx="805544" cy="12191999"/>
          </a:xfrm>
          <a:custGeom>
            <a:avLst/>
            <a:gdLst>
              <a:gd name="connsiteX0" fmla="*/ 0 w 1214924"/>
              <a:gd name="connsiteY0" fmla="*/ 12191999 h 12191999"/>
              <a:gd name="connsiteX1" fmla="*/ 32 w 1214924"/>
              <a:gd name="connsiteY1" fmla="*/ 12166053 h 12191999"/>
              <a:gd name="connsiteX2" fmla="*/ 59979 w 1214924"/>
              <a:gd name="connsiteY2" fmla="*/ 9224089 h 12191999"/>
              <a:gd name="connsiteX3" fmla="*/ 120877 w 1214924"/>
              <a:gd name="connsiteY3" fmla="*/ 8004225 h 12191999"/>
              <a:gd name="connsiteX4" fmla="*/ 59979 w 1214924"/>
              <a:gd name="connsiteY4" fmla="*/ 7211315 h 12191999"/>
              <a:gd name="connsiteX5" fmla="*/ 59979 w 1214924"/>
              <a:gd name="connsiteY5" fmla="*/ 6601383 h 12191999"/>
              <a:gd name="connsiteX6" fmla="*/ 59979 w 1214924"/>
              <a:gd name="connsiteY6" fmla="*/ 5015562 h 12191999"/>
              <a:gd name="connsiteX7" fmla="*/ 120877 w 1214924"/>
              <a:gd name="connsiteY7" fmla="*/ 3185768 h 12191999"/>
              <a:gd name="connsiteX8" fmla="*/ 74847 w 1214924"/>
              <a:gd name="connsiteY8" fmla="*/ 4714 h 12191999"/>
              <a:gd name="connsiteX9" fmla="*/ 74778 w 1214924"/>
              <a:gd name="connsiteY9" fmla="*/ 0 h 12191999"/>
              <a:gd name="connsiteX10" fmla="*/ 1214924 w 1214924"/>
              <a:gd name="connsiteY10" fmla="*/ 0 h 12191999"/>
              <a:gd name="connsiteX11" fmla="*/ 1214924 w 1214924"/>
              <a:gd name="connsiteY11" fmla="*/ 12191999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4924" h="12191999">
                <a:moveTo>
                  <a:pt x="0" y="12191999"/>
                </a:moveTo>
                <a:lnTo>
                  <a:pt x="32" y="12166053"/>
                </a:lnTo>
                <a:cubicBezTo>
                  <a:pt x="2886" y="11339787"/>
                  <a:pt x="14305" y="10367710"/>
                  <a:pt x="59979" y="9224089"/>
                </a:cubicBezTo>
                <a:cubicBezTo>
                  <a:pt x="120877" y="8004225"/>
                  <a:pt x="120877" y="8004225"/>
                  <a:pt x="120877" y="8004225"/>
                </a:cubicBezTo>
                <a:cubicBezTo>
                  <a:pt x="120877" y="7760253"/>
                  <a:pt x="59979" y="7516280"/>
                  <a:pt x="59979" y="7211315"/>
                </a:cubicBezTo>
                <a:cubicBezTo>
                  <a:pt x="59979" y="6906349"/>
                  <a:pt x="59979" y="6662377"/>
                  <a:pt x="59979" y="6601383"/>
                </a:cubicBezTo>
                <a:cubicBezTo>
                  <a:pt x="59979" y="5015562"/>
                  <a:pt x="59979" y="5015562"/>
                  <a:pt x="59979" y="5015562"/>
                </a:cubicBezTo>
                <a:cubicBezTo>
                  <a:pt x="120877" y="3185768"/>
                  <a:pt x="120877" y="3185768"/>
                  <a:pt x="120877" y="3185768"/>
                </a:cubicBezTo>
                <a:cubicBezTo>
                  <a:pt x="98040" y="1607571"/>
                  <a:pt x="83767" y="621197"/>
                  <a:pt x="74847" y="4714"/>
                </a:cubicBezTo>
                <a:lnTo>
                  <a:pt x="74778" y="0"/>
                </a:lnTo>
                <a:lnTo>
                  <a:pt x="1214924" y="0"/>
                </a:lnTo>
                <a:lnTo>
                  <a:pt x="1214924" y="12191999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141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46050D-5034-4EA1-8A87-F4EC21FDD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Extra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8677BD-FE3F-4781-AAF1-74E604F82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Speel dit spel: </a:t>
            </a:r>
            <a:r>
              <a:rPr lang="nl-NL" dirty="0">
                <a:hlinkClick r:id="rId3"/>
              </a:rPr>
              <a:t>https://www.slechtnieuws.nl/#intro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58401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7FEECB93-933C-477B-BC7D-C2F2F6271A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 descr="Vergrootglas op een heldere achtergrond">
            <a:extLst>
              <a:ext uri="{FF2B5EF4-FFF2-40B4-BE49-F238E27FC236}">
                <a16:creationId xmlns:a16="http://schemas.microsoft.com/office/drawing/2014/main" id="{5AD1D858-37A4-4E88-BB8A-C398B90377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730"/>
          <a:stretch/>
        </p:blipFill>
        <p:spPr>
          <a:xfrm>
            <a:off x="20" y="10"/>
            <a:ext cx="12191980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497BC505-FE0C-4637-A29D-B71DFBBBAA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>
                  <a:alpha val="30000"/>
                </a:schemeClr>
              </a:gs>
              <a:gs pos="33000">
                <a:schemeClr val="bg1">
                  <a:alpha val="2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3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F2F4BF6-0B0F-4223-B759-CBE4F2C56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455847"/>
            <a:ext cx="4908640" cy="2699593"/>
          </a:xfrm>
        </p:spPr>
        <p:txBody>
          <a:bodyPr vert="horz" wrap="square" lIns="0" tIns="0" rIns="0" bIns="0" rtlCol="0" anchor="b" anchorCtr="0">
            <a:normAutofit/>
          </a:bodyPr>
          <a:lstStyle/>
          <a:p>
            <a:pPr algn="ctr">
              <a:lnSpc>
                <a:spcPct val="90000"/>
              </a:lnSpc>
            </a:pPr>
            <a:br>
              <a:rPr lang="en-US" sz="4800" spc="-100" dirty="0"/>
            </a:br>
            <a:r>
              <a:rPr lang="en-US" sz="4800" spc="-100" dirty="0"/>
              <a:t>Hallo </a:t>
            </a:r>
            <a:r>
              <a:rPr lang="en-US" sz="4800" spc="-100" dirty="0" err="1"/>
              <a:t>nepnieuws</a:t>
            </a:r>
            <a:r>
              <a:rPr lang="en-US" sz="4800" spc="-100" dirty="0"/>
              <a:t>-detectives in wording!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2FD01A0-E6FF-41CD-AEBD-279232B90D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65602" y="317452"/>
            <a:ext cx="2088038" cy="719230"/>
            <a:chOff x="4532666" y="505937"/>
            <a:chExt cx="2981730" cy="1027064"/>
          </a:xfrm>
        </p:grpSpPr>
        <p:sp>
          <p:nvSpPr>
            <p:cNvPr id="37" name="Freeform 78">
              <a:extLst>
                <a:ext uri="{FF2B5EF4-FFF2-40B4-BE49-F238E27FC236}">
                  <a16:creationId xmlns:a16="http://schemas.microsoft.com/office/drawing/2014/main" id="{811C6308-5554-4129-8881-A95AF512C5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4532666" y="754398"/>
              <a:ext cx="694205" cy="713383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8" name="Freeform 79">
              <a:extLst>
                <a:ext uri="{FF2B5EF4-FFF2-40B4-BE49-F238E27FC236}">
                  <a16:creationId xmlns:a16="http://schemas.microsoft.com/office/drawing/2014/main" id="{C28F3A03-B53B-433E-8DF7-6B13336D0A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5791465" y="505937"/>
              <a:ext cx="587404" cy="943792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9" name="Freeform 85">
              <a:extLst>
                <a:ext uri="{FF2B5EF4-FFF2-40B4-BE49-F238E27FC236}">
                  <a16:creationId xmlns:a16="http://schemas.microsoft.com/office/drawing/2014/main" id="{E990BBBC-E616-4D0E-9917-A6CA72AAEA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7087193" y="757585"/>
              <a:ext cx="427203" cy="775416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C9AA14C-80A4-427C-A911-28CD20C56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17356" y="5503147"/>
            <a:ext cx="2117174" cy="588806"/>
            <a:chOff x="4549904" y="5078157"/>
            <a:chExt cx="3023338" cy="840818"/>
          </a:xfrm>
        </p:grpSpPr>
        <p:sp>
          <p:nvSpPr>
            <p:cNvPr id="42" name="Freeform 80">
              <a:extLst>
                <a:ext uri="{FF2B5EF4-FFF2-40B4-BE49-F238E27FC236}">
                  <a16:creationId xmlns:a16="http://schemas.microsoft.com/office/drawing/2014/main" id="{EF32CDAF-4619-4949-9516-1E042181EB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5690691" y="5352589"/>
              <a:ext cx="749228" cy="383544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43" name="Freeform 84">
              <a:extLst>
                <a:ext uri="{FF2B5EF4-FFF2-40B4-BE49-F238E27FC236}">
                  <a16:creationId xmlns:a16="http://schemas.microsoft.com/office/drawing/2014/main" id="{270C485D-6BA8-4BF7-B72C-2B14A43A66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274527">
              <a:off x="6910134" y="5062687"/>
              <a:ext cx="647637" cy="678578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44" name="Freeform 87">
              <a:extLst>
                <a:ext uri="{FF2B5EF4-FFF2-40B4-BE49-F238E27FC236}">
                  <a16:creationId xmlns:a16="http://schemas.microsoft.com/office/drawing/2014/main" id="{79239B91-4327-43B3-AED5-CB9EC1653B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4430858">
              <a:off x="4571743" y="5071596"/>
              <a:ext cx="626472" cy="670149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sp>
        <p:nvSpPr>
          <p:cNvPr id="4" name="Tekstvak 3">
            <a:extLst>
              <a:ext uri="{FF2B5EF4-FFF2-40B4-BE49-F238E27FC236}">
                <a16:creationId xmlns:a16="http://schemas.microsoft.com/office/drawing/2014/main" id="{C8093678-3BDD-438D-9C5B-DD03784E3428}"/>
              </a:ext>
            </a:extLst>
          </p:cNvPr>
          <p:cNvSpPr txBox="1"/>
          <p:nvPr/>
        </p:nvSpPr>
        <p:spPr>
          <a:xfrm>
            <a:off x="5482649" y="4840100"/>
            <a:ext cx="4724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Voordat jullie aan de slag mogen, gaan we eerst even kijken wie de échte detectives zijn van jullie! </a:t>
            </a:r>
          </a:p>
        </p:txBody>
      </p:sp>
    </p:spTree>
    <p:extLst>
      <p:ext uri="{BB962C8B-B14F-4D97-AF65-F5344CB8AC3E}">
        <p14:creationId xmlns:p14="http://schemas.microsoft.com/office/powerpoint/2010/main" val="1983618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7EFF05-A8DA-4B3E-9C21-7A04283D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4CA1620-2C02-4B4E-97C8-06FCE85EEB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57DE79-27F8-4881-BE3B-5321D1801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733608-1322-485D-B942-B827E6997F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3527" y="954724"/>
            <a:ext cx="10904945" cy="3364228"/>
            <a:chOff x="643527" y="954724"/>
            <a:chExt cx="10904945" cy="3364228"/>
          </a:xfrm>
        </p:grpSpPr>
        <p:sp>
          <p:nvSpPr>
            <p:cNvPr id="17" name="Freeform 78">
              <a:extLst>
                <a:ext uri="{FF2B5EF4-FFF2-40B4-BE49-F238E27FC236}">
                  <a16:creationId xmlns:a16="http://schemas.microsoft.com/office/drawing/2014/main" id="{7975F1CD-7143-447F-AC1A-8D3EA46ECA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083914" y="3331230"/>
              <a:ext cx="879143" cy="903430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8" name="Freeform 79">
              <a:extLst>
                <a:ext uri="{FF2B5EF4-FFF2-40B4-BE49-F238E27FC236}">
                  <a16:creationId xmlns:a16="http://schemas.microsoft.com/office/drawing/2014/main" id="{501A6B8C-11DF-404A-89DD-354DA4C193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869193" y="1989904"/>
              <a:ext cx="743890" cy="1195221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9" name="Freeform 85">
              <a:extLst>
                <a:ext uri="{FF2B5EF4-FFF2-40B4-BE49-F238E27FC236}">
                  <a16:creationId xmlns:a16="http://schemas.microsoft.com/office/drawing/2014/main" id="{14D1F65C-CD34-4E1F-8743-D3879A8712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316205" y="967005"/>
              <a:ext cx="541011" cy="981989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0" name="Freeform 80">
              <a:extLst>
                <a:ext uri="{FF2B5EF4-FFF2-40B4-BE49-F238E27FC236}">
                  <a16:creationId xmlns:a16="http://schemas.microsoft.com/office/drawing/2014/main" id="{E5C58F66-1B6C-4935-9BB4-583D612CD2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62739" y="2385730"/>
              <a:ext cx="985733" cy="504616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1" name="Freeform 84">
              <a:extLst>
                <a:ext uri="{FF2B5EF4-FFF2-40B4-BE49-F238E27FC236}">
                  <a16:creationId xmlns:a16="http://schemas.microsoft.com/office/drawing/2014/main" id="{F41F116D-556B-4BC2-9DCD-46DA7CCC0E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874527">
              <a:off x="10288245" y="954724"/>
              <a:ext cx="852074" cy="892781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 87">
              <a:extLst>
                <a:ext uri="{FF2B5EF4-FFF2-40B4-BE49-F238E27FC236}">
                  <a16:creationId xmlns:a16="http://schemas.microsoft.com/office/drawing/2014/main" id="{DE46F0F4-2435-4BDC-A92C-EB13608804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20630858">
              <a:off x="10224385" y="3437261"/>
              <a:ext cx="824227" cy="881691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0F2F4BF6-0B0F-4223-B759-CBE4F2C56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14" y="1334791"/>
            <a:ext cx="6911974" cy="2803071"/>
          </a:xfrm>
        </p:spPr>
        <p:txBody>
          <a:bodyPr vert="horz" wrap="square" lIns="0" tIns="0" rIns="0" bIns="0" rtlCol="0" anchor="ctr" anchorCtr="0">
            <a:normAutofit/>
          </a:bodyPr>
          <a:lstStyle/>
          <a:p>
            <a:pPr algn="ctr"/>
            <a:endParaRPr lang="en-US" sz="5600" spc="-100" dirty="0"/>
          </a:p>
        </p:txBody>
      </p:sp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085AB271-571D-4C19-9FCC-C760834A89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5693226" y="359229"/>
            <a:ext cx="805544" cy="12191999"/>
          </a:xfrm>
          <a:custGeom>
            <a:avLst/>
            <a:gdLst>
              <a:gd name="connsiteX0" fmla="*/ 0 w 1214924"/>
              <a:gd name="connsiteY0" fmla="*/ 12191999 h 12191999"/>
              <a:gd name="connsiteX1" fmla="*/ 32 w 1214924"/>
              <a:gd name="connsiteY1" fmla="*/ 12166053 h 12191999"/>
              <a:gd name="connsiteX2" fmla="*/ 59979 w 1214924"/>
              <a:gd name="connsiteY2" fmla="*/ 9224089 h 12191999"/>
              <a:gd name="connsiteX3" fmla="*/ 120877 w 1214924"/>
              <a:gd name="connsiteY3" fmla="*/ 8004225 h 12191999"/>
              <a:gd name="connsiteX4" fmla="*/ 59979 w 1214924"/>
              <a:gd name="connsiteY4" fmla="*/ 7211315 h 12191999"/>
              <a:gd name="connsiteX5" fmla="*/ 59979 w 1214924"/>
              <a:gd name="connsiteY5" fmla="*/ 6601383 h 12191999"/>
              <a:gd name="connsiteX6" fmla="*/ 59979 w 1214924"/>
              <a:gd name="connsiteY6" fmla="*/ 5015562 h 12191999"/>
              <a:gd name="connsiteX7" fmla="*/ 120877 w 1214924"/>
              <a:gd name="connsiteY7" fmla="*/ 3185768 h 12191999"/>
              <a:gd name="connsiteX8" fmla="*/ 74847 w 1214924"/>
              <a:gd name="connsiteY8" fmla="*/ 4714 h 12191999"/>
              <a:gd name="connsiteX9" fmla="*/ 74778 w 1214924"/>
              <a:gd name="connsiteY9" fmla="*/ 0 h 12191999"/>
              <a:gd name="connsiteX10" fmla="*/ 1214924 w 1214924"/>
              <a:gd name="connsiteY10" fmla="*/ 0 h 12191999"/>
              <a:gd name="connsiteX11" fmla="*/ 1214924 w 1214924"/>
              <a:gd name="connsiteY11" fmla="*/ 12191999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4924" h="12191999">
                <a:moveTo>
                  <a:pt x="0" y="12191999"/>
                </a:moveTo>
                <a:lnTo>
                  <a:pt x="32" y="12166053"/>
                </a:lnTo>
                <a:cubicBezTo>
                  <a:pt x="2886" y="11339787"/>
                  <a:pt x="14305" y="10367710"/>
                  <a:pt x="59979" y="9224089"/>
                </a:cubicBezTo>
                <a:cubicBezTo>
                  <a:pt x="120877" y="8004225"/>
                  <a:pt x="120877" y="8004225"/>
                  <a:pt x="120877" y="8004225"/>
                </a:cubicBezTo>
                <a:cubicBezTo>
                  <a:pt x="120877" y="7760253"/>
                  <a:pt x="59979" y="7516280"/>
                  <a:pt x="59979" y="7211315"/>
                </a:cubicBezTo>
                <a:cubicBezTo>
                  <a:pt x="59979" y="6906349"/>
                  <a:pt x="59979" y="6662377"/>
                  <a:pt x="59979" y="6601383"/>
                </a:cubicBezTo>
                <a:cubicBezTo>
                  <a:pt x="59979" y="5015562"/>
                  <a:pt x="59979" y="5015562"/>
                  <a:pt x="59979" y="5015562"/>
                </a:cubicBezTo>
                <a:cubicBezTo>
                  <a:pt x="120877" y="3185768"/>
                  <a:pt x="120877" y="3185768"/>
                  <a:pt x="120877" y="3185768"/>
                </a:cubicBezTo>
                <a:cubicBezTo>
                  <a:pt x="98040" y="1607571"/>
                  <a:pt x="83767" y="621197"/>
                  <a:pt x="74847" y="4714"/>
                </a:cubicBezTo>
                <a:lnTo>
                  <a:pt x="74778" y="0"/>
                </a:lnTo>
                <a:lnTo>
                  <a:pt x="1214924" y="0"/>
                </a:lnTo>
                <a:lnTo>
                  <a:pt x="1214924" y="12191999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Afbeelding 3">
            <a:hlinkClick r:id="rId2"/>
            <a:extLst>
              <a:ext uri="{FF2B5EF4-FFF2-40B4-BE49-F238E27FC236}">
                <a16:creationId xmlns:a16="http://schemas.microsoft.com/office/drawing/2014/main" id="{28A94F6F-00FB-470C-B3CC-9AAED8FAB5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3205" y="309255"/>
            <a:ext cx="8840434" cy="5496692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DB6C8E4F-2E54-48B3-8CC3-22BEFE3D2EFC}"/>
              </a:ext>
            </a:extLst>
          </p:cNvPr>
          <p:cNvSpPr txBox="1"/>
          <p:nvPr/>
        </p:nvSpPr>
        <p:spPr>
          <a:xfrm>
            <a:off x="1733205" y="6056033"/>
            <a:ext cx="8125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Bekijk dit filmpje</a:t>
            </a:r>
          </a:p>
        </p:txBody>
      </p:sp>
    </p:spTree>
    <p:extLst>
      <p:ext uri="{BB962C8B-B14F-4D97-AF65-F5344CB8AC3E}">
        <p14:creationId xmlns:p14="http://schemas.microsoft.com/office/powerpoint/2010/main" val="532260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7E6B6978-5103-448F-B101-093A527D3A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2EB5692-CE38-42AB-ABE5-E5A1A74F2C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F2F4BF6-0B0F-4223-B759-CBE4F2C56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5695" y="447261"/>
            <a:ext cx="6307407" cy="5682077"/>
          </a:xfrm>
        </p:spPr>
        <p:txBody>
          <a:bodyPr vert="horz" wrap="square" lIns="0" tIns="0" rIns="0" bIns="0" rtlCol="0" anchor="b" anchorCtr="0">
            <a:normAutofit fontScale="90000"/>
          </a:bodyPr>
          <a:lstStyle/>
          <a:p>
            <a:pPr algn="ctr"/>
            <a:r>
              <a:rPr lang="en-US" sz="5600" spc="-100" dirty="0"/>
              <a:t>Ken je </a:t>
            </a:r>
            <a:r>
              <a:rPr lang="en-US" sz="5600" spc="-100" dirty="0" err="1"/>
              <a:t>dit</a:t>
            </a:r>
            <a:r>
              <a:rPr lang="en-US" sz="5600" spc="-100" dirty="0"/>
              <a:t> </a:t>
            </a:r>
            <a:r>
              <a:rPr lang="en-US" sz="5600" spc="-100" dirty="0" err="1"/>
              <a:t>filmpje</a:t>
            </a:r>
            <a:r>
              <a:rPr lang="en-US" sz="5600" spc="-100" dirty="0"/>
              <a:t> al?</a:t>
            </a:r>
            <a:br>
              <a:rPr lang="en-US" sz="5600" spc="-100" dirty="0"/>
            </a:br>
            <a:r>
              <a:rPr lang="en-US" sz="5600" spc="-100" dirty="0">
                <a:latin typeface="Impact" panose="020B0806030902050204" pitchFamily="34" charset="0"/>
              </a:rPr>
              <a:t>→</a:t>
            </a:r>
            <a:br>
              <a:rPr lang="en-US" sz="5600" spc="-100" dirty="0"/>
            </a:br>
            <a:br>
              <a:rPr lang="en-US" sz="5600" spc="-100" dirty="0"/>
            </a:br>
            <a:br>
              <a:rPr lang="en-US" sz="5600" spc="-100" dirty="0"/>
            </a:br>
            <a:r>
              <a:rPr lang="en-US" sz="5600" spc="-100" dirty="0"/>
              <a:t>Wat </a:t>
            </a:r>
            <a:r>
              <a:rPr lang="en-US" sz="5600" spc="-100" dirty="0" err="1"/>
              <a:t>denk</a:t>
            </a:r>
            <a:r>
              <a:rPr lang="en-US" sz="5600" spc="-100" dirty="0"/>
              <a:t> </a:t>
            </a:r>
            <a:r>
              <a:rPr lang="en-US" sz="5600" spc="-100" dirty="0" err="1"/>
              <a:t>jij</a:t>
            </a:r>
            <a:r>
              <a:rPr lang="en-US" sz="5600" spc="-100" dirty="0"/>
              <a:t>?</a:t>
            </a:r>
            <a:br>
              <a:rPr lang="en-US" sz="5600" spc="-100" dirty="0"/>
            </a:br>
            <a:br>
              <a:rPr lang="en-US" sz="5600" spc="-100" dirty="0"/>
            </a:br>
            <a:r>
              <a:rPr lang="en-US" sz="5600" spc="-100" dirty="0"/>
              <a:t>Was </a:t>
            </a:r>
            <a:r>
              <a:rPr lang="en-US" sz="5600" spc="-100" dirty="0" err="1"/>
              <a:t>dit</a:t>
            </a:r>
            <a:r>
              <a:rPr lang="en-US" sz="5600" spc="-100" dirty="0"/>
              <a:t> </a:t>
            </a:r>
            <a:r>
              <a:rPr lang="en-US" sz="5600" spc="-100" dirty="0" err="1"/>
              <a:t>echt</a:t>
            </a:r>
            <a:r>
              <a:rPr lang="en-US" sz="5600" spc="-100" dirty="0"/>
              <a:t> of nep?</a:t>
            </a:r>
          </a:p>
        </p:txBody>
      </p:sp>
      <p:sp useBgFill="1">
        <p:nvSpPr>
          <p:cNvPr id="35" name="Freeform: Shape 34">
            <a:extLst>
              <a:ext uri="{FF2B5EF4-FFF2-40B4-BE49-F238E27FC236}">
                <a16:creationId xmlns:a16="http://schemas.microsoft.com/office/drawing/2014/main" id="{6BE942D0-8C50-4D78-A3D0-4D82F396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5867335" y="533334"/>
            <a:ext cx="6858000" cy="5791331"/>
          </a:xfrm>
          <a:custGeom>
            <a:avLst/>
            <a:gdLst>
              <a:gd name="connsiteX0" fmla="*/ 6858000 w 6858000"/>
              <a:gd name="connsiteY0" fmla="*/ 14535 h 5791331"/>
              <a:gd name="connsiteX1" fmla="*/ 6858000 w 6858000"/>
              <a:gd name="connsiteY1" fmla="*/ 5791331 h 5791331"/>
              <a:gd name="connsiteX2" fmla="*/ 0 w 6858000"/>
              <a:gd name="connsiteY2" fmla="*/ 5791330 h 5791331"/>
              <a:gd name="connsiteX3" fmla="*/ 0 w 6858000"/>
              <a:gd name="connsiteY3" fmla="*/ 0 h 5791331"/>
              <a:gd name="connsiteX4" fmla="*/ 145832 w 6858000"/>
              <a:gd name="connsiteY4" fmla="*/ 1175 h 5791331"/>
              <a:gd name="connsiteX5" fmla="*/ 2611132 w 6858000"/>
              <a:gd name="connsiteY5" fmla="*/ 48625 h 5791331"/>
              <a:gd name="connsiteX6" fmla="*/ 6643031 w 6858000"/>
              <a:gd name="connsiteY6" fmla="*/ 15010 h 5791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0" h="5791331">
                <a:moveTo>
                  <a:pt x="6858000" y="14535"/>
                </a:moveTo>
                <a:lnTo>
                  <a:pt x="6858000" y="5791331"/>
                </a:lnTo>
                <a:lnTo>
                  <a:pt x="0" y="5791330"/>
                </a:lnTo>
                <a:lnTo>
                  <a:pt x="0" y="0"/>
                </a:lnTo>
                <a:lnTo>
                  <a:pt x="145832" y="1175"/>
                </a:lnTo>
                <a:cubicBezTo>
                  <a:pt x="886907" y="14750"/>
                  <a:pt x="2228596" y="125101"/>
                  <a:pt x="2611132" y="48625"/>
                </a:cubicBezTo>
                <a:cubicBezTo>
                  <a:pt x="2933352" y="-3056"/>
                  <a:pt x="5032814" y="16325"/>
                  <a:pt x="6643031" y="15010"/>
                </a:cubicBezTo>
                <a:close/>
              </a:path>
            </a:pathLst>
          </a:cu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4" name="Afbeelding 3">
            <a:hlinkClick r:id="rId2"/>
            <a:extLst>
              <a:ext uri="{FF2B5EF4-FFF2-40B4-BE49-F238E27FC236}">
                <a16:creationId xmlns:a16="http://schemas.microsoft.com/office/drawing/2014/main" id="{B4E66D81-4BD7-454B-8882-95EE9447D1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2805" y="720000"/>
            <a:ext cx="3850714" cy="5409338"/>
          </a:xfrm>
          <a:custGeom>
            <a:avLst/>
            <a:gdLst/>
            <a:ahLst/>
            <a:cxnLst/>
            <a:rect l="l" t="t" r="r" b="b"/>
            <a:pathLst>
              <a:path w="4284000" h="5409338">
                <a:moveTo>
                  <a:pt x="0" y="0"/>
                </a:moveTo>
                <a:lnTo>
                  <a:pt x="4284000" y="0"/>
                </a:lnTo>
                <a:lnTo>
                  <a:pt x="4284000" y="5409338"/>
                </a:lnTo>
                <a:lnTo>
                  <a:pt x="0" y="540933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73792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7EFF05-A8DA-4B3E-9C21-7A04283D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4CA1620-2C02-4B4E-97C8-06FCE85EEB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57DE79-27F8-4881-BE3B-5321D1801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733608-1322-485D-B942-B827E6997F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3527" y="954724"/>
            <a:ext cx="10904945" cy="3364228"/>
            <a:chOff x="643527" y="954724"/>
            <a:chExt cx="10904945" cy="3364228"/>
          </a:xfrm>
        </p:grpSpPr>
        <p:sp>
          <p:nvSpPr>
            <p:cNvPr id="17" name="Freeform 78">
              <a:extLst>
                <a:ext uri="{FF2B5EF4-FFF2-40B4-BE49-F238E27FC236}">
                  <a16:creationId xmlns:a16="http://schemas.microsoft.com/office/drawing/2014/main" id="{7975F1CD-7143-447F-AC1A-8D3EA46ECA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083914" y="3331230"/>
              <a:ext cx="879143" cy="903430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8" name="Freeform 79">
              <a:extLst>
                <a:ext uri="{FF2B5EF4-FFF2-40B4-BE49-F238E27FC236}">
                  <a16:creationId xmlns:a16="http://schemas.microsoft.com/office/drawing/2014/main" id="{501A6B8C-11DF-404A-89DD-354DA4C193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869193" y="1989904"/>
              <a:ext cx="743890" cy="1195221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9" name="Freeform 85">
              <a:extLst>
                <a:ext uri="{FF2B5EF4-FFF2-40B4-BE49-F238E27FC236}">
                  <a16:creationId xmlns:a16="http://schemas.microsoft.com/office/drawing/2014/main" id="{14D1F65C-CD34-4E1F-8743-D3879A8712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316205" y="967005"/>
              <a:ext cx="541011" cy="981989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0" name="Freeform 80">
              <a:extLst>
                <a:ext uri="{FF2B5EF4-FFF2-40B4-BE49-F238E27FC236}">
                  <a16:creationId xmlns:a16="http://schemas.microsoft.com/office/drawing/2014/main" id="{E5C58F66-1B6C-4935-9BB4-583D612CD2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62739" y="2385730"/>
              <a:ext cx="985733" cy="504616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1" name="Freeform 84">
              <a:extLst>
                <a:ext uri="{FF2B5EF4-FFF2-40B4-BE49-F238E27FC236}">
                  <a16:creationId xmlns:a16="http://schemas.microsoft.com/office/drawing/2014/main" id="{F41F116D-556B-4BC2-9DCD-46DA7CCC0E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874527">
              <a:off x="10288245" y="954724"/>
              <a:ext cx="852074" cy="892781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 87">
              <a:extLst>
                <a:ext uri="{FF2B5EF4-FFF2-40B4-BE49-F238E27FC236}">
                  <a16:creationId xmlns:a16="http://schemas.microsoft.com/office/drawing/2014/main" id="{DE46F0F4-2435-4BDC-A92C-EB13608804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20630858">
              <a:off x="10224385" y="3437261"/>
              <a:ext cx="824227" cy="881691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0F2F4BF6-0B0F-4223-B759-CBE4F2C56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3421" y="133505"/>
            <a:ext cx="6225999" cy="1456740"/>
          </a:xfrm>
        </p:spPr>
        <p:txBody>
          <a:bodyPr vert="horz" wrap="square" lIns="0" tIns="0" rIns="0" bIns="0" rtlCol="0" anchor="ctr" anchorCtr="0">
            <a:normAutofit fontScale="90000"/>
          </a:bodyPr>
          <a:lstStyle/>
          <a:p>
            <a:pPr algn="ctr"/>
            <a:r>
              <a:rPr lang="en-US" sz="5600" spc="-100" dirty="0" err="1"/>
              <a:t>Echt</a:t>
            </a:r>
            <a:r>
              <a:rPr lang="en-US" sz="5600" spc="-100" dirty="0"/>
              <a:t> of nep?</a:t>
            </a:r>
            <a:br>
              <a:rPr lang="en-US" sz="5600" spc="-100" dirty="0"/>
            </a:br>
            <a:endParaRPr lang="en-US" sz="5600" spc="-100" dirty="0"/>
          </a:p>
        </p:txBody>
      </p:sp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085AB271-571D-4C19-9FCC-C760834A89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5693226" y="359229"/>
            <a:ext cx="805544" cy="12191999"/>
          </a:xfrm>
          <a:custGeom>
            <a:avLst/>
            <a:gdLst>
              <a:gd name="connsiteX0" fmla="*/ 0 w 1214924"/>
              <a:gd name="connsiteY0" fmla="*/ 12191999 h 12191999"/>
              <a:gd name="connsiteX1" fmla="*/ 32 w 1214924"/>
              <a:gd name="connsiteY1" fmla="*/ 12166053 h 12191999"/>
              <a:gd name="connsiteX2" fmla="*/ 59979 w 1214924"/>
              <a:gd name="connsiteY2" fmla="*/ 9224089 h 12191999"/>
              <a:gd name="connsiteX3" fmla="*/ 120877 w 1214924"/>
              <a:gd name="connsiteY3" fmla="*/ 8004225 h 12191999"/>
              <a:gd name="connsiteX4" fmla="*/ 59979 w 1214924"/>
              <a:gd name="connsiteY4" fmla="*/ 7211315 h 12191999"/>
              <a:gd name="connsiteX5" fmla="*/ 59979 w 1214924"/>
              <a:gd name="connsiteY5" fmla="*/ 6601383 h 12191999"/>
              <a:gd name="connsiteX6" fmla="*/ 59979 w 1214924"/>
              <a:gd name="connsiteY6" fmla="*/ 5015562 h 12191999"/>
              <a:gd name="connsiteX7" fmla="*/ 120877 w 1214924"/>
              <a:gd name="connsiteY7" fmla="*/ 3185768 h 12191999"/>
              <a:gd name="connsiteX8" fmla="*/ 74847 w 1214924"/>
              <a:gd name="connsiteY8" fmla="*/ 4714 h 12191999"/>
              <a:gd name="connsiteX9" fmla="*/ 74778 w 1214924"/>
              <a:gd name="connsiteY9" fmla="*/ 0 h 12191999"/>
              <a:gd name="connsiteX10" fmla="*/ 1214924 w 1214924"/>
              <a:gd name="connsiteY10" fmla="*/ 0 h 12191999"/>
              <a:gd name="connsiteX11" fmla="*/ 1214924 w 1214924"/>
              <a:gd name="connsiteY11" fmla="*/ 12191999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4924" h="12191999">
                <a:moveTo>
                  <a:pt x="0" y="12191999"/>
                </a:moveTo>
                <a:lnTo>
                  <a:pt x="32" y="12166053"/>
                </a:lnTo>
                <a:cubicBezTo>
                  <a:pt x="2886" y="11339787"/>
                  <a:pt x="14305" y="10367710"/>
                  <a:pt x="59979" y="9224089"/>
                </a:cubicBezTo>
                <a:cubicBezTo>
                  <a:pt x="120877" y="8004225"/>
                  <a:pt x="120877" y="8004225"/>
                  <a:pt x="120877" y="8004225"/>
                </a:cubicBezTo>
                <a:cubicBezTo>
                  <a:pt x="120877" y="7760253"/>
                  <a:pt x="59979" y="7516280"/>
                  <a:pt x="59979" y="7211315"/>
                </a:cubicBezTo>
                <a:cubicBezTo>
                  <a:pt x="59979" y="6906349"/>
                  <a:pt x="59979" y="6662377"/>
                  <a:pt x="59979" y="6601383"/>
                </a:cubicBezTo>
                <a:cubicBezTo>
                  <a:pt x="59979" y="5015562"/>
                  <a:pt x="59979" y="5015562"/>
                  <a:pt x="59979" y="5015562"/>
                </a:cubicBezTo>
                <a:cubicBezTo>
                  <a:pt x="120877" y="3185768"/>
                  <a:pt x="120877" y="3185768"/>
                  <a:pt x="120877" y="3185768"/>
                </a:cubicBezTo>
                <a:cubicBezTo>
                  <a:pt x="98040" y="1607571"/>
                  <a:pt x="83767" y="621197"/>
                  <a:pt x="74847" y="4714"/>
                </a:cubicBezTo>
                <a:lnTo>
                  <a:pt x="74778" y="0"/>
                </a:lnTo>
                <a:lnTo>
                  <a:pt x="1214924" y="0"/>
                </a:lnTo>
                <a:lnTo>
                  <a:pt x="1214924" y="12191999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B04986B-FC1B-4BA9-8595-E201464881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279" y="1238417"/>
            <a:ext cx="5426142" cy="538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242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7EFF05-A8DA-4B3E-9C21-7A04283D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4CA1620-2C02-4B4E-97C8-06FCE85EEB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57DE79-27F8-4881-BE3B-5321D1801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733608-1322-485D-B942-B827E6997F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3527" y="954724"/>
            <a:ext cx="10904945" cy="3364228"/>
            <a:chOff x="643527" y="954724"/>
            <a:chExt cx="10904945" cy="3364228"/>
          </a:xfrm>
        </p:grpSpPr>
        <p:sp>
          <p:nvSpPr>
            <p:cNvPr id="17" name="Freeform 78">
              <a:extLst>
                <a:ext uri="{FF2B5EF4-FFF2-40B4-BE49-F238E27FC236}">
                  <a16:creationId xmlns:a16="http://schemas.microsoft.com/office/drawing/2014/main" id="{7975F1CD-7143-447F-AC1A-8D3EA46ECA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083914" y="3331230"/>
              <a:ext cx="879143" cy="903430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8" name="Freeform 79">
              <a:extLst>
                <a:ext uri="{FF2B5EF4-FFF2-40B4-BE49-F238E27FC236}">
                  <a16:creationId xmlns:a16="http://schemas.microsoft.com/office/drawing/2014/main" id="{501A6B8C-11DF-404A-89DD-354DA4C193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869193" y="1989904"/>
              <a:ext cx="743890" cy="1195221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9" name="Freeform 85">
              <a:extLst>
                <a:ext uri="{FF2B5EF4-FFF2-40B4-BE49-F238E27FC236}">
                  <a16:creationId xmlns:a16="http://schemas.microsoft.com/office/drawing/2014/main" id="{14D1F65C-CD34-4E1F-8743-D3879A8712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316205" y="967005"/>
              <a:ext cx="541011" cy="981989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0" name="Freeform 80">
              <a:extLst>
                <a:ext uri="{FF2B5EF4-FFF2-40B4-BE49-F238E27FC236}">
                  <a16:creationId xmlns:a16="http://schemas.microsoft.com/office/drawing/2014/main" id="{E5C58F66-1B6C-4935-9BB4-583D612CD2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62739" y="2385730"/>
              <a:ext cx="985733" cy="504616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1" name="Freeform 84">
              <a:extLst>
                <a:ext uri="{FF2B5EF4-FFF2-40B4-BE49-F238E27FC236}">
                  <a16:creationId xmlns:a16="http://schemas.microsoft.com/office/drawing/2014/main" id="{F41F116D-556B-4BC2-9DCD-46DA7CCC0E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874527">
              <a:off x="10288245" y="954724"/>
              <a:ext cx="852074" cy="892781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 87">
              <a:extLst>
                <a:ext uri="{FF2B5EF4-FFF2-40B4-BE49-F238E27FC236}">
                  <a16:creationId xmlns:a16="http://schemas.microsoft.com/office/drawing/2014/main" id="{DE46F0F4-2435-4BDC-A92C-EB13608804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20630858">
              <a:off x="10224385" y="3437261"/>
              <a:ext cx="824227" cy="881691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0F2F4BF6-0B0F-4223-B759-CBE4F2C56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7226" y="723014"/>
            <a:ext cx="7886080" cy="4831486"/>
          </a:xfrm>
        </p:spPr>
        <p:txBody>
          <a:bodyPr vert="horz" wrap="square" lIns="0" tIns="0" rIns="0" bIns="0" rtlCol="0" anchor="ctr" anchorCtr="0">
            <a:normAutofit fontScale="90000"/>
          </a:bodyPr>
          <a:lstStyle/>
          <a:p>
            <a:pPr algn="ctr"/>
            <a:r>
              <a:rPr lang="en-US" sz="5600" spc="-100" dirty="0" err="1"/>
              <a:t>Alles</a:t>
            </a:r>
            <a:r>
              <a:rPr lang="en-US" sz="5600" spc="-100" dirty="0"/>
              <a:t> wat je net zag was </a:t>
            </a:r>
            <a:r>
              <a:rPr lang="en-US" sz="5600" spc="-100" dirty="0" err="1"/>
              <a:t>natuurlijk</a:t>
            </a:r>
            <a:r>
              <a:rPr lang="en-US" sz="5600" spc="-100" dirty="0"/>
              <a:t>…</a:t>
            </a:r>
            <a:br>
              <a:rPr lang="en-US" sz="5600" spc="-100" dirty="0"/>
            </a:br>
            <a:r>
              <a:rPr lang="en-US" sz="5600" b="1" spc="-100" dirty="0" err="1"/>
              <a:t>nepnieuws</a:t>
            </a:r>
            <a:r>
              <a:rPr lang="en-US" sz="5600" spc="-100" dirty="0"/>
              <a:t>!!</a:t>
            </a:r>
            <a:br>
              <a:rPr lang="en-US" sz="5600" spc="-100" dirty="0"/>
            </a:br>
            <a:br>
              <a:rPr lang="en-US" sz="5600" spc="-100" dirty="0"/>
            </a:br>
            <a:r>
              <a:rPr lang="en-US" sz="5600" spc="-100" dirty="0"/>
              <a:t>Maar wat is </a:t>
            </a:r>
            <a:r>
              <a:rPr lang="en-US" sz="5600" spc="-100" dirty="0" err="1"/>
              <a:t>dat</a:t>
            </a:r>
            <a:r>
              <a:rPr lang="en-US" sz="5600" spc="-100" dirty="0"/>
              <a:t> </a:t>
            </a:r>
            <a:r>
              <a:rPr lang="en-US" sz="5600" spc="-100" dirty="0" err="1"/>
              <a:t>nou</a:t>
            </a:r>
            <a:r>
              <a:rPr lang="en-US" sz="5600" spc="-100" dirty="0"/>
              <a:t> </a:t>
            </a:r>
            <a:r>
              <a:rPr lang="en-US" sz="5600" spc="-100" dirty="0" err="1"/>
              <a:t>eigenlijk</a:t>
            </a:r>
            <a:r>
              <a:rPr lang="en-US" sz="5600" spc="-100" dirty="0"/>
              <a:t>, </a:t>
            </a:r>
            <a:r>
              <a:rPr lang="en-US" sz="5600" spc="-100" dirty="0" err="1"/>
              <a:t>nepnieuws</a:t>
            </a:r>
            <a:r>
              <a:rPr lang="en-US" sz="5600" spc="-100" dirty="0"/>
              <a:t>?</a:t>
            </a:r>
            <a:br>
              <a:rPr lang="en-US" sz="5600" spc="-100" dirty="0"/>
            </a:br>
            <a:r>
              <a:rPr lang="en-US" sz="5600" spc="-100" dirty="0"/>
              <a:t>Check </a:t>
            </a:r>
            <a:r>
              <a:rPr lang="en-US" sz="5600" b="1" spc="-100" dirty="0" err="1">
                <a:hlinkClick r:id="rId2"/>
              </a:rPr>
              <a:t>dit</a:t>
            </a:r>
            <a:r>
              <a:rPr lang="en-US" sz="5600" b="1" spc="-100" dirty="0"/>
              <a:t> </a:t>
            </a:r>
            <a:r>
              <a:rPr lang="en-US" sz="5600" spc="-100" dirty="0" err="1"/>
              <a:t>filmpje</a:t>
            </a:r>
            <a:r>
              <a:rPr lang="en-US" sz="5600" spc="-100" dirty="0"/>
              <a:t>!</a:t>
            </a:r>
          </a:p>
        </p:txBody>
      </p:sp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085AB271-571D-4C19-9FCC-C760834A89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5693226" y="359229"/>
            <a:ext cx="805544" cy="12191999"/>
          </a:xfrm>
          <a:custGeom>
            <a:avLst/>
            <a:gdLst>
              <a:gd name="connsiteX0" fmla="*/ 0 w 1214924"/>
              <a:gd name="connsiteY0" fmla="*/ 12191999 h 12191999"/>
              <a:gd name="connsiteX1" fmla="*/ 32 w 1214924"/>
              <a:gd name="connsiteY1" fmla="*/ 12166053 h 12191999"/>
              <a:gd name="connsiteX2" fmla="*/ 59979 w 1214924"/>
              <a:gd name="connsiteY2" fmla="*/ 9224089 h 12191999"/>
              <a:gd name="connsiteX3" fmla="*/ 120877 w 1214924"/>
              <a:gd name="connsiteY3" fmla="*/ 8004225 h 12191999"/>
              <a:gd name="connsiteX4" fmla="*/ 59979 w 1214924"/>
              <a:gd name="connsiteY4" fmla="*/ 7211315 h 12191999"/>
              <a:gd name="connsiteX5" fmla="*/ 59979 w 1214924"/>
              <a:gd name="connsiteY5" fmla="*/ 6601383 h 12191999"/>
              <a:gd name="connsiteX6" fmla="*/ 59979 w 1214924"/>
              <a:gd name="connsiteY6" fmla="*/ 5015562 h 12191999"/>
              <a:gd name="connsiteX7" fmla="*/ 120877 w 1214924"/>
              <a:gd name="connsiteY7" fmla="*/ 3185768 h 12191999"/>
              <a:gd name="connsiteX8" fmla="*/ 74847 w 1214924"/>
              <a:gd name="connsiteY8" fmla="*/ 4714 h 12191999"/>
              <a:gd name="connsiteX9" fmla="*/ 74778 w 1214924"/>
              <a:gd name="connsiteY9" fmla="*/ 0 h 12191999"/>
              <a:gd name="connsiteX10" fmla="*/ 1214924 w 1214924"/>
              <a:gd name="connsiteY10" fmla="*/ 0 h 12191999"/>
              <a:gd name="connsiteX11" fmla="*/ 1214924 w 1214924"/>
              <a:gd name="connsiteY11" fmla="*/ 12191999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4924" h="12191999">
                <a:moveTo>
                  <a:pt x="0" y="12191999"/>
                </a:moveTo>
                <a:lnTo>
                  <a:pt x="32" y="12166053"/>
                </a:lnTo>
                <a:cubicBezTo>
                  <a:pt x="2886" y="11339787"/>
                  <a:pt x="14305" y="10367710"/>
                  <a:pt x="59979" y="9224089"/>
                </a:cubicBezTo>
                <a:cubicBezTo>
                  <a:pt x="120877" y="8004225"/>
                  <a:pt x="120877" y="8004225"/>
                  <a:pt x="120877" y="8004225"/>
                </a:cubicBezTo>
                <a:cubicBezTo>
                  <a:pt x="120877" y="7760253"/>
                  <a:pt x="59979" y="7516280"/>
                  <a:pt x="59979" y="7211315"/>
                </a:cubicBezTo>
                <a:cubicBezTo>
                  <a:pt x="59979" y="6906349"/>
                  <a:pt x="59979" y="6662377"/>
                  <a:pt x="59979" y="6601383"/>
                </a:cubicBezTo>
                <a:cubicBezTo>
                  <a:pt x="59979" y="5015562"/>
                  <a:pt x="59979" y="5015562"/>
                  <a:pt x="59979" y="5015562"/>
                </a:cubicBezTo>
                <a:cubicBezTo>
                  <a:pt x="120877" y="3185768"/>
                  <a:pt x="120877" y="3185768"/>
                  <a:pt x="120877" y="3185768"/>
                </a:cubicBezTo>
                <a:cubicBezTo>
                  <a:pt x="98040" y="1607571"/>
                  <a:pt x="83767" y="621197"/>
                  <a:pt x="74847" y="4714"/>
                </a:cubicBezTo>
                <a:lnTo>
                  <a:pt x="74778" y="0"/>
                </a:lnTo>
                <a:lnTo>
                  <a:pt x="1214924" y="0"/>
                </a:lnTo>
                <a:lnTo>
                  <a:pt x="1214924" y="12191999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422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7EFF05-A8DA-4B3E-9C21-7A04283D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4CA1620-2C02-4B4E-97C8-06FCE85EEB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57DE79-27F8-4881-BE3B-5321D1801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733608-1322-485D-B942-B827E6997F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3527" y="954724"/>
            <a:ext cx="10904945" cy="3364228"/>
            <a:chOff x="643527" y="954724"/>
            <a:chExt cx="10904945" cy="3364228"/>
          </a:xfrm>
        </p:grpSpPr>
        <p:sp>
          <p:nvSpPr>
            <p:cNvPr id="17" name="Freeform 78">
              <a:extLst>
                <a:ext uri="{FF2B5EF4-FFF2-40B4-BE49-F238E27FC236}">
                  <a16:creationId xmlns:a16="http://schemas.microsoft.com/office/drawing/2014/main" id="{7975F1CD-7143-447F-AC1A-8D3EA46ECA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083914" y="3331230"/>
              <a:ext cx="879143" cy="903430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8" name="Freeform 79">
              <a:extLst>
                <a:ext uri="{FF2B5EF4-FFF2-40B4-BE49-F238E27FC236}">
                  <a16:creationId xmlns:a16="http://schemas.microsoft.com/office/drawing/2014/main" id="{501A6B8C-11DF-404A-89DD-354DA4C193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869193" y="1989904"/>
              <a:ext cx="743890" cy="1195221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9" name="Freeform 85">
              <a:extLst>
                <a:ext uri="{FF2B5EF4-FFF2-40B4-BE49-F238E27FC236}">
                  <a16:creationId xmlns:a16="http://schemas.microsoft.com/office/drawing/2014/main" id="{14D1F65C-CD34-4E1F-8743-D3879A8712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316205" y="967005"/>
              <a:ext cx="541011" cy="981989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0" name="Freeform 80">
              <a:extLst>
                <a:ext uri="{FF2B5EF4-FFF2-40B4-BE49-F238E27FC236}">
                  <a16:creationId xmlns:a16="http://schemas.microsoft.com/office/drawing/2014/main" id="{E5C58F66-1B6C-4935-9BB4-583D612CD2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62739" y="2385730"/>
              <a:ext cx="985733" cy="504616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1" name="Freeform 84">
              <a:extLst>
                <a:ext uri="{FF2B5EF4-FFF2-40B4-BE49-F238E27FC236}">
                  <a16:creationId xmlns:a16="http://schemas.microsoft.com/office/drawing/2014/main" id="{F41F116D-556B-4BC2-9DCD-46DA7CCC0E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874527">
              <a:off x="10288245" y="954724"/>
              <a:ext cx="852074" cy="892781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 87">
              <a:extLst>
                <a:ext uri="{FF2B5EF4-FFF2-40B4-BE49-F238E27FC236}">
                  <a16:creationId xmlns:a16="http://schemas.microsoft.com/office/drawing/2014/main" id="{DE46F0F4-2435-4BDC-A92C-EB13608804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20630858">
              <a:off x="10224385" y="3437261"/>
              <a:ext cx="824227" cy="881691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6FCCE00A-A615-44A1-B6DF-BC0CCB4F8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0014" y="1334791"/>
            <a:ext cx="6911974" cy="2803071"/>
          </a:xfrm>
        </p:spPr>
        <p:txBody>
          <a:bodyPr vert="horz" wrap="square" lIns="0" tIns="0" rIns="0" bIns="0" rtlCol="0" anchor="ctr" anchorCtr="0">
            <a:normAutofit/>
          </a:bodyPr>
          <a:lstStyle/>
          <a:p>
            <a:pPr algn="ctr">
              <a:lnSpc>
                <a:spcPct val="90000"/>
              </a:lnSpc>
            </a:pPr>
            <a:br>
              <a:rPr lang="en-US" sz="3900" spc="-100" dirty="0"/>
            </a:br>
            <a:r>
              <a:rPr lang="en-US" sz="3900" spc="-100" dirty="0" err="1"/>
              <a:t>Denken</a:t>
            </a:r>
            <a:r>
              <a:rPr lang="en-US" sz="3900" spc="-100" dirty="0"/>
              <a:t> </a:t>
            </a:r>
            <a:r>
              <a:rPr lang="en-US" sz="3900" spc="-100" dirty="0" err="1"/>
              <a:t>jullie</a:t>
            </a:r>
            <a:r>
              <a:rPr lang="en-US" sz="3900" spc="-100" dirty="0"/>
              <a:t> </a:t>
            </a:r>
            <a:r>
              <a:rPr lang="en-US" sz="3900" spc="-100" dirty="0" err="1"/>
              <a:t>nepnieuws</a:t>
            </a:r>
            <a:r>
              <a:rPr lang="en-US" sz="3900" spc="-100" dirty="0"/>
              <a:t> al </a:t>
            </a:r>
            <a:r>
              <a:rPr lang="en-US" sz="3900" spc="-100" dirty="0" err="1"/>
              <a:t>te</a:t>
            </a:r>
            <a:r>
              <a:rPr lang="en-US" sz="3900" spc="-100" dirty="0"/>
              <a:t> </a:t>
            </a:r>
            <a:r>
              <a:rPr lang="en-US" sz="3900" spc="-100" dirty="0" err="1"/>
              <a:t>kunnen</a:t>
            </a:r>
            <a:r>
              <a:rPr lang="en-US" sz="3900" spc="-100" dirty="0"/>
              <a:t> </a:t>
            </a:r>
            <a:r>
              <a:rPr lang="en-US" sz="3900" spc="-100" dirty="0" err="1"/>
              <a:t>herkennen</a:t>
            </a:r>
            <a:r>
              <a:rPr lang="en-US" sz="3900" spc="-100" dirty="0"/>
              <a:t>?</a:t>
            </a:r>
            <a:br>
              <a:rPr lang="en-US" sz="3900" spc="-100" dirty="0"/>
            </a:br>
            <a:br>
              <a:rPr lang="en-US" sz="3900" spc="-100" dirty="0"/>
            </a:br>
            <a:r>
              <a:rPr lang="en-US" sz="3900" spc="-100" dirty="0"/>
              <a:t>Laten we het </a:t>
            </a:r>
            <a:r>
              <a:rPr lang="en-US" sz="3900" spc="-100" dirty="0" err="1"/>
              <a:t>testen</a:t>
            </a:r>
            <a:r>
              <a:rPr lang="en-US" sz="3900" spc="-100" dirty="0"/>
              <a:t>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3742C6-9062-439A-8751-6D0C11F4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0014" y="4437899"/>
            <a:ext cx="6911974" cy="990143"/>
          </a:xfrm>
        </p:spPr>
        <p:txBody>
          <a:bodyPr vert="horz" lIns="0" tIns="0" rIns="0" bIns="0" rtlCol="0">
            <a:normAutofit/>
          </a:bodyPr>
          <a:lstStyle/>
          <a:p>
            <a:pPr marL="0" indent="0" algn="ctr">
              <a:buNone/>
            </a:pPr>
            <a:r>
              <a:rPr lang="en-US" sz="2800">
                <a:solidFill>
                  <a:schemeClr val="tx2">
                    <a:lumMod val="90000"/>
                  </a:schemeClr>
                </a:solidFill>
              </a:rPr>
              <a:t>Ga samen naar </a:t>
            </a:r>
            <a:r>
              <a:rPr lang="en-US" sz="2800" b="1">
                <a:solidFill>
                  <a:schemeClr val="tx2">
                    <a:lumMod val="90000"/>
                  </a:schemeClr>
                </a:solidFill>
                <a:hlinkClick r:id="rId2"/>
              </a:rPr>
              <a:t>deze</a:t>
            </a:r>
            <a:r>
              <a:rPr lang="en-US" sz="2800" b="1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en-US" sz="2800">
                <a:solidFill>
                  <a:schemeClr val="tx2">
                    <a:lumMod val="90000"/>
                  </a:schemeClr>
                </a:solidFill>
              </a:rPr>
              <a:t>website en doe klassikaal de test!</a:t>
            </a:r>
          </a:p>
        </p:txBody>
      </p:sp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085AB271-571D-4C19-9FCC-C760834A89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5693226" y="359229"/>
            <a:ext cx="805544" cy="12191999"/>
          </a:xfrm>
          <a:custGeom>
            <a:avLst/>
            <a:gdLst>
              <a:gd name="connsiteX0" fmla="*/ 0 w 1214924"/>
              <a:gd name="connsiteY0" fmla="*/ 12191999 h 12191999"/>
              <a:gd name="connsiteX1" fmla="*/ 32 w 1214924"/>
              <a:gd name="connsiteY1" fmla="*/ 12166053 h 12191999"/>
              <a:gd name="connsiteX2" fmla="*/ 59979 w 1214924"/>
              <a:gd name="connsiteY2" fmla="*/ 9224089 h 12191999"/>
              <a:gd name="connsiteX3" fmla="*/ 120877 w 1214924"/>
              <a:gd name="connsiteY3" fmla="*/ 8004225 h 12191999"/>
              <a:gd name="connsiteX4" fmla="*/ 59979 w 1214924"/>
              <a:gd name="connsiteY4" fmla="*/ 7211315 h 12191999"/>
              <a:gd name="connsiteX5" fmla="*/ 59979 w 1214924"/>
              <a:gd name="connsiteY5" fmla="*/ 6601383 h 12191999"/>
              <a:gd name="connsiteX6" fmla="*/ 59979 w 1214924"/>
              <a:gd name="connsiteY6" fmla="*/ 5015562 h 12191999"/>
              <a:gd name="connsiteX7" fmla="*/ 120877 w 1214924"/>
              <a:gd name="connsiteY7" fmla="*/ 3185768 h 12191999"/>
              <a:gd name="connsiteX8" fmla="*/ 74847 w 1214924"/>
              <a:gd name="connsiteY8" fmla="*/ 4714 h 12191999"/>
              <a:gd name="connsiteX9" fmla="*/ 74778 w 1214924"/>
              <a:gd name="connsiteY9" fmla="*/ 0 h 12191999"/>
              <a:gd name="connsiteX10" fmla="*/ 1214924 w 1214924"/>
              <a:gd name="connsiteY10" fmla="*/ 0 h 12191999"/>
              <a:gd name="connsiteX11" fmla="*/ 1214924 w 1214924"/>
              <a:gd name="connsiteY11" fmla="*/ 12191999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4924" h="12191999">
                <a:moveTo>
                  <a:pt x="0" y="12191999"/>
                </a:moveTo>
                <a:lnTo>
                  <a:pt x="32" y="12166053"/>
                </a:lnTo>
                <a:cubicBezTo>
                  <a:pt x="2886" y="11339787"/>
                  <a:pt x="14305" y="10367710"/>
                  <a:pt x="59979" y="9224089"/>
                </a:cubicBezTo>
                <a:cubicBezTo>
                  <a:pt x="120877" y="8004225"/>
                  <a:pt x="120877" y="8004225"/>
                  <a:pt x="120877" y="8004225"/>
                </a:cubicBezTo>
                <a:cubicBezTo>
                  <a:pt x="120877" y="7760253"/>
                  <a:pt x="59979" y="7516280"/>
                  <a:pt x="59979" y="7211315"/>
                </a:cubicBezTo>
                <a:cubicBezTo>
                  <a:pt x="59979" y="6906349"/>
                  <a:pt x="59979" y="6662377"/>
                  <a:pt x="59979" y="6601383"/>
                </a:cubicBezTo>
                <a:cubicBezTo>
                  <a:pt x="59979" y="5015562"/>
                  <a:pt x="59979" y="5015562"/>
                  <a:pt x="59979" y="5015562"/>
                </a:cubicBezTo>
                <a:cubicBezTo>
                  <a:pt x="120877" y="3185768"/>
                  <a:pt x="120877" y="3185768"/>
                  <a:pt x="120877" y="3185768"/>
                </a:cubicBezTo>
                <a:cubicBezTo>
                  <a:pt x="98040" y="1607571"/>
                  <a:pt x="83767" y="621197"/>
                  <a:pt x="74847" y="4714"/>
                </a:cubicBezTo>
                <a:lnTo>
                  <a:pt x="74778" y="0"/>
                </a:lnTo>
                <a:lnTo>
                  <a:pt x="1214924" y="0"/>
                </a:lnTo>
                <a:lnTo>
                  <a:pt x="1214924" y="12191999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06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7EFF05-A8DA-4B3E-9C21-7A04283D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4CA1620-2C02-4B4E-97C8-06FCE85EEB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57DE79-27F8-4881-BE3B-5321D1801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B733608-1322-485D-B942-B827E6997F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43527" y="954724"/>
            <a:ext cx="10904945" cy="3364228"/>
            <a:chOff x="643527" y="954724"/>
            <a:chExt cx="10904945" cy="3364228"/>
          </a:xfrm>
        </p:grpSpPr>
        <p:sp>
          <p:nvSpPr>
            <p:cNvPr id="17" name="Freeform 78">
              <a:extLst>
                <a:ext uri="{FF2B5EF4-FFF2-40B4-BE49-F238E27FC236}">
                  <a16:creationId xmlns:a16="http://schemas.microsoft.com/office/drawing/2014/main" id="{7975F1CD-7143-447F-AC1A-8D3EA46ECA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083914" y="3331230"/>
              <a:ext cx="879143" cy="903430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8" name="Freeform 79">
              <a:extLst>
                <a:ext uri="{FF2B5EF4-FFF2-40B4-BE49-F238E27FC236}">
                  <a16:creationId xmlns:a16="http://schemas.microsoft.com/office/drawing/2014/main" id="{501A6B8C-11DF-404A-89DD-354DA4C193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869193" y="1989904"/>
              <a:ext cx="743890" cy="1195221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9" name="Freeform 85">
              <a:extLst>
                <a:ext uri="{FF2B5EF4-FFF2-40B4-BE49-F238E27FC236}">
                  <a16:creationId xmlns:a16="http://schemas.microsoft.com/office/drawing/2014/main" id="{14D1F65C-CD34-4E1F-8743-D3879A8712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800114">
              <a:off x="1316205" y="967005"/>
              <a:ext cx="541011" cy="981989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0" name="Freeform 80">
              <a:extLst>
                <a:ext uri="{FF2B5EF4-FFF2-40B4-BE49-F238E27FC236}">
                  <a16:creationId xmlns:a16="http://schemas.microsoft.com/office/drawing/2014/main" id="{E5C58F66-1B6C-4935-9BB4-583D612CD2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562739" y="2385730"/>
              <a:ext cx="985733" cy="504616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1" name="Freeform 84">
              <a:extLst>
                <a:ext uri="{FF2B5EF4-FFF2-40B4-BE49-F238E27FC236}">
                  <a16:creationId xmlns:a16="http://schemas.microsoft.com/office/drawing/2014/main" id="{F41F116D-556B-4BC2-9DCD-46DA7CCC0E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874527">
              <a:off x="10288245" y="954724"/>
              <a:ext cx="852074" cy="892781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 87">
              <a:extLst>
                <a:ext uri="{FF2B5EF4-FFF2-40B4-BE49-F238E27FC236}">
                  <a16:creationId xmlns:a16="http://schemas.microsoft.com/office/drawing/2014/main" id="{DE46F0F4-2435-4BDC-A92C-EB13608804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20630858">
              <a:off x="10224385" y="3437261"/>
              <a:ext cx="824227" cy="881691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0F2F4BF6-0B0F-4223-B759-CBE4F2C56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735" y="1363603"/>
            <a:ext cx="7656925" cy="3952826"/>
          </a:xfrm>
        </p:spPr>
        <p:txBody>
          <a:bodyPr vert="horz" wrap="square" lIns="0" tIns="0" rIns="0" bIns="0" rtlCol="0" anchor="ctr" anchorCtr="0">
            <a:normAutofit/>
          </a:bodyPr>
          <a:lstStyle/>
          <a:p>
            <a:pPr algn="ctr"/>
            <a:r>
              <a:rPr lang="en-US" sz="5600" spc="-100" dirty="0" err="1"/>
              <a:t>Nog</a:t>
            </a:r>
            <a:r>
              <a:rPr lang="en-US" sz="5600" spc="-100" dirty="0"/>
              <a:t> </a:t>
            </a:r>
            <a:r>
              <a:rPr lang="en-US" sz="5600" spc="-100" dirty="0" err="1"/>
              <a:t>één</a:t>
            </a:r>
            <a:r>
              <a:rPr lang="en-US" sz="5600" spc="-100" dirty="0"/>
              <a:t> </a:t>
            </a:r>
            <a:r>
              <a:rPr lang="en-US" sz="5600" spc="-100" dirty="0" err="1"/>
              <a:t>filmpje</a:t>
            </a:r>
            <a:r>
              <a:rPr lang="en-US" sz="5600" spc="-100" dirty="0"/>
              <a:t> </a:t>
            </a:r>
            <a:r>
              <a:rPr lang="en-US" sz="5600" spc="-100" dirty="0" err="1"/>
              <a:t>doen</a:t>
            </a:r>
            <a:r>
              <a:rPr lang="en-US" sz="5600" spc="-100" dirty="0"/>
              <a:t> </a:t>
            </a:r>
            <a:r>
              <a:rPr lang="en-US" sz="5600" spc="-100" dirty="0" err="1"/>
              <a:t>voor</a:t>
            </a:r>
            <a:r>
              <a:rPr lang="en-US" sz="5600" spc="-100" dirty="0"/>
              <a:t> de </a:t>
            </a:r>
            <a:r>
              <a:rPr lang="en-US" sz="5600" spc="-100" dirty="0" err="1"/>
              <a:t>duidelijkheid</a:t>
            </a:r>
            <a:r>
              <a:rPr lang="en-US" sz="5600" spc="-100" dirty="0"/>
              <a:t>?</a:t>
            </a:r>
            <a:br>
              <a:rPr lang="en-US" sz="5600" spc="-100" dirty="0"/>
            </a:br>
            <a:r>
              <a:rPr lang="en-US" sz="5600" spc="-100" dirty="0"/>
              <a:t>Check de video in </a:t>
            </a:r>
            <a:r>
              <a:rPr lang="en-US" sz="5600" b="1" spc="-100" dirty="0" err="1">
                <a:hlinkClick r:id="rId2"/>
              </a:rPr>
              <a:t>deze</a:t>
            </a:r>
            <a:r>
              <a:rPr lang="en-US" sz="5600" b="1" spc="-100" dirty="0"/>
              <a:t> </a:t>
            </a:r>
            <a:r>
              <a:rPr lang="en-US" sz="5600" spc="-100" dirty="0"/>
              <a:t>link!</a:t>
            </a:r>
          </a:p>
        </p:txBody>
      </p:sp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085AB271-571D-4C19-9FCC-C760834A89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5693226" y="359229"/>
            <a:ext cx="805544" cy="12191999"/>
          </a:xfrm>
          <a:custGeom>
            <a:avLst/>
            <a:gdLst>
              <a:gd name="connsiteX0" fmla="*/ 0 w 1214924"/>
              <a:gd name="connsiteY0" fmla="*/ 12191999 h 12191999"/>
              <a:gd name="connsiteX1" fmla="*/ 32 w 1214924"/>
              <a:gd name="connsiteY1" fmla="*/ 12166053 h 12191999"/>
              <a:gd name="connsiteX2" fmla="*/ 59979 w 1214924"/>
              <a:gd name="connsiteY2" fmla="*/ 9224089 h 12191999"/>
              <a:gd name="connsiteX3" fmla="*/ 120877 w 1214924"/>
              <a:gd name="connsiteY3" fmla="*/ 8004225 h 12191999"/>
              <a:gd name="connsiteX4" fmla="*/ 59979 w 1214924"/>
              <a:gd name="connsiteY4" fmla="*/ 7211315 h 12191999"/>
              <a:gd name="connsiteX5" fmla="*/ 59979 w 1214924"/>
              <a:gd name="connsiteY5" fmla="*/ 6601383 h 12191999"/>
              <a:gd name="connsiteX6" fmla="*/ 59979 w 1214924"/>
              <a:gd name="connsiteY6" fmla="*/ 5015562 h 12191999"/>
              <a:gd name="connsiteX7" fmla="*/ 120877 w 1214924"/>
              <a:gd name="connsiteY7" fmla="*/ 3185768 h 12191999"/>
              <a:gd name="connsiteX8" fmla="*/ 74847 w 1214924"/>
              <a:gd name="connsiteY8" fmla="*/ 4714 h 12191999"/>
              <a:gd name="connsiteX9" fmla="*/ 74778 w 1214924"/>
              <a:gd name="connsiteY9" fmla="*/ 0 h 12191999"/>
              <a:gd name="connsiteX10" fmla="*/ 1214924 w 1214924"/>
              <a:gd name="connsiteY10" fmla="*/ 0 h 12191999"/>
              <a:gd name="connsiteX11" fmla="*/ 1214924 w 1214924"/>
              <a:gd name="connsiteY11" fmla="*/ 12191999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4924" h="12191999">
                <a:moveTo>
                  <a:pt x="0" y="12191999"/>
                </a:moveTo>
                <a:lnTo>
                  <a:pt x="32" y="12166053"/>
                </a:lnTo>
                <a:cubicBezTo>
                  <a:pt x="2886" y="11339787"/>
                  <a:pt x="14305" y="10367710"/>
                  <a:pt x="59979" y="9224089"/>
                </a:cubicBezTo>
                <a:cubicBezTo>
                  <a:pt x="120877" y="8004225"/>
                  <a:pt x="120877" y="8004225"/>
                  <a:pt x="120877" y="8004225"/>
                </a:cubicBezTo>
                <a:cubicBezTo>
                  <a:pt x="120877" y="7760253"/>
                  <a:pt x="59979" y="7516280"/>
                  <a:pt x="59979" y="7211315"/>
                </a:cubicBezTo>
                <a:cubicBezTo>
                  <a:pt x="59979" y="6906349"/>
                  <a:pt x="59979" y="6662377"/>
                  <a:pt x="59979" y="6601383"/>
                </a:cubicBezTo>
                <a:cubicBezTo>
                  <a:pt x="59979" y="5015562"/>
                  <a:pt x="59979" y="5015562"/>
                  <a:pt x="59979" y="5015562"/>
                </a:cubicBezTo>
                <a:cubicBezTo>
                  <a:pt x="120877" y="3185768"/>
                  <a:pt x="120877" y="3185768"/>
                  <a:pt x="120877" y="3185768"/>
                </a:cubicBezTo>
                <a:cubicBezTo>
                  <a:pt x="98040" y="1607571"/>
                  <a:pt x="83767" y="621197"/>
                  <a:pt x="74847" y="4714"/>
                </a:cubicBezTo>
                <a:lnTo>
                  <a:pt x="74778" y="0"/>
                </a:lnTo>
                <a:lnTo>
                  <a:pt x="1214924" y="0"/>
                </a:lnTo>
                <a:lnTo>
                  <a:pt x="1214924" y="12191999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395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9646535-AEF6-4883-A4F9-EEC1F8B43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C04A63C-988E-4CDA-93A4-2FE95EAD4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2F244BA-9ADF-4F8B-8A82-0BCFD736C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Tijdelijke aanduiding voor inhoud 4">
            <a:extLst>
              <a:ext uri="{FF2B5EF4-FFF2-40B4-BE49-F238E27FC236}">
                <a16:creationId xmlns:a16="http://schemas.microsoft.com/office/drawing/2014/main" id="{90ADD98C-F524-4BE8-8BB5-0936BC6708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262" r="1" b="1"/>
          <a:stretch/>
        </p:blipFill>
        <p:spPr>
          <a:xfrm>
            <a:off x="-284460" y="0"/>
            <a:ext cx="11717872" cy="6857990"/>
          </a:xfrm>
          <a:custGeom>
            <a:avLst/>
            <a:gdLst/>
            <a:ahLst/>
            <a:cxnLst/>
            <a:rect l="l" t="t" r="r" b="b"/>
            <a:pathLst>
              <a:path w="11717892" h="6858000">
                <a:moveTo>
                  <a:pt x="0" y="0"/>
                </a:moveTo>
                <a:lnTo>
                  <a:pt x="11717590" y="0"/>
                </a:lnTo>
                <a:lnTo>
                  <a:pt x="11717892" y="23369"/>
                </a:lnTo>
                <a:cubicBezTo>
                  <a:pt x="11712891" y="1065174"/>
                  <a:pt x="11552855" y="2043809"/>
                  <a:pt x="11552855" y="2300500"/>
                </a:cubicBezTo>
                <a:cubicBezTo>
                  <a:pt x="11552855" y="4075154"/>
                  <a:pt x="10591842" y="4734311"/>
                  <a:pt x="10136625" y="5444173"/>
                </a:cubicBezTo>
                <a:cubicBezTo>
                  <a:pt x="9984886" y="5786428"/>
                  <a:pt x="9555750" y="6221377"/>
                  <a:pt x="9041261" y="6647413"/>
                </a:cubicBezTo>
                <a:lnTo>
                  <a:pt x="877930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9CE01B79-04E0-42C8-9E4B-CA4E551FF1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8900000">
            <a:off x="9939651" y="5331698"/>
            <a:ext cx="2117174" cy="588806"/>
            <a:chOff x="4549904" y="5078157"/>
            <a:chExt cx="3023338" cy="840818"/>
          </a:xfrm>
        </p:grpSpPr>
        <p:sp>
          <p:nvSpPr>
            <p:cNvPr id="16" name="Freeform 80">
              <a:extLst>
                <a:ext uri="{FF2B5EF4-FFF2-40B4-BE49-F238E27FC236}">
                  <a16:creationId xmlns:a16="http://schemas.microsoft.com/office/drawing/2014/main" id="{9FAE9CFE-04E4-41FF-9CD6-503ACF8CCD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5690691" y="5352589"/>
              <a:ext cx="749228" cy="383544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7" name="Freeform 84">
              <a:extLst>
                <a:ext uri="{FF2B5EF4-FFF2-40B4-BE49-F238E27FC236}">
                  <a16:creationId xmlns:a16="http://schemas.microsoft.com/office/drawing/2014/main" id="{07086A81-DE9F-4760-9BD1-9781346268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274527">
              <a:off x="6910134" y="5062687"/>
              <a:ext cx="647637" cy="678578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8" name="Freeform 87">
              <a:extLst>
                <a:ext uri="{FF2B5EF4-FFF2-40B4-BE49-F238E27FC236}">
                  <a16:creationId xmlns:a16="http://schemas.microsoft.com/office/drawing/2014/main" id="{AFE935F5-03F4-4B67-B2F8-C1D265EE3B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4430858">
              <a:off x="4571743" y="5071596"/>
              <a:ext cx="626472" cy="670149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sp>
        <p:nvSpPr>
          <p:cNvPr id="5" name="Tekstvak 4">
            <a:extLst>
              <a:ext uri="{FF2B5EF4-FFF2-40B4-BE49-F238E27FC236}">
                <a16:creationId xmlns:a16="http://schemas.microsoft.com/office/drawing/2014/main" id="{8A7E69AF-3DBF-4C25-AE0B-6D61ACC1BC9D}"/>
              </a:ext>
            </a:extLst>
          </p:cNvPr>
          <p:cNvSpPr txBox="1"/>
          <p:nvPr/>
        </p:nvSpPr>
        <p:spPr>
          <a:xfrm>
            <a:off x="5393520" y="4159440"/>
            <a:ext cx="51346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In Nederland zijn bekende media best betrouwbaar. Journalisten willen mensen die daar werken goed informeren. Ze worden niet ingezet </a:t>
            </a:r>
            <a:r>
              <a:rPr lang="nl-NL" sz="2400" b="1"/>
              <a:t>of omgekocht </a:t>
            </a:r>
            <a:r>
              <a:rPr lang="nl-NL" sz="2400" b="1" dirty="0"/>
              <a:t>om mensen met nepnieuws te misleiden.</a:t>
            </a:r>
          </a:p>
        </p:txBody>
      </p:sp>
    </p:spTree>
    <p:extLst>
      <p:ext uri="{BB962C8B-B14F-4D97-AF65-F5344CB8AC3E}">
        <p14:creationId xmlns:p14="http://schemas.microsoft.com/office/powerpoint/2010/main" val="723204703"/>
      </p:ext>
    </p:extLst>
  </p:cSld>
  <p:clrMapOvr>
    <a:masterClrMapping/>
  </p:clrMapOvr>
</p:sld>
</file>

<file path=ppt/theme/theme1.xml><?xml version="1.0" encoding="utf-8"?>
<a:theme xmlns:a="http://schemas.openxmlformats.org/drawingml/2006/main" name="BlobVTI">
  <a:themeElements>
    <a:clrScheme name="AnalogousFromDarkSeedLeftStep">
      <a:dk1>
        <a:srgbClr val="000000"/>
      </a:dk1>
      <a:lt1>
        <a:srgbClr val="FFFFFF"/>
      </a:lt1>
      <a:dk2>
        <a:srgbClr val="311C20"/>
      </a:dk2>
      <a:lt2>
        <a:srgbClr val="F0F2F3"/>
      </a:lt2>
      <a:accent1>
        <a:srgbClr val="E77129"/>
      </a:accent1>
      <a:accent2>
        <a:srgbClr val="D5171F"/>
      </a:accent2>
      <a:accent3>
        <a:srgbClr val="E7297F"/>
      </a:accent3>
      <a:accent4>
        <a:srgbClr val="D517BD"/>
      </a:accent4>
      <a:accent5>
        <a:srgbClr val="B029E7"/>
      </a:accent5>
      <a:accent6>
        <a:srgbClr val="5925D7"/>
      </a:accent6>
      <a:hlink>
        <a:srgbClr val="AF3FBF"/>
      </a:hlink>
      <a:folHlink>
        <a:srgbClr val="7F7F7F"/>
      </a:folHlink>
    </a:clrScheme>
    <a:fontScheme name="Blob">
      <a:majorFont>
        <a:latin typeface="Rockwell Nova Light"/>
        <a:ea typeface=""/>
        <a:cs typeface=""/>
      </a:majorFont>
      <a:minorFont>
        <a:latin typeface="Avenir Next LT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obVTI" id="{06D3AACF-B619-4265-899F-5E2FB3A445D5}" vid="{F5918863-BA1A-4735-81A8-3E7BFBDA8478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3182</TotalTime>
  <Words>267</Words>
  <Application>Microsoft Office PowerPoint</Application>
  <PresentationFormat>Breedbeeld</PresentationFormat>
  <Paragraphs>22</Paragraphs>
  <Slides>14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1" baseType="lpstr">
      <vt:lpstr>Arial</vt:lpstr>
      <vt:lpstr>Avenir Next LT Pro</vt:lpstr>
      <vt:lpstr>Calibri</vt:lpstr>
      <vt:lpstr>Impact</vt:lpstr>
      <vt:lpstr>Rockwell Nova Light</vt:lpstr>
      <vt:lpstr>The Hand Extrablack</vt:lpstr>
      <vt:lpstr>BlobVTI</vt:lpstr>
      <vt:lpstr>PowerPoint-presentatie</vt:lpstr>
      <vt:lpstr> Hallo nepnieuws-detectives in wording!</vt:lpstr>
      <vt:lpstr>PowerPoint-presentatie</vt:lpstr>
      <vt:lpstr>Ken je dit filmpje al? →   Wat denk jij?  Was dit echt of nep?</vt:lpstr>
      <vt:lpstr>Echt of nep? </vt:lpstr>
      <vt:lpstr>Alles wat je net zag was natuurlijk… nepnieuws!!  Maar wat is dat nou eigenlijk, nepnieuws? Check dit filmpje!</vt:lpstr>
      <vt:lpstr> Denken jullie nepnieuws al te kunnen herkennen?  Laten we het testen!</vt:lpstr>
      <vt:lpstr>Nog één filmpje doen voor de duidelijkheid? Check de video in deze link!</vt:lpstr>
      <vt:lpstr>PowerPoint-presentatie</vt:lpstr>
      <vt:lpstr>Maar er wordt nog steeds nepnieuws verspreid!</vt:lpstr>
      <vt:lpstr> Waarom nepnieuws? </vt:lpstr>
      <vt:lpstr>Wat wil het bericht doen?   Informeren of misleiden?</vt:lpstr>
      <vt:lpstr>Jullie mogen nu zelf aan de slag!  Lees de opdrachten op de wikiwijs pagina goed door. Check iedere stap en bekijk de beoordeling!  Opdracht 1 = een powerpoint presentatie Opdracht 2 = een checklist!  Succes!</vt:lpstr>
      <vt:lpstr>Extra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Coster, JL (Jaimy)</dc:creator>
  <cp:lastModifiedBy>Coster, JL (Jaimy)</cp:lastModifiedBy>
  <cp:revision>5</cp:revision>
  <dcterms:created xsi:type="dcterms:W3CDTF">2021-11-22T15:54:46Z</dcterms:created>
  <dcterms:modified xsi:type="dcterms:W3CDTF">2021-11-24T20:57:35Z</dcterms:modified>
</cp:coreProperties>
</file>