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2" r:id="rId1"/>
  </p:sldMasterIdLst>
  <p:sldIdLst>
    <p:sldId id="256" r:id="rId2"/>
    <p:sldId id="257" r:id="rId3"/>
    <p:sldId id="261" r:id="rId4"/>
    <p:sldId id="259" r:id="rId5"/>
    <p:sldId id="258" r:id="rId6"/>
    <p:sldId id="260" r:id="rId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4" d="100"/>
          <a:sy n="64" d="100"/>
        </p:scale>
        <p:origin x="74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BE4ED-AA7E-4414-BC76-A27E06A5B89D}" type="datetimeFigureOut">
              <a:rPr lang="nl-NL" smtClean="0"/>
              <a:t>21-4-2022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3BB47-C4BA-4544-B8CE-905C006A5508}" type="slidenum">
              <a:rPr lang="nl-NL" smtClean="0"/>
              <a:t>‹nr.›</a:t>
            </a:fld>
            <a:endParaRPr lang="nl-NL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97918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BE4ED-AA7E-4414-BC76-A27E06A5B89D}" type="datetimeFigureOut">
              <a:rPr lang="nl-NL" smtClean="0"/>
              <a:t>21-4-2022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3BB47-C4BA-4544-B8CE-905C006A550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332900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BE4ED-AA7E-4414-BC76-A27E06A5B89D}" type="datetimeFigureOut">
              <a:rPr lang="nl-NL" smtClean="0"/>
              <a:t>21-4-2022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3BB47-C4BA-4544-B8CE-905C006A550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70456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BE4ED-AA7E-4414-BC76-A27E06A5B89D}" type="datetimeFigureOut">
              <a:rPr lang="nl-NL" smtClean="0"/>
              <a:t>21-4-2022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3BB47-C4BA-4544-B8CE-905C006A550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460419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BE4ED-AA7E-4414-BC76-A27E06A5B89D}" type="datetimeFigureOut">
              <a:rPr lang="nl-NL" smtClean="0"/>
              <a:t>21-4-2022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3BB47-C4BA-4544-B8CE-905C006A5508}" type="slidenum">
              <a:rPr lang="nl-NL" smtClean="0"/>
              <a:t>‹nr.›</a:t>
            </a:fld>
            <a:endParaRPr lang="nl-NL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73805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BE4ED-AA7E-4414-BC76-A27E06A5B89D}" type="datetimeFigureOut">
              <a:rPr lang="nl-NL" smtClean="0"/>
              <a:t>21-4-2022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3BB47-C4BA-4544-B8CE-905C006A550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519126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BE4ED-AA7E-4414-BC76-A27E06A5B89D}" type="datetimeFigureOut">
              <a:rPr lang="nl-NL" smtClean="0"/>
              <a:t>21-4-2022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3BB47-C4BA-4544-B8CE-905C006A550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751768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BE4ED-AA7E-4414-BC76-A27E06A5B89D}" type="datetimeFigureOut">
              <a:rPr lang="nl-NL" smtClean="0"/>
              <a:t>21-4-2022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3BB47-C4BA-4544-B8CE-905C006A550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396809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BE4ED-AA7E-4414-BC76-A27E06A5B89D}" type="datetimeFigureOut">
              <a:rPr lang="nl-NL" smtClean="0"/>
              <a:t>21-4-2022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3BB47-C4BA-4544-B8CE-905C006A550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797662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7A7BE4ED-AA7E-4414-BC76-A27E06A5B89D}" type="datetimeFigureOut">
              <a:rPr lang="nl-NL" smtClean="0"/>
              <a:t>21-4-2022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893BB47-C4BA-4544-B8CE-905C006A550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475405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BE4ED-AA7E-4414-BC76-A27E06A5B89D}" type="datetimeFigureOut">
              <a:rPr lang="nl-NL" smtClean="0"/>
              <a:t>21-4-2022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3BB47-C4BA-4544-B8CE-905C006A550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607632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7A7BE4ED-AA7E-4414-BC76-A27E06A5B89D}" type="datetimeFigureOut">
              <a:rPr lang="nl-NL" smtClean="0"/>
              <a:t>21-4-2022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F893BB47-C4BA-4544-B8CE-905C006A5508}" type="slidenum">
              <a:rPr lang="nl-NL" smtClean="0"/>
              <a:t>‹nr.›</a:t>
            </a:fld>
            <a:endParaRPr lang="nl-NL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88760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  <p:sldLayoutId id="2147483785" r:id="rId3"/>
    <p:sldLayoutId id="2147483786" r:id="rId4"/>
    <p:sldLayoutId id="2147483787" r:id="rId5"/>
    <p:sldLayoutId id="2147483788" r:id="rId6"/>
    <p:sldLayoutId id="2147483789" r:id="rId7"/>
    <p:sldLayoutId id="2147483790" r:id="rId8"/>
    <p:sldLayoutId id="2147483791" r:id="rId9"/>
    <p:sldLayoutId id="2147483792" r:id="rId10"/>
    <p:sldLayoutId id="214748379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737259" y="1434737"/>
            <a:ext cx="8915399" cy="2262781"/>
          </a:xfrm>
        </p:spPr>
        <p:txBody>
          <a:bodyPr/>
          <a:lstStyle/>
          <a:p>
            <a:r>
              <a:rPr lang="de-DE" sz="8000" dirty="0"/>
              <a:t>Österreich</a:t>
            </a:r>
            <a:r>
              <a:rPr lang="de-DE" dirty="0"/>
              <a:t> 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nl-NL" sz="5400" dirty="0">
                <a:solidFill>
                  <a:srgbClr val="0070C0"/>
                </a:solidFill>
              </a:rPr>
              <a:t>Land der Berge </a:t>
            </a:r>
          </a:p>
        </p:txBody>
      </p:sp>
    </p:spTree>
    <p:extLst>
      <p:ext uri="{BB962C8B-B14F-4D97-AF65-F5344CB8AC3E}">
        <p14:creationId xmlns:p14="http://schemas.microsoft.com/office/powerpoint/2010/main" val="11194248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2479" y="299137"/>
            <a:ext cx="6454699" cy="3673158"/>
          </a:xfrm>
          <a:prstGeom prst="rect">
            <a:avLst/>
          </a:prstGeom>
        </p:spPr>
      </p:pic>
      <p:sp>
        <p:nvSpPr>
          <p:cNvPr id="3" name="Tekstvak 2"/>
          <p:cNvSpPr txBox="1"/>
          <p:nvPr/>
        </p:nvSpPr>
        <p:spPr>
          <a:xfrm>
            <a:off x="7665507" y="631608"/>
            <a:ext cx="3979817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de-DE" sz="2000" b="1" dirty="0">
                <a:solidFill>
                  <a:srgbClr val="0070C0"/>
                </a:solidFill>
              </a:rPr>
              <a:t>Österreich liegt in Zentral in Europa</a:t>
            </a:r>
          </a:p>
          <a:p>
            <a:pPr marL="342900" indent="-342900">
              <a:buFont typeface="+mj-lt"/>
              <a:buAutoNum type="arabicPeriod"/>
            </a:pPr>
            <a:endParaRPr lang="de-DE" sz="2000" b="1" dirty="0">
              <a:solidFill>
                <a:srgbClr val="0070C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de-DE" sz="2000" b="1" dirty="0">
                <a:solidFill>
                  <a:srgbClr val="0070C0"/>
                </a:solidFill>
              </a:rPr>
              <a:t>8 Nachbarländer</a:t>
            </a:r>
          </a:p>
          <a:p>
            <a:pPr marL="342900" indent="-342900">
              <a:buFont typeface="+mj-lt"/>
              <a:buAutoNum type="arabicPeriod"/>
            </a:pPr>
            <a:endParaRPr lang="de-DE" sz="2000" b="1" dirty="0">
              <a:solidFill>
                <a:srgbClr val="0070C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de-DE" sz="2000" b="1" dirty="0">
                <a:solidFill>
                  <a:srgbClr val="0070C0"/>
                </a:solidFill>
              </a:rPr>
              <a:t>Die Flagge ist  Rot- Weiß - Rot</a:t>
            </a:r>
          </a:p>
          <a:p>
            <a:pPr marL="342900" indent="-342900">
              <a:buFont typeface="+mj-lt"/>
              <a:buAutoNum type="arabicPeriod"/>
            </a:pPr>
            <a:endParaRPr lang="de-DE" sz="2000" b="1" dirty="0">
              <a:solidFill>
                <a:srgbClr val="0070C0"/>
              </a:solidFill>
            </a:endParaRPr>
          </a:p>
          <a:p>
            <a:pPr marL="342900" indent="-342900">
              <a:buAutoNum type="arabicPeriod" startAt="4"/>
            </a:pPr>
            <a:r>
              <a:rPr lang="de-DE" sz="2000" b="1" dirty="0">
                <a:solidFill>
                  <a:srgbClr val="0070C0"/>
                </a:solidFill>
              </a:rPr>
              <a:t> Zweimal so groß wie die   Niederlande</a:t>
            </a:r>
          </a:p>
          <a:p>
            <a:pPr marL="342900" indent="-342900">
              <a:buAutoNum type="arabicPeriod" startAt="4"/>
            </a:pPr>
            <a:r>
              <a:rPr lang="de-DE" sz="2000" b="1" dirty="0">
                <a:solidFill>
                  <a:srgbClr val="0070C0"/>
                </a:solidFill>
              </a:rPr>
              <a:t> Aber nur halb so viele Einwohner</a:t>
            </a:r>
          </a:p>
          <a:p>
            <a:r>
              <a:rPr lang="de-DE" sz="2000" b="1" dirty="0">
                <a:solidFill>
                  <a:srgbClr val="0070C0"/>
                </a:solidFill>
              </a:rPr>
              <a:t>      (8,9 Million) </a:t>
            </a:r>
          </a:p>
          <a:p>
            <a:endParaRPr lang="de-DE" sz="2000" b="1" dirty="0">
              <a:solidFill>
                <a:srgbClr val="0070C0"/>
              </a:solidFill>
            </a:endParaRPr>
          </a:p>
          <a:p>
            <a:pPr marL="457200" indent="-457200">
              <a:buAutoNum type="arabicPeriod" startAt="6"/>
            </a:pPr>
            <a:r>
              <a:rPr lang="de-DE" sz="2000" b="1" dirty="0">
                <a:solidFill>
                  <a:srgbClr val="0070C0"/>
                </a:solidFill>
              </a:rPr>
              <a:t>Die Hauptstadt ist Wien</a:t>
            </a:r>
          </a:p>
          <a:p>
            <a:pPr marL="457200" indent="-457200">
              <a:buAutoNum type="arabicPeriod" startAt="6"/>
            </a:pPr>
            <a:endParaRPr lang="de-DE" sz="2000" b="1" dirty="0">
              <a:solidFill>
                <a:srgbClr val="0070C0"/>
              </a:solidFill>
            </a:endParaRPr>
          </a:p>
          <a:p>
            <a:pPr marL="457200" indent="-457200">
              <a:buAutoNum type="arabicPeriod" startAt="6"/>
            </a:pPr>
            <a:r>
              <a:rPr lang="de-DE" sz="2000" b="1" dirty="0">
                <a:solidFill>
                  <a:srgbClr val="0070C0"/>
                </a:solidFill>
              </a:rPr>
              <a:t>Österreich hat 9 Bundesländer 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190" y="3478432"/>
            <a:ext cx="2355751" cy="2764207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83585" y="4342361"/>
            <a:ext cx="3780278" cy="1779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8963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34D33442-D148-4775-BF80-91F053E571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E414B52-C120-456E-8FEA-EDDA48FCCC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1685" y="634946"/>
            <a:ext cx="5127171" cy="1450757"/>
          </a:xfrm>
        </p:spPr>
        <p:txBody>
          <a:bodyPr>
            <a:normAutofit/>
          </a:bodyPr>
          <a:lstStyle/>
          <a:p>
            <a:r>
              <a:rPr lang="nl-NL" dirty="0" err="1"/>
              <a:t>Geschichte</a:t>
            </a:r>
            <a:endParaRPr lang="nl-NL" dirty="0"/>
          </a:p>
        </p:txBody>
      </p:sp>
      <p:pic>
        <p:nvPicPr>
          <p:cNvPr id="5" name="Afbeelding 4" descr="Afbeelding met kaart&#10;&#10;Automatisch gegenereerde beschrijving">
            <a:extLst>
              <a:ext uri="{FF2B5EF4-FFF2-40B4-BE49-F238E27FC236}">
                <a16:creationId xmlns:a16="http://schemas.microsoft.com/office/drawing/2014/main" id="{3A9C2D9F-E9E0-4D1C-BAC2-BFF902465C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192" y="938409"/>
            <a:ext cx="5451627" cy="4661141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8EF2C47-53DA-4F9F-918A-F6057C8EB8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411684" y="2086188"/>
            <a:ext cx="4748808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0D0B025-AD6E-491A-9CAE-6BCDC73E8D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11684" y="2198914"/>
            <a:ext cx="5127172" cy="3670180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nl-NL" dirty="0" err="1"/>
              <a:t>Römische</a:t>
            </a:r>
            <a:r>
              <a:rPr lang="nl-NL" dirty="0"/>
              <a:t> Reich </a:t>
            </a:r>
            <a:r>
              <a:rPr lang="nl-NL" dirty="0" err="1"/>
              <a:t>ab</a:t>
            </a:r>
            <a:r>
              <a:rPr lang="nl-NL" dirty="0"/>
              <a:t> 15 </a:t>
            </a:r>
            <a:r>
              <a:rPr lang="nl-NL" dirty="0" err="1"/>
              <a:t>n.Chr</a:t>
            </a:r>
            <a:r>
              <a:rPr lang="nl-NL" dirty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/>
              <a:t>Karl der </a:t>
            </a:r>
            <a:r>
              <a:rPr lang="nl-NL" dirty="0" err="1"/>
              <a:t>Große</a:t>
            </a:r>
            <a:endParaRPr lang="nl-NL" dirty="0"/>
          </a:p>
          <a:p>
            <a:pPr marL="457200" indent="-457200">
              <a:buFont typeface="+mj-lt"/>
              <a:buAutoNum type="arabicPeriod"/>
            </a:pPr>
            <a:r>
              <a:rPr lang="nl-NL" dirty="0"/>
              <a:t>Heilige </a:t>
            </a:r>
            <a:r>
              <a:rPr lang="nl-NL" dirty="0" err="1"/>
              <a:t>römische</a:t>
            </a:r>
            <a:r>
              <a:rPr lang="nl-NL" dirty="0"/>
              <a:t> Reich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 err="1"/>
              <a:t>Doppelmonarchie</a:t>
            </a:r>
            <a:r>
              <a:rPr lang="nl-NL" dirty="0"/>
              <a:t> </a:t>
            </a:r>
            <a:r>
              <a:rPr lang="nl-NL" dirty="0" err="1"/>
              <a:t>Österreich-Ungarn</a:t>
            </a:r>
            <a:endParaRPr lang="nl-NL" dirty="0"/>
          </a:p>
          <a:p>
            <a:pPr marL="457200" indent="-457200">
              <a:buFont typeface="+mj-lt"/>
              <a:buAutoNum type="arabicPeriod"/>
            </a:pPr>
            <a:r>
              <a:rPr lang="nl-NL" dirty="0"/>
              <a:t>1918 Ende Monarchie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/>
              <a:t>Teil des </a:t>
            </a:r>
            <a:r>
              <a:rPr lang="nl-NL" dirty="0" err="1"/>
              <a:t>deutschen</a:t>
            </a:r>
            <a:r>
              <a:rPr lang="nl-NL" dirty="0"/>
              <a:t> Reich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 err="1"/>
              <a:t>Letzte</a:t>
            </a:r>
            <a:r>
              <a:rPr lang="nl-NL" dirty="0"/>
              <a:t> </a:t>
            </a:r>
            <a:r>
              <a:rPr lang="nl-NL" dirty="0" err="1"/>
              <a:t>Thronfolger</a:t>
            </a:r>
            <a:r>
              <a:rPr lang="nl-NL" dirty="0"/>
              <a:t> 2011 </a:t>
            </a:r>
            <a:r>
              <a:rPr lang="nl-NL" dirty="0" err="1"/>
              <a:t>gestorben</a:t>
            </a:r>
            <a:endParaRPr lang="nl-NL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D5E068D-E677-4E1B-8CE2-8CE1826A1D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9AD6E12-8A58-4D86-AACD-D58C4B2566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" name="AutoShape 2" descr="Liste der Länder Europas – Wikipedia">
            <a:extLst>
              <a:ext uri="{FF2B5EF4-FFF2-40B4-BE49-F238E27FC236}">
                <a16:creationId xmlns:a16="http://schemas.microsoft.com/office/drawing/2014/main" id="{AA1C660D-27C8-4A11-A000-567632FEA6D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6238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391886" y="610468"/>
            <a:ext cx="3979817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de-DE" sz="2000" b="1" dirty="0">
                <a:solidFill>
                  <a:srgbClr val="0070C0"/>
                </a:solidFill>
              </a:rPr>
              <a:t>60 % von Österreich ist Alpenland</a:t>
            </a:r>
          </a:p>
          <a:p>
            <a:pPr marL="342900" indent="-342900">
              <a:buFont typeface="+mj-lt"/>
              <a:buAutoNum type="arabicPeriod"/>
            </a:pPr>
            <a:endParaRPr lang="de-DE" sz="2000" b="1" dirty="0">
              <a:solidFill>
                <a:srgbClr val="0070C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de-DE" sz="2000" b="1" dirty="0">
                <a:solidFill>
                  <a:srgbClr val="0070C0"/>
                </a:solidFill>
              </a:rPr>
              <a:t>In Österreich sind viele Berge und Seen </a:t>
            </a:r>
          </a:p>
          <a:p>
            <a:pPr marL="342900" indent="-342900">
              <a:buFont typeface="+mj-lt"/>
              <a:buAutoNum type="arabicPeriod"/>
            </a:pPr>
            <a:endParaRPr lang="de-DE" sz="2000" b="1" dirty="0">
              <a:solidFill>
                <a:srgbClr val="0070C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de-DE" sz="2000" b="1" dirty="0">
                <a:solidFill>
                  <a:srgbClr val="0070C0"/>
                </a:solidFill>
              </a:rPr>
              <a:t>Der höchste Berg ist der Großglockner, 3798 Meter </a:t>
            </a:r>
          </a:p>
          <a:p>
            <a:pPr marL="342900" indent="-342900">
              <a:buFont typeface="+mj-lt"/>
              <a:buAutoNum type="arabicPeriod"/>
            </a:pPr>
            <a:endParaRPr lang="de-DE" sz="2000" b="1" dirty="0">
              <a:solidFill>
                <a:srgbClr val="0070C0"/>
              </a:solidFill>
            </a:endParaRPr>
          </a:p>
          <a:p>
            <a:pPr marL="457200" indent="-457200">
              <a:buAutoNum type="arabicPeriod" startAt="4"/>
            </a:pPr>
            <a:r>
              <a:rPr lang="de-DE" sz="2000" b="1" dirty="0">
                <a:solidFill>
                  <a:srgbClr val="0070C0"/>
                </a:solidFill>
              </a:rPr>
              <a:t>Österreich hat 30 Seen und viele Flüsse (Donau) </a:t>
            </a:r>
          </a:p>
          <a:p>
            <a:pPr marL="457200" indent="-457200">
              <a:buAutoNum type="arabicPeriod" startAt="4"/>
            </a:pPr>
            <a:endParaRPr lang="de-DE" sz="2000" b="1" dirty="0">
              <a:solidFill>
                <a:srgbClr val="0070C0"/>
              </a:solidFill>
            </a:endParaRPr>
          </a:p>
          <a:p>
            <a:pPr marL="457200" indent="-457200">
              <a:buAutoNum type="arabicPeriod" startAt="4"/>
            </a:pPr>
            <a:r>
              <a:rPr lang="de-DE" sz="2000" b="1" dirty="0">
                <a:solidFill>
                  <a:srgbClr val="0070C0"/>
                </a:solidFill>
              </a:rPr>
              <a:t>Die Sommer sind warm und im Winter liegt Schnee</a:t>
            </a:r>
          </a:p>
        </p:txBody>
      </p:sp>
      <p:pic>
        <p:nvPicPr>
          <p:cNvPr id="1026" name="Picture 2" descr="Afbeeldingsresultaten voor meren in oostenrij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5140" y="293914"/>
            <a:ext cx="4156350" cy="2745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Afbeeldingsresultaten voor grossglockn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8510" y="3357187"/>
            <a:ext cx="3581400" cy="2409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Afbeeldingsresultaten voor Tirol im winte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5454" y="3637800"/>
            <a:ext cx="3312071" cy="1848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51218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801189" y="687977"/>
            <a:ext cx="802930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400" dirty="0">
                <a:solidFill>
                  <a:srgbClr val="0070C0"/>
                </a:solidFill>
              </a:rPr>
              <a:t>Wofür ist Österreich bekannt? </a:t>
            </a:r>
          </a:p>
        </p:txBody>
      </p:sp>
      <p:sp>
        <p:nvSpPr>
          <p:cNvPr id="3" name="AutoShape 2" descr="Afbeeldingsresultaten voor wintersport"/>
          <p:cNvSpPr>
            <a:spLocks noChangeAspect="1" noChangeArrowheads="1"/>
          </p:cNvSpPr>
          <p:nvPr/>
        </p:nvSpPr>
        <p:spPr bwMode="auto">
          <a:xfrm>
            <a:off x="155574" y="-144463"/>
            <a:ext cx="1124585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2054" name="Picture 6" descr="Afbeeldingsresultaten voor winterspor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2144">
            <a:off x="8118266" y="1504141"/>
            <a:ext cx="3009920" cy="2000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kstvak 4"/>
          <p:cNvSpPr txBox="1"/>
          <p:nvPr/>
        </p:nvSpPr>
        <p:spPr>
          <a:xfrm>
            <a:off x="8704353" y="3564548"/>
            <a:ext cx="1550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err="1"/>
              <a:t>Skifahren</a:t>
            </a:r>
            <a:r>
              <a:rPr lang="nl-NL" b="1" dirty="0"/>
              <a:t> </a:t>
            </a:r>
          </a:p>
        </p:txBody>
      </p:sp>
      <p:sp>
        <p:nvSpPr>
          <p:cNvPr id="7" name="Tekstvak 6"/>
          <p:cNvSpPr txBox="1"/>
          <p:nvPr/>
        </p:nvSpPr>
        <p:spPr>
          <a:xfrm>
            <a:off x="155574" y="3311430"/>
            <a:ext cx="28912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Wolfgang Amadeus Mozart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4979633" y="3374461"/>
            <a:ext cx="1550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err="1"/>
              <a:t>Jodeln</a:t>
            </a:r>
            <a:endParaRPr lang="nl-NL" b="1" dirty="0"/>
          </a:p>
        </p:txBody>
      </p:sp>
      <p:sp>
        <p:nvSpPr>
          <p:cNvPr id="6" name="AutoShape 8" descr="Afbeeldingsresultaten voor Mozart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2058" name="Picture 10" descr="Afbeeldingsresultaten voor Mozart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195"/>
          <a:stretch/>
        </p:blipFill>
        <p:spPr bwMode="auto">
          <a:xfrm rot="21344013">
            <a:off x="424376" y="1526112"/>
            <a:ext cx="1914837" cy="1827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AutoShape 12" descr="Afbeeldingsresultaten voor jodele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2062" name="Picture 14" descr="Jodelen Techniek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4646" y="1579291"/>
            <a:ext cx="1795147" cy="1795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AutoShape 16" descr="Afbeeldingsresultaten voor apfelstrudel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1" name="AutoShape 18" descr="Afbeeldingsresultaten voor apfelstrudel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2068" name="Picture 20" descr="Afbeeldingsresultaten voor apfelstrudel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9310" y="3982492"/>
            <a:ext cx="1835000" cy="1956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kstvak 15"/>
          <p:cNvSpPr txBox="1"/>
          <p:nvPr/>
        </p:nvSpPr>
        <p:spPr>
          <a:xfrm>
            <a:off x="4576354" y="4776203"/>
            <a:ext cx="1441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err="1"/>
              <a:t>Apfelstrudel</a:t>
            </a:r>
            <a:endParaRPr lang="nl-NL" b="1" dirty="0"/>
          </a:p>
        </p:txBody>
      </p:sp>
      <p:pic>
        <p:nvPicPr>
          <p:cNvPr id="2070" name="Picture 22" descr="Afbeeldingsresultaten voor the sound of music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7156" y="4246423"/>
            <a:ext cx="2453335" cy="1577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kstvak 18"/>
          <p:cNvSpPr txBox="1"/>
          <p:nvPr/>
        </p:nvSpPr>
        <p:spPr>
          <a:xfrm>
            <a:off x="9048342" y="4775310"/>
            <a:ext cx="15501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The Sound of Music </a:t>
            </a:r>
          </a:p>
        </p:txBody>
      </p:sp>
    </p:spTree>
    <p:extLst>
      <p:ext uri="{BB962C8B-B14F-4D97-AF65-F5344CB8AC3E}">
        <p14:creationId xmlns:p14="http://schemas.microsoft.com/office/powerpoint/2010/main" val="692096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765175" y="407846"/>
            <a:ext cx="802930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400" dirty="0">
                <a:solidFill>
                  <a:srgbClr val="0070C0"/>
                </a:solidFill>
              </a:rPr>
              <a:t>Wusstest du dass………… </a:t>
            </a:r>
          </a:p>
        </p:txBody>
      </p:sp>
      <p:sp>
        <p:nvSpPr>
          <p:cNvPr id="3" name="AutoShape 2" descr="Afbeeldingsresultaten voor wintersport"/>
          <p:cNvSpPr>
            <a:spLocks noChangeAspect="1" noChangeArrowheads="1"/>
          </p:cNvSpPr>
          <p:nvPr/>
        </p:nvSpPr>
        <p:spPr bwMode="auto">
          <a:xfrm>
            <a:off x="155574" y="-144463"/>
            <a:ext cx="1124585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7" name="Tekstvak 6"/>
          <p:cNvSpPr txBox="1"/>
          <p:nvPr/>
        </p:nvSpPr>
        <p:spPr>
          <a:xfrm>
            <a:off x="460375" y="4414771"/>
            <a:ext cx="353250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rgbClr val="0070C0"/>
                </a:solidFill>
              </a:rPr>
              <a:t>….Österreich der größte Wasserfall Europas hat?</a:t>
            </a:r>
          </a:p>
          <a:p>
            <a:r>
              <a:rPr lang="de-DE" sz="2400" b="1" dirty="0">
                <a:solidFill>
                  <a:srgbClr val="0070C0"/>
                </a:solidFill>
              </a:rPr>
              <a:t>Der </a:t>
            </a:r>
            <a:r>
              <a:rPr lang="de-DE" sz="2400" b="1" dirty="0" err="1">
                <a:solidFill>
                  <a:srgbClr val="0070C0"/>
                </a:solidFill>
              </a:rPr>
              <a:t>Krimml</a:t>
            </a:r>
            <a:r>
              <a:rPr lang="de-DE" sz="2400" b="1" dirty="0">
                <a:solidFill>
                  <a:srgbClr val="0070C0"/>
                </a:solidFill>
              </a:rPr>
              <a:t> Wasserfall </a:t>
            </a:r>
          </a:p>
          <a:p>
            <a:r>
              <a:rPr lang="de-DE" sz="2400" b="1" dirty="0">
                <a:solidFill>
                  <a:srgbClr val="0070C0"/>
                </a:solidFill>
              </a:rPr>
              <a:t>ist 380 Meter hoch </a:t>
            </a:r>
          </a:p>
        </p:txBody>
      </p:sp>
      <p:sp>
        <p:nvSpPr>
          <p:cNvPr id="6" name="AutoShape 8" descr="Afbeeldingsresultaten voor Mozart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9" name="AutoShape 12" descr="Afbeeldingsresultaten voor jodele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0" name="AutoShape 16" descr="Afbeeldingsresultaten voor apfelstrudel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4" name="AutoShape 2" descr="Afbeeldingsresultaten voor krimml watervallen wasserfalle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3080" name="Picture 8" descr="De bronafbeelding bekijken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66"/>
          <a:stretch/>
        </p:blipFill>
        <p:spPr bwMode="auto">
          <a:xfrm>
            <a:off x="765175" y="1527343"/>
            <a:ext cx="2819806" cy="2653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Afbeeldingsresultaten voor knecht Krampu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5511" y="1177287"/>
            <a:ext cx="2396036" cy="3003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kstvak 22"/>
          <p:cNvSpPr txBox="1"/>
          <p:nvPr/>
        </p:nvSpPr>
        <p:spPr>
          <a:xfrm>
            <a:off x="4311741" y="4294318"/>
            <a:ext cx="353250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rgbClr val="0070C0"/>
                </a:solidFill>
              </a:rPr>
              <a:t>…. In Österreich auch der Nikolaus kommt? Er kommt am 6. Dezember und bringt seinen Knecht Krampus mit </a:t>
            </a:r>
          </a:p>
        </p:txBody>
      </p:sp>
      <p:sp>
        <p:nvSpPr>
          <p:cNvPr id="24" name="Tekstvak 23"/>
          <p:cNvSpPr txBox="1"/>
          <p:nvPr/>
        </p:nvSpPr>
        <p:spPr>
          <a:xfrm>
            <a:off x="8163107" y="3831706"/>
            <a:ext cx="35325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rgbClr val="0070C0"/>
                </a:solidFill>
              </a:rPr>
              <a:t>….Österreich den ältesten Zoo der Welt hat?</a:t>
            </a:r>
          </a:p>
          <a:p>
            <a:r>
              <a:rPr lang="de-DE" sz="2400" b="1" dirty="0">
                <a:solidFill>
                  <a:srgbClr val="0070C0"/>
                </a:solidFill>
              </a:rPr>
              <a:t>Zoo Schönbrunn in Wien </a:t>
            </a:r>
          </a:p>
        </p:txBody>
      </p:sp>
      <p:pic>
        <p:nvPicPr>
          <p:cNvPr id="3084" name="Picture 12" descr="Afbeeldingsresultaten voor tiergarten schönbrun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7973" y="1177287"/>
            <a:ext cx="3884899" cy="2428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9758117"/>
      </p:ext>
    </p:extLst>
  </p:cSld>
  <p:clrMapOvr>
    <a:masterClrMapping/>
  </p:clrMapOvr>
</p:sld>
</file>

<file path=ppt/theme/theme1.xml><?xml version="1.0" encoding="utf-8"?>
<a:theme xmlns:a="http://schemas.openxmlformats.org/drawingml/2006/main" name="Terugblik">
  <a:themeElements>
    <a:clrScheme name="Terugblik">
      <a:dk1>
        <a:sysClr val="windowText" lastClr="000000"/>
      </a:dk1>
      <a:lt1>
        <a:sysClr val="window" lastClr="FFFFFF"/>
      </a:lt1>
      <a:dk2>
        <a:srgbClr val="514949"/>
      </a:dk2>
      <a:lt2>
        <a:srgbClr val="E1E1DB"/>
      </a:lt2>
      <a:accent1>
        <a:srgbClr val="9DBFBE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00FF"/>
      </a:hlink>
      <a:folHlink>
        <a:srgbClr val="800080"/>
      </a:folHlink>
    </a:clrScheme>
    <a:fontScheme name="Terugblik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rugblik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243AF7DC-D15B-41C0-AE81-23980D1B9FC4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CD0C64EE1470E48B98D0416A03858BC" ma:contentTypeVersion="18" ma:contentTypeDescription="Een nieuw document maken." ma:contentTypeScope="" ma:versionID="32942a53b2b5b03d8e034f3193258c74">
  <xsd:schema xmlns:xsd="http://www.w3.org/2001/XMLSchema" xmlns:xs="http://www.w3.org/2001/XMLSchema" xmlns:p="http://schemas.microsoft.com/office/2006/metadata/properties" xmlns:ns1="http://schemas.microsoft.com/sharepoint/v3" xmlns:ns2="816fcaf9-f180-47fd-9c21-db0260fa70ac" xmlns:ns3="30cae3ed-349d-470f-9c31-4bfef4fe7dac" targetNamespace="http://schemas.microsoft.com/office/2006/metadata/properties" ma:root="true" ma:fieldsID="9bceae49747896473db884ebcf3fc1e5" ns1:_="" ns2:_="" ns3:_="">
    <xsd:import namespace="http://schemas.microsoft.com/sharepoint/v3"/>
    <xsd:import namespace="816fcaf9-f180-47fd-9c21-db0260fa70ac"/>
    <xsd:import namespace="30cae3ed-349d-470f-9c31-4bfef4fe7da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4" nillable="true" ma:displayName="Eigenschappen van het geïntegreerd beleid voor naleving" ma:hidden="true" ma:internalName="_ip_UnifiedCompliancePolicyProperties">
      <xsd:simpleType>
        <xsd:restriction base="dms:Note"/>
      </xsd:simpleType>
    </xsd:element>
    <xsd:element name="_ip_UnifiedCompliancePolicyUIAction" ma:index="25" nillable="true" ma:displayName="Actie van de gebruikersinterface van het geïntegreerd beleid voor naleving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16fcaf9-f180-47fd-9c21-db0260fa70a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2" nillable="true" ma:displayName="Length (seconds)" ma:internalName="MediaLengthInSeconds" ma:readOnly="true">
      <xsd:simpleType>
        <xsd:restriction base="dms:Unknown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Afbeeldingtags" ma:readOnly="false" ma:fieldId="{5cf76f15-5ced-4ddc-b409-7134ff3c332f}" ma:taxonomyMulti="true" ma:sspId="2229ee27-d777-417d-abe4-2dc6b9d333a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0cae3ed-349d-470f-9c31-4bfef4fe7dac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ad3b9f62-091a-4a69-978e-2f1152b10028}" ma:internalName="TaxCatchAll" ma:showField="CatchAllData" ma:web="30cae3ed-349d-470f-9c31-4bfef4fe7da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4282736-F3B6-4134-8D32-12B2DB304800}"/>
</file>

<file path=customXml/itemProps2.xml><?xml version="1.0" encoding="utf-8"?>
<ds:datastoreItem xmlns:ds="http://schemas.openxmlformats.org/officeDocument/2006/customXml" ds:itemID="{AE14CE1B-7461-4084-A99E-0CDEEC366011}"/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89</TotalTime>
  <Words>182</Words>
  <Application>Microsoft Office PowerPoint</Application>
  <PresentationFormat>Breedbeeld</PresentationFormat>
  <Paragraphs>45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Terugblik</vt:lpstr>
      <vt:lpstr>Österreich </vt:lpstr>
      <vt:lpstr>PowerPoint-presentatie</vt:lpstr>
      <vt:lpstr>Geschichte</vt:lpstr>
      <vt:lpstr>PowerPoint-presentatie</vt:lpstr>
      <vt:lpstr>PowerPoint-presentatie</vt:lpstr>
      <vt:lpstr>PowerPoint-presentatie</vt:lpstr>
    </vt:vector>
  </TitlesOfParts>
  <Company>Ons Middelbaar Onderwijs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Österreich</dc:title>
  <dc:creator>DNS Leenlaptop</dc:creator>
  <cp:lastModifiedBy>Sjors Meeuws</cp:lastModifiedBy>
  <cp:revision>9</cp:revision>
  <dcterms:created xsi:type="dcterms:W3CDTF">2022-04-12T11:32:45Z</dcterms:created>
  <dcterms:modified xsi:type="dcterms:W3CDTF">2022-04-21T07:38:13Z</dcterms:modified>
</cp:coreProperties>
</file>