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57" r:id="rId2"/>
    <p:sldId id="260" r:id="rId3"/>
    <p:sldId id="261" r:id="rId4"/>
    <p:sldId id="270" r:id="rId5"/>
    <p:sldId id="268" r:id="rId6"/>
    <p:sldId id="266" r:id="rId7"/>
    <p:sldId id="267" r:id="rId8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A20"/>
    <a:srgbClr val="3B227B"/>
    <a:srgbClr val="D3A907"/>
    <a:srgbClr val="83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5474" autoAdjust="0"/>
  </p:normalViewPr>
  <p:slideViewPr>
    <p:cSldViewPr>
      <p:cViewPr varScale="1">
        <p:scale>
          <a:sx n="83" d="100"/>
          <a:sy n="83" d="100"/>
        </p:scale>
        <p:origin x="181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442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A26AD-2087-4924-887F-58983794211B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08673-EEE7-4A52-B4DF-71E3DC8AF51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518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E6A52-1FE3-4657-97AA-373DF5613D01}" type="datetimeFigureOut">
              <a:rPr lang="nl-NL" smtClean="0"/>
              <a:t>17-9-2020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ABC81-828B-44BC-87A5-288C897CCF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7580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327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Wellicht “seksuele identiteit ontwikkelen” toevoegen.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097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156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156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5277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Wellicht iets toevoegen over veranderende cultuur/samenleving.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417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Hier leidt de link naar de homepagina van </a:t>
            </a:r>
            <a:r>
              <a:rPr lang="nl-NL" dirty="0" err="1"/>
              <a:t>EenVandaag</a:t>
            </a:r>
            <a:r>
              <a:rPr lang="nl-NL" dirty="0"/>
              <a:t>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520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9991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5305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9298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992888" cy="866527"/>
          </a:xfrm>
        </p:spPr>
        <p:txBody>
          <a:bodyPr/>
          <a:lstStyle>
            <a:lvl1pPr algn="r">
              <a:defRPr>
                <a:solidFill>
                  <a:srgbClr val="CE1A2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cxnSp>
        <p:nvCxnSpPr>
          <p:cNvPr id="7" name="Rechte verbindingslijn 20">
            <a:extLst>
              <a:ext uri="{FF2B5EF4-FFF2-40B4-BE49-F238E27FC236}">
                <a16:creationId xmlns:a16="http://schemas.microsoft.com/office/drawing/2014/main" id="{8878A1B7-32DF-4EBE-8AA0-D3CBCEA3A816}"/>
              </a:ext>
            </a:extLst>
          </p:cNvPr>
          <p:cNvCxnSpPr/>
          <p:nvPr userDrawn="1"/>
        </p:nvCxnSpPr>
        <p:spPr>
          <a:xfrm flipH="1">
            <a:off x="1259632" y="1916832"/>
            <a:ext cx="7416824" cy="0"/>
          </a:xfrm>
          <a:prstGeom prst="line">
            <a:avLst/>
          </a:prstGeom>
          <a:ln>
            <a:solidFill>
              <a:srgbClr val="CE1A2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87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350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9982138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0916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535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313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517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86952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3940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5298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FSqC7muSgo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2.3 Wat is normaal?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980" y="2060848"/>
            <a:ext cx="2736304" cy="205222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5594" y="4253880"/>
            <a:ext cx="2139664" cy="2139664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2792" y="2072072"/>
            <a:ext cx="1755028" cy="2041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4253880"/>
            <a:ext cx="2852886" cy="2139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439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53902" y="322312"/>
            <a:ext cx="7200900" cy="510952"/>
          </a:xfrm>
        </p:spPr>
        <p:txBody>
          <a:bodyPr>
            <a:normAutofit fontScale="90000"/>
          </a:bodyPr>
          <a:lstStyle/>
          <a:p>
            <a:pPr marL="0" indent="0"/>
            <a:r>
              <a:rPr lang="nl-NL" dirty="0"/>
              <a:t>Je grenzen opzoeken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971600" y="2424336"/>
            <a:ext cx="7797552" cy="3884983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nl-NL" dirty="0"/>
              <a:t>Veel pubers gaan eigen keuzen maken en grenzen verleggen. Denk bijvoorbeeld aan:</a:t>
            </a:r>
          </a:p>
          <a:p>
            <a:pPr marL="514350" indent="-457200"/>
            <a:r>
              <a:rPr lang="nl-NL" dirty="0"/>
              <a:t>Je kledingkeuze</a:t>
            </a:r>
          </a:p>
          <a:p>
            <a:pPr marL="514350" indent="-457200"/>
            <a:r>
              <a:rPr lang="nl-NL" dirty="0"/>
              <a:t>Je muzieksmaak</a:t>
            </a:r>
          </a:p>
          <a:p>
            <a:pPr marL="514350" indent="-457200"/>
            <a:r>
              <a:rPr lang="nl-NL" dirty="0"/>
              <a:t>Je seksuele identiteit ontdekken</a:t>
            </a:r>
          </a:p>
          <a:p>
            <a:pPr marL="514350" indent="-457200"/>
            <a:r>
              <a:rPr lang="nl-NL" dirty="0"/>
              <a:t>Experimenteren met alcohol en drugs</a:t>
            </a:r>
          </a:p>
        </p:txBody>
      </p:sp>
      <p:sp>
        <p:nvSpPr>
          <p:cNvPr id="3" name="Rechthoek 2"/>
          <p:cNvSpPr/>
          <p:nvPr/>
        </p:nvSpPr>
        <p:spPr>
          <a:xfrm>
            <a:off x="683568" y="1268760"/>
            <a:ext cx="1872208" cy="720080"/>
          </a:xfrm>
          <a:prstGeom prst="rect">
            <a:avLst/>
          </a:prstGeom>
          <a:solidFill>
            <a:srgbClr val="CE1A2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Puberteit</a:t>
            </a:r>
            <a:endParaRPr lang="nl-NL" dirty="0"/>
          </a:p>
        </p:txBody>
      </p:sp>
      <p:sp>
        <p:nvSpPr>
          <p:cNvPr id="6" name="PIJL-RECHTS 5"/>
          <p:cNvSpPr/>
          <p:nvPr/>
        </p:nvSpPr>
        <p:spPr>
          <a:xfrm>
            <a:off x="2771800" y="1196752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347864" y="1196752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/>
              <a:t>De periode tussen kindertijd en volwassenheid.</a:t>
            </a:r>
          </a:p>
        </p:txBody>
      </p:sp>
    </p:spTree>
    <p:extLst>
      <p:ext uri="{BB962C8B-B14F-4D97-AF65-F5344CB8AC3E}">
        <p14:creationId xmlns:p14="http://schemas.microsoft.com/office/powerpoint/2010/main" val="431641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4734" y="313184"/>
            <a:ext cx="7200900" cy="811560"/>
          </a:xfrm>
        </p:spPr>
        <p:txBody>
          <a:bodyPr/>
          <a:lstStyle/>
          <a:p>
            <a:r>
              <a:rPr lang="nl-NL" dirty="0"/>
              <a:t>Tolerantie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683568" y="1124744"/>
            <a:ext cx="8003232" cy="15329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3000" dirty="0"/>
              <a:t>Mensen verschillen van elkaar en hebben verschillende waarden en normen. Het accepteren van elkaar heeft te maken met tolerantie.</a:t>
            </a:r>
          </a:p>
        </p:txBody>
      </p:sp>
      <p:sp>
        <p:nvSpPr>
          <p:cNvPr id="7" name="Rechthoek 6"/>
          <p:cNvSpPr/>
          <p:nvPr/>
        </p:nvSpPr>
        <p:spPr>
          <a:xfrm>
            <a:off x="683568" y="3014955"/>
            <a:ext cx="1872208" cy="720080"/>
          </a:xfrm>
          <a:prstGeom prst="rect">
            <a:avLst/>
          </a:prstGeom>
          <a:solidFill>
            <a:srgbClr val="CE1A2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Tolerantie</a:t>
            </a:r>
            <a:endParaRPr lang="nl-NL" dirty="0"/>
          </a:p>
        </p:txBody>
      </p:sp>
      <p:sp>
        <p:nvSpPr>
          <p:cNvPr id="8" name="PIJL-RECHTS 7"/>
          <p:cNvSpPr/>
          <p:nvPr/>
        </p:nvSpPr>
        <p:spPr>
          <a:xfrm>
            <a:off x="2771800" y="2942947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3419872" y="2942947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i="1" dirty="0"/>
              <a:t>Het accepteren dat sommige mensen</a:t>
            </a:r>
          </a:p>
          <a:p>
            <a:r>
              <a:rPr lang="nl-NL" sz="2000" i="1" dirty="0"/>
              <a:t>andere waarden en normen hebben dan jijzelf.</a:t>
            </a:r>
          </a:p>
        </p:txBody>
      </p:sp>
      <p:pic>
        <p:nvPicPr>
          <p:cNvPr id="2050" name="Picture 2" descr="Afbeeldingsresultaat voor toleranti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0302" y="4307175"/>
            <a:ext cx="3047802" cy="1990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fbeeldingsresultaat voor tolerantie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2160" y="4011894"/>
            <a:ext cx="2197699" cy="226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664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395983"/>
            <a:ext cx="7200900" cy="582960"/>
          </a:xfrm>
        </p:spPr>
        <p:txBody>
          <a:bodyPr>
            <a:normAutofit fontScale="90000"/>
          </a:bodyPr>
          <a:lstStyle/>
          <a:p>
            <a:r>
              <a:rPr lang="nl-NL" dirty="0"/>
              <a:t>Abnormaal of asociaal gedag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5390" y="1266974"/>
            <a:ext cx="7851410" cy="11539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/>
              <a:t>Wanneer de verschillen in waarden en normen zó groot zijn dat je het gedrag van de ander echt niet begrijpt, ervaar je dat gedrag als </a:t>
            </a:r>
            <a:r>
              <a:rPr lang="nl-NL" sz="2400" b="1" dirty="0"/>
              <a:t>abnormaal </a:t>
            </a:r>
            <a:r>
              <a:rPr lang="nl-NL" sz="2400" dirty="0"/>
              <a:t>of </a:t>
            </a:r>
            <a:r>
              <a:rPr lang="nl-NL" sz="2400" b="1" dirty="0"/>
              <a:t>asociaal.</a:t>
            </a:r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68030" y="4365104"/>
            <a:ext cx="3871423" cy="1923640"/>
          </a:xfrm>
          <a:prstGeom prst="rect">
            <a:avLst/>
          </a:prstGeom>
        </p:spPr>
      </p:pic>
      <p:sp>
        <p:nvSpPr>
          <p:cNvPr id="4" name="Afgeronde rechthoek 3"/>
          <p:cNvSpPr/>
          <p:nvPr/>
        </p:nvSpPr>
        <p:spPr>
          <a:xfrm>
            <a:off x="718303" y="2852936"/>
            <a:ext cx="7851410" cy="1224136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nl-NL" sz="2400" i="1" dirty="0">
                <a:solidFill>
                  <a:schemeClr val="tx1"/>
                </a:solidFill>
              </a:rPr>
              <a:t>Welk gedrag van anderen ervaar jij als abnormaal?</a:t>
            </a:r>
          </a:p>
          <a:p>
            <a:pPr marL="342900" indent="-342900">
              <a:buFont typeface="+mj-lt"/>
              <a:buAutoNum type="arabicPeriod"/>
            </a:pPr>
            <a:r>
              <a:rPr lang="nl-NL" sz="2400" i="1" dirty="0">
                <a:solidFill>
                  <a:schemeClr val="tx1"/>
                </a:solidFill>
              </a:rPr>
              <a:t>Denk je dat bepaald gedrag van jou door anderen als abnormaal wordt beschouwd?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365103"/>
            <a:ext cx="2808312" cy="1922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131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404663"/>
            <a:ext cx="7200900" cy="720080"/>
          </a:xfrm>
        </p:spPr>
        <p:txBody>
          <a:bodyPr/>
          <a:lstStyle/>
          <a:p>
            <a:r>
              <a:rPr lang="nl-NL" dirty="0"/>
              <a:t>Groepsnormen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268759"/>
            <a:ext cx="7859752" cy="34563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Soms doe je dingen die je eigenlijk niet wilt doen, omdat de groep waarin je zit dat van je verwacht.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b="1" dirty="0"/>
              <a:t>Pestgedrag</a:t>
            </a:r>
            <a:r>
              <a:rPr lang="nl-NL" sz="2800" dirty="0"/>
              <a:t> vindt vaak plaats onder groepsdruk. Als pesten plaatsvindt via het internet, dan noem je dat </a:t>
            </a:r>
            <a:r>
              <a:rPr lang="nl-NL" sz="2800" b="1" dirty="0"/>
              <a:t>cyberpesten.</a:t>
            </a:r>
            <a:endParaRPr lang="nl-NL" sz="2800" dirty="0"/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8" name="Rechthoek 7"/>
          <p:cNvSpPr/>
          <p:nvPr/>
        </p:nvSpPr>
        <p:spPr>
          <a:xfrm>
            <a:off x="899592" y="2276872"/>
            <a:ext cx="1872208" cy="720080"/>
          </a:xfrm>
          <a:prstGeom prst="rect">
            <a:avLst/>
          </a:prstGeom>
          <a:solidFill>
            <a:srgbClr val="CE1A2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Groepsdruk</a:t>
            </a:r>
            <a:endParaRPr lang="nl-NL" dirty="0"/>
          </a:p>
        </p:txBody>
      </p:sp>
      <p:sp>
        <p:nvSpPr>
          <p:cNvPr id="9" name="PIJL-RECHTS 5"/>
          <p:cNvSpPr/>
          <p:nvPr/>
        </p:nvSpPr>
        <p:spPr>
          <a:xfrm>
            <a:off x="2987824" y="2204864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3635896" y="2204864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Het gevoel dat je je móet aanpassen aan de gewoonten van de groep. </a:t>
            </a: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869160"/>
            <a:ext cx="1944216" cy="1458162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869160"/>
            <a:ext cx="2232248" cy="148889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869159"/>
            <a:ext cx="2605324" cy="14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953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350277"/>
            <a:ext cx="7200900" cy="510952"/>
          </a:xfrm>
        </p:spPr>
        <p:txBody>
          <a:bodyPr>
            <a:normAutofit fontScale="90000"/>
          </a:bodyPr>
          <a:lstStyle/>
          <a:p>
            <a:r>
              <a:rPr lang="nl-NL" dirty="0"/>
              <a:t>Verschillen met ouders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550" y="1149262"/>
            <a:ext cx="7797602" cy="2423754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nl-NL" sz="5500" dirty="0"/>
              <a:t>De </a:t>
            </a:r>
            <a:r>
              <a:rPr lang="nl-NL" sz="5500" b="1" dirty="0"/>
              <a:t>normen en waarden</a:t>
            </a:r>
            <a:r>
              <a:rPr lang="nl-NL" sz="5500" dirty="0"/>
              <a:t> van kinderen en hun ouders kunnen verschillen. Denk maar eens aan:</a:t>
            </a:r>
          </a:p>
          <a:p>
            <a:pPr>
              <a:buFont typeface="Wingdings" charset="2"/>
              <a:buChar char="Ø"/>
            </a:pPr>
            <a:r>
              <a:rPr lang="nl-NL" sz="5500" dirty="0"/>
              <a:t>taalgebruik</a:t>
            </a:r>
          </a:p>
          <a:p>
            <a:pPr>
              <a:buFont typeface="Wingdings" charset="2"/>
              <a:buChar char="Ø"/>
            </a:pPr>
            <a:r>
              <a:rPr lang="nl-NL" sz="5500" dirty="0"/>
              <a:t>uitgaan </a:t>
            </a:r>
          </a:p>
          <a:p>
            <a:pPr>
              <a:buFont typeface="Wingdings" charset="2"/>
              <a:buChar char="Ø"/>
            </a:pPr>
            <a:r>
              <a:rPr lang="nl-NL" sz="5500" dirty="0"/>
              <a:t>kleding</a:t>
            </a:r>
          </a:p>
          <a:p>
            <a:pPr>
              <a:buFont typeface="Wingdings" charset="2"/>
              <a:buChar char="Ø"/>
            </a:pPr>
            <a:r>
              <a:rPr lang="nl-NL" sz="5500" dirty="0"/>
              <a:t>het gebruik van mobieltjes</a:t>
            </a:r>
          </a:p>
          <a:p>
            <a:pPr marL="0" indent="0">
              <a:buNone/>
            </a:pPr>
            <a:endParaRPr lang="nl-NL" sz="2600" dirty="0"/>
          </a:p>
          <a:p>
            <a:pPr>
              <a:buFont typeface="Wingdings" charset="2"/>
              <a:buChar char="Ø"/>
            </a:pPr>
            <a:endParaRPr lang="nl-NL" sz="2600" dirty="0"/>
          </a:p>
        </p:txBody>
      </p:sp>
      <p:sp>
        <p:nvSpPr>
          <p:cNvPr id="5" name="Rechthoek 4"/>
          <p:cNvSpPr/>
          <p:nvPr/>
        </p:nvSpPr>
        <p:spPr>
          <a:xfrm>
            <a:off x="539552" y="3717031"/>
            <a:ext cx="2952328" cy="664623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Generatieconflict</a:t>
            </a:r>
          </a:p>
        </p:txBody>
      </p:sp>
      <p:sp>
        <p:nvSpPr>
          <p:cNvPr id="6" name="PIJL-RECHTS 5"/>
          <p:cNvSpPr/>
          <p:nvPr/>
        </p:nvSpPr>
        <p:spPr>
          <a:xfrm>
            <a:off x="3612456" y="3700480"/>
            <a:ext cx="432048" cy="664623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4077535" y="3678123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Een meningsverschil dat veroorzaakt wordt door een verschil in leeftijd.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4653136"/>
            <a:ext cx="1152127" cy="172819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653136"/>
            <a:ext cx="2601879" cy="1712565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840" y="4653136"/>
            <a:ext cx="2952616" cy="166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18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Schermafbeelding 2016-09-06 om 14.32.57.png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375976"/>
            <a:ext cx="5040560" cy="28349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Video-opdracht</a:t>
            </a:r>
          </a:p>
        </p:txBody>
      </p:sp>
      <p:sp>
        <p:nvSpPr>
          <p:cNvPr id="5" name="Afgeronde rechthoek 4"/>
          <p:cNvSpPr/>
          <p:nvPr/>
        </p:nvSpPr>
        <p:spPr>
          <a:xfrm>
            <a:off x="899592" y="1268760"/>
            <a:ext cx="7488832" cy="936104"/>
          </a:xfrm>
          <a:prstGeom prst="roundRect">
            <a:avLst/>
          </a:prstGeom>
          <a:noFill/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tx1"/>
                </a:solidFill>
              </a:rPr>
              <a:t>Leg uit dat er in deze video sprake is van een </a:t>
            </a:r>
            <a:r>
              <a:rPr lang="nl-NL" sz="2800" dirty="0">
                <a:solidFill>
                  <a:srgbClr val="FF0000"/>
                </a:solidFill>
              </a:rPr>
              <a:t>generatieconflict</a:t>
            </a:r>
            <a:r>
              <a:rPr lang="nl-NL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Rechthoek 6"/>
          <p:cNvSpPr/>
          <p:nvPr/>
        </p:nvSpPr>
        <p:spPr>
          <a:xfrm>
            <a:off x="5796136" y="5210885"/>
            <a:ext cx="1152128" cy="283559"/>
          </a:xfrm>
          <a:prstGeom prst="rect">
            <a:avLst/>
          </a:prstGeom>
          <a:solidFill>
            <a:srgbClr val="C0000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/>
              <a:t>06:18</a:t>
            </a:r>
          </a:p>
        </p:txBody>
      </p:sp>
      <p:sp>
        <p:nvSpPr>
          <p:cNvPr id="8" name="Ovaal 7">
            <a:hlinkClick r:id="rId3"/>
          </p:cNvPr>
          <p:cNvSpPr/>
          <p:nvPr/>
        </p:nvSpPr>
        <p:spPr>
          <a:xfrm>
            <a:off x="3775816" y="3036193"/>
            <a:ext cx="1514475" cy="15144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nl-NL" dirty="0"/>
          </a:p>
        </p:txBody>
      </p:sp>
      <p:sp>
        <p:nvSpPr>
          <p:cNvPr id="9" name="Gelijkbenige driehoek 8">
            <a:hlinkClick r:id="rId3"/>
          </p:cNvPr>
          <p:cNvSpPr/>
          <p:nvPr/>
        </p:nvSpPr>
        <p:spPr>
          <a:xfrm rot="5400000">
            <a:off x="4088553" y="3244156"/>
            <a:ext cx="1304925" cy="109855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395536" y="6021288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dirty="0"/>
              <a:t>https://www.youtube.com/watch?v=6FSqC7muSgo</a:t>
            </a:r>
          </a:p>
        </p:txBody>
      </p:sp>
    </p:spTree>
    <p:extLst>
      <p:ext uri="{BB962C8B-B14F-4D97-AF65-F5344CB8AC3E}">
        <p14:creationId xmlns:p14="http://schemas.microsoft.com/office/powerpoint/2010/main" val="2693260673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97F3AD416AC43BA4559E9BE7A0520" ma:contentTypeVersion="2" ma:contentTypeDescription="Een nieuw document maken." ma:contentTypeScope="" ma:versionID="7c1457c4bb93bdfa7dee56c2a674e1bc">
  <xsd:schema xmlns:xsd="http://www.w3.org/2001/XMLSchema" xmlns:xs="http://www.w3.org/2001/XMLSchema" xmlns:p="http://schemas.microsoft.com/office/2006/metadata/properties" xmlns:ns2="6e496755-b112-42aa-81b8-5648eb0e20de" targetNamespace="http://schemas.microsoft.com/office/2006/metadata/properties" ma:root="true" ma:fieldsID="0ecfe829a18cb4457ff39ab20dc17b54" ns2:_="">
    <xsd:import namespace="6e496755-b112-42aa-81b8-5648eb0e20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96755-b112-42aa-81b8-5648eb0e2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69A5905-E8B5-443D-92B4-0EA43647A21D}"/>
</file>

<file path=customXml/itemProps2.xml><?xml version="1.0" encoding="utf-8"?>
<ds:datastoreItem xmlns:ds="http://schemas.openxmlformats.org/officeDocument/2006/customXml" ds:itemID="{30624955-2DCF-4820-95E9-363A9DB8E28B}"/>
</file>

<file path=customXml/itemProps3.xml><?xml version="1.0" encoding="utf-8"?>
<ds:datastoreItem xmlns:ds="http://schemas.openxmlformats.org/officeDocument/2006/customXml" ds:itemID="{A07601D2-8586-4177-AA66-1BEA0DBAA535}"/>
</file>

<file path=docProps/app.xml><?xml version="1.0" encoding="utf-8"?>
<Properties xmlns="http://schemas.openxmlformats.org/officeDocument/2006/extended-properties" xmlns:vt="http://schemas.openxmlformats.org/officeDocument/2006/docPropsVTypes">
  <Template>Bijgesneden</Template>
  <TotalTime>1604</TotalTime>
  <Words>295</Words>
  <Application>Microsoft Office PowerPoint</Application>
  <PresentationFormat>Diavoorstelling (4:3)</PresentationFormat>
  <Paragraphs>47</Paragraphs>
  <Slides>7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Calibri</vt:lpstr>
      <vt:lpstr>Franklin Gothic Book</vt:lpstr>
      <vt:lpstr>Wingdings</vt:lpstr>
      <vt:lpstr>Bijgesneden</vt:lpstr>
      <vt:lpstr>2.3 Wat is normaal?</vt:lpstr>
      <vt:lpstr>Je grenzen opzoeken</vt:lpstr>
      <vt:lpstr>Tolerantie</vt:lpstr>
      <vt:lpstr>Abnormaal of asociaal gedag</vt:lpstr>
      <vt:lpstr>Groepsnormen</vt:lpstr>
      <vt:lpstr>Verschillen met ouders</vt:lpstr>
      <vt:lpstr>Video-opdracht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 Strafrecht: de rechter</dc:title>
  <dc:creator>PC_voorzijde</dc:creator>
  <cp:lastModifiedBy>Gülenay Keser</cp:lastModifiedBy>
  <cp:revision>113</cp:revision>
  <cp:lastPrinted>2015-09-15T10:34:44Z</cp:lastPrinted>
  <dcterms:created xsi:type="dcterms:W3CDTF">2015-09-14T12:36:08Z</dcterms:created>
  <dcterms:modified xsi:type="dcterms:W3CDTF">2020-09-17T07:39:10Z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0x01010068997F3AD416AC43BA4559E9BE7A0520</vt:lpwstr>
  </property>
  <property fmtid="{D5CDD505-2E9C-101B-9397-08002B2CF9AE}" pid="3" name="Order">
    <vt:r8>12600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