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7" r:id="rId2"/>
    <p:sldId id="278" r:id="rId3"/>
    <p:sldId id="258" r:id="rId4"/>
    <p:sldId id="280" r:id="rId5"/>
    <p:sldId id="279" r:id="rId6"/>
    <p:sldId id="281" r:id="rId7"/>
    <p:sldId id="285" r:id="rId8"/>
    <p:sldId id="282" r:id="rId9"/>
    <p:sldId id="283" r:id="rId10"/>
    <p:sldId id="284" r:id="rId11"/>
    <p:sldId id="287" r:id="rId12"/>
    <p:sldId id="286" r:id="rId13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1A20"/>
    <a:srgbClr val="3B227B"/>
    <a:srgbClr val="D3A907"/>
    <a:srgbClr val="832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77370" autoAdjust="0"/>
  </p:normalViewPr>
  <p:slideViewPr>
    <p:cSldViewPr>
      <p:cViewPr varScale="1">
        <p:scale>
          <a:sx n="110" d="100"/>
          <a:sy n="110" d="100"/>
        </p:scale>
        <p:origin x="96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442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A26AD-2087-4924-887F-58983794211B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08673-EEE7-4A52-B4DF-71E3DC8AF51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7518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E6A52-1FE3-4657-97AA-373DF5613D01}" type="datetimeFigureOut">
              <a:rPr lang="nl-NL" smtClean="0"/>
              <a:t>17-9-2020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ABC81-828B-44BC-87A5-288C897CCF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7580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57273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309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3381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/>
              <a:t>Stukje toevoegen over</a:t>
            </a:r>
            <a:r>
              <a:rPr lang="nl-NL" b="1" baseline="0" dirty="0"/>
              <a:t> belang</a:t>
            </a:r>
            <a:r>
              <a:rPr lang="nl-NL" b="0" baseline="0" dirty="0"/>
              <a:t>. (“wat heb je er zelf aan als je iemand aanspreekt op zijn gedrag”). </a:t>
            </a:r>
            <a:endParaRPr lang="nl-NL" baseline="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5246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428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577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Dit wordt niet behandeld in het boek (wel in P1 van het thema).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999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8349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39873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Heb hier “rolgedrag” veranderd in “rolpatronen” (net als in het boek).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6680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53233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3012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7042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992888" cy="866527"/>
          </a:xfrm>
        </p:spPr>
        <p:txBody>
          <a:bodyPr/>
          <a:lstStyle>
            <a:lvl1pPr algn="r">
              <a:defRPr>
                <a:solidFill>
                  <a:srgbClr val="CE1A2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cxnSp>
        <p:nvCxnSpPr>
          <p:cNvPr id="7" name="Rechte verbindingslijn 20">
            <a:extLst>
              <a:ext uri="{FF2B5EF4-FFF2-40B4-BE49-F238E27FC236}">
                <a16:creationId xmlns:a16="http://schemas.microsoft.com/office/drawing/2014/main" id="{3A45FF60-795C-430B-AFCE-8D129F90EDED}"/>
              </a:ext>
            </a:extLst>
          </p:cNvPr>
          <p:cNvCxnSpPr/>
          <p:nvPr userDrawn="1"/>
        </p:nvCxnSpPr>
        <p:spPr>
          <a:xfrm flipH="1">
            <a:off x="1259632" y="1916832"/>
            <a:ext cx="7416824" cy="0"/>
          </a:xfrm>
          <a:prstGeom prst="line">
            <a:avLst/>
          </a:prstGeom>
          <a:ln>
            <a:solidFill>
              <a:srgbClr val="CE1A2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053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459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935049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0991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087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3874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887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8068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1009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6266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normen-waarden-en-de-nederlandse-cultuur-samen-vormen-ze-je-identiteit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/>
              <a:t>2</a:t>
            </a:r>
            <a:r>
              <a:rPr lang="nl-NL" dirty="0"/>
              <a:t>.</a:t>
            </a:r>
            <a:r>
              <a:rPr lang="nl-NL"/>
              <a:t>2 </a:t>
            </a:r>
            <a:r>
              <a:rPr lang="nl-NL" dirty="0"/>
              <a:t>Een leven lang leren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077207"/>
            <a:ext cx="1935335" cy="208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9192" y="2060848"/>
            <a:ext cx="2773628" cy="184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808" y="4077072"/>
            <a:ext cx="3019400" cy="209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Afbeeldingsresultaat voor huisvader">
            <a:extLst>
              <a:ext uri="{FF2B5EF4-FFF2-40B4-BE49-F238E27FC236}">
                <a16:creationId xmlns:a16="http://schemas.microsoft.com/office/drawing/2014/main" id="{C51015C7-CBB6-4616-8C28-D6E90A26AB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35193" y="2089715"/>
            <a:ext cx="2528355" cy="179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439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4" y="384478"/>
            <a:ext cx="7200900" cy="886109"/>
          </a:xfrm>
        </p:spPr>
        <p:txBody>
          <a:bodyPr/>
          <a:lstStyle/>
          <a:p>
            <a:r>
              <a:rPr lang="nl-NL" dirty="0"/>
              <a:t>Rollen doorbreken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28912" y="1602871"/>
            <a:ext cx="7200900" cy="710952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Wanneer je je gedraagt volgens een rolpatroon, dan vertoon je </a:t>
            </a:r>
            <a:r>
              <a:rPr lang="nl-NL" b="1" dirty="0"/>
              <a:t>rolbevestigend gedrag.</a:t>
            </a:r>
          </a:p>
        </p:txBody>
      </p:sp>
      <p:sp>
        <p:nvSpPr>
          <p:cNvPr id="4" name="Rechthoek 3"/>
          <p:cNvSpPr/>
          <p:nvPr/>
        </p:nvSpPr>
        <p:spPr>
          <a:xfrm>
            <a:off x="728912" y="2805693"/>
            <a:ext cx="2664296" cy="864096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Roldoorbrekend gedrag</a:t>
            </a:r>
          </a:p>
        </p:txBody>
      </p:sp>
      <p:sp>
        <p:nvSpPr>
          <p:cNvPr id="5" name="PIJL-RECHTS 4"/>
          <p:cNvSpPr/>
          <p:nvPr/>
        </p:nvSpPr>
        <p:spPr>
          <a:xfrm>
            <a:off x="3707904" y="2798931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4283968" y="2708920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i="1" dirty="0"/>
              <a:t>Gedrag dat je </a:t>
            </a:r>
            <a:r>
              <a:rPr lang="nl-NL" sz="2800" b="1" i="1" dirty="0"/>
              <a:t>niet</a:t>
            </a:r>
            <a:r>
              <a:rPr lang="nl-NL" sz="2800" i="1" dirty="0"/>
              <a:t> </a:t>
            </a:r>
            <a:r>
              <a:rPr lang="nl-NL" sz="2800" b="1" i="1" dirty="0"/>
              <a:t>direct</a:t>
            </a:r>
            <a:r>
              <a:rPr lang="nl-NL" sz="2800" i="1" dirty="0"/>
              <a:t> bij iemands rol verwacht</a:t>
            </a:r>
          </a:p>
        </p:txBody>
      </p:sp>
      <p:pic>
        <p:nvPicPr>
          <p:cNvPr id="8194" name="Picture 2" descr="Afbeeldingsresultaat voor roldoorbrekend gedra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221088"/>
            <a:ext cx="1949640" cy="180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Afbeeldingsresultaat voor vrouwelijke militai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221086"/>
            <a:ext cx="2683077" cy="179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Afbeeldingsresultaat voor huisvader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4221085"/>
            <a:ext cx="2528355" cy="179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759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25E89B-403B-411B-9108-FCF4D0746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Gendernormen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617434-1696-4510-BC0F-0B159C32B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normen die bij een man of vrouw horen noemen we </a:t>
            </a:r>
            <a:r>
              <a:rPr lang="nl-NL" b="1" dirty="0"/>
              <a:t>gendernomen</a:t>
            </a:r>
            <a:r>
              <a:rPr lang="nl-NL" dirty="0"/>
              <a:t>.</a:t>
            </a:r>
          </a:p>
          <a:p>
            <a:r>
              <a:rPr lang="nl-NL" dirty="0"/>
              <a:t>Soms is dat niet fijn omdat je bijvoorbeeld als meisje ook graag </a:t>
            </a:r>
            <a:r>
              <a:rPr lang="nl-NL"/>
              <a:t>gaat skaten </a:t>
            </a:r>
          </a:p>
        </p:txBody>
      </p:sp>
    </p:spTree>
    <p:extLst>
      <p:ext uri="{BB962C8B-B14F-4D97-AF65-F5344CB8AC3E}">
        <p14:creationId xmlns:p14="http://schemas.microsoft.com/office/powerpoint/2010/main" val="2472150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704554-0D83-4188-A66B-FB65611C5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7265" y="373531"/>
            <a:ext cx="7200900" cy="593298"/>
          </a:xfrm>
        </p:spPr>
        <p:txBody>
          <a:bodyPr>
            <a:normAutofit fontScale="90000"/>
          </a:bodyPr>
          <a:lstStyle/>
          <a:p>
            <a:r>
              <a:rPr lang="nl-NL" dirty="0"/>
              <a:t>Gendernormen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2FC819-5BF1-4EF2-902B-00A4CEAEC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284979"/>
            <a:ext cx="8075240" cy="886722"/>
          </a:xfrm>
        </p:spPr>
        <p:txBody>
          <a:bodyPr>
            <a:normAutofit fontScale="92500"/>
          </a:bodyPr>
          <a:lstStyle/>
          <a:p>
            <a:r>
              <a:rPr lang="nl-NL" dirty="0"/>
              <a:t>Sinds de jaren ‘60 zijn </a:t>
            </a:r>
            <a:r>
              <a:rPr lang="nl-NL" b="1" dirty="0"/>
              <a:t>gendernormen </a:t>
            </a:r>
            <a:r>
              <a:rPr lang="nl-NL" dirty="0"/>
              <a:t>aan het veranderen:</a:t>
            </a:r>
          </a:p>
          <a:p>
            <a:pPr lvl="1"/>
            <a:r>
              <a:rPr lang="nl-NL" dirty="0"/>
              <a:t>Het verschil tussen typische </a:t>
            </a:r>
            <a:r>
              <a:rPr lang="nl-NL" b="1" dirty="0"/>
              <a:t>jongens-</a:t>
            </a:r>
            <a:r>
              <a:rPr lang="nl-NL" dirty="0"/>
              <a:t> en </a:t>
            </a:r>
            <a:r>
              <a:rPr lang="nl-NL" b="1" dirty="0"/>
              <a:t>meisjesdingen</a:t>
            </a:r>
            <a:r>
              <a:rPr lang="nl-NL" dirty="0"/>
              <a:t> verandert: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52FDB9DB-DC77-4117-BC53-297A3DAEF3E2}"/>
              </a:ext>
            </a:extLst>
          </p:cNvPr>
          <p:cNvSpPr/>
          <p:nvPr/>
        </p:nvSpPr>
        <p:spPr>
          <a:xfrm>
            <a:off x="755575" y="2376771"/>
            <a:ext cx="2455753" cy="864096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Genderneutraal</a:t>
            </a:r>
          </a:p>
        </p:txBody>
      </p:sp>
      <p:sp>
        <p:nvSpPr>
          <p:cNvPr id="9" name="PIJL-RECHTS 4">
            <a:extLst>
              <a:ext uri="{FF2B5EF4-FFF2-40B4-BE49-F238E27FC236}">
                <a16:creationId xmlns:a16="http://schemas.microsoft.com/office/drawing/2014/main" id="{3BC7BA55-F3F4-4CA4-840F-9A89CB644433}"/>
              </a:ext>
            </a:extLst>
          </p:cNvPr>
          <p:cNvSpPr/>
          <p:nvPr/>
        </p:nvSpPr>
        <p:spPr>
          <a:xfrm>
            <a:off x="3241650" y="2438031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4FCAD31E-AF69-4F93-85C4-751D164CB0F8}"/>
              </a:ext>
            </a:extLst>
          </p:cNvPr>
          <p:cNvSpPr txBox="1"/>
          <p:nvPr/>
        </p:nvSpPr>
        <p:spPr>
          <a:xfrm>
            <a:off x="3767431" y="2177582"/>
            <a:ext cx="51125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i="1" dirty="0"/>
              <a:t>Als er helemaal geen onderscheid meer gemaakt wordt tussen vrouwen en mannen</a:t>
            </a:r>
          </a:p>
        </p:txBody>
      </p:sp>
      <p:pic>
        <p:nvPicPr>
          <p:cNvPr id="15" name="Afbeelding 14">
            <a:extLst>
              <a:ext uri="{FF2B5EF4-FFF2-40B4-BE49-F238E27FC236}">
                <a16:creationId xmlns:a16="http://schemas.microsoft.com/office/drawing/2014/main" id="{490FB606-0FF4-4D9B-8E77-BFBAFAE8DA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700"/>
          <a:stretch/>
        </p:blipFill>
        <p:spPr>
          <a:xfrm>
            <a:off x="971600" y="4451620"/>
            <a:ext cx="2232248" cy="1866828"/>
          </a:xfrm>
          <a:prstGeom prst="rect">
            <a:avLst/>
          </a:prstGeom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F9122C6C-768E-4EA9-823A-22403CE16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259" y="4393919"/>
            <a:ext cx="4394224" cy="1866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889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407483"/>
            <a:ext cx="7200900" cy="726977"/>
          </a:xfrm>
        </p:spPr>
        <p:txBody>
          <a:bodyPr/>
          <a:lstStyle/>
          <a:p>
            <a:r>
              <a:rPr lang="nl-NL" dirty="0"/>
              <a:t>Hoe leren we?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550" y="1340768"/>
            <a:ext cx="7715250" cy="3024337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Socialisatie vindt plaats door:</a:t>
            </a:r>
          </a:p>
          <a:p>
            <a:r>
              <a:rPr lang="nl-NL" b="1" dirty="0"/>
              <a:t>informatie</a:t>
            </a:r>
            <a:r>
              <a:rPr lang="nl-NL" dirty="0"/>
              <a:t> en </a:t>
            </a:r>
            <a:r>
              <a:rPr lang="nl-NL" b="1" dirty="0"/>
              <a:t>aanwijzingen</a:t>
            </a:r>
            <a:r>
              <a:rPr lang="nl-NL" dirty="0"/>
              <a:t> die je krijgt.</a:t>
            </a:r>
          </a:p>
          <a:p>
            <a:r>
              <a:rPr lang="nl-NL" b="1" dirty="0"/>
              <a:t>imitatie</a:t>
            </a:r>
            <a:r>
              <a:rPr lang="nl-NL" dirty="0"/>
              <a:t> van anderen.</a:t>
            </a:r>
          </a:p>
          <a:p>
            <a:r>
              <a:rPr lang="nl-NL" b="1" dirty="0"/>
              <a:t>ervaringen.</a:t>
            </a:r>
          </a:p>
          <a:p>
            <a:r>
              <a:rPr lang="nl-NL" b="1" dirty="0"/>
              <a:t>experimenteren.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4142" y="4590620"/>
            <a:ext cx="2280106" cy="162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7918" y="4600112"/>
            <a:ext cx="1858367" cy="161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10" y="4613298"/>
            <a:ext cx="1773560" cy="160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567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7554" y="312400"/>
            <a:ext cx="7200900" cy="654968"/>
          </a:xfrm>
        </p:spPr>
        <p:txBody>
          <a:bodyPr>
            <a:normAutofit fontScale="90000"/>
          </a:bodyPr>
          <a:lstStyle/>
          <a:p>
            <a:r>
              <a:rPr lang="nl-NL" dirty="0"/>
              <a:t>Goed of fout gedrag?</a:t>
            </a:r>
          </a:p>
        </p:txBody>
      </p:sp>
      <p:sp>
        <p:nvSpPr>
          <p:cNvPr id="5" name="Rechthoek 4"/>
          <p:cNvSpPr/>
          <p:nvPr/>
        </p:nvSpPr>
        <p:spPr>
          <a:xfrm>
            <a:off x="971600" y="1255400"/>
            <a:ext cx="2016224" cy="864096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Sociale controle</a:t>
            </a:r>
          </a:p>
        </p:txBody>
      </p:sp>
      <p:sp>
        <p:nvSpPr>
          <p:cNvPr id="6" name="PIJL-RECHTS 5"/>
          <p:cNvSpPr/>
          <p:nvPr/>
        </p:nvSpPr>
        <p:spPr>
          <a:xfrm>
            <a:off x="3131840" y="1255400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635896" y="1183392"/>
            <a:ext cx="51125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Mensen in je omgeving letten op hoe jij je gedraagt.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0113" y="4774062"/>
            <a:ext cx="2304256" cy="1535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6123" y="4774062"/>
            <a:ext cx="2725958" cy="1530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0393" y="4774062"/>
            <a:ext cx="2042047" cy="1535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971600" y="2335520"/>
            <a:ext cx="7272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Sociale controle vindt overal plaats en heeft vanuit iemand een belang. Bijvoorbeeld: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2400" dirty="0"/>
              <a:t>thuis (bv. door je ouders)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2400" dirty="0"/>
              <a:t>op school (bv. door leraren)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2400" dirty="0"/>
              <a:t>bij vrienden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2400" dirty="0"/>
              <a:t>op straat (bv. door de politie)</a:t>
            </a:r>
            <a:endParaRPr lang="nl-NL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nl-NL" sz="2400" dirty="0" err="1"/>
              <a:t>etc</a:t>
            </a:r>
            <a:r>
              <a:rPr lang="nl-NL" sz="24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0344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0119" y="333178"/>
            <a:ext cx="7200900" cy="654968"/>
          </a:xfrm>
        </p:spPr>
        <p:txBody>
          <a:bodyPr>
            <a:normAutofit fontScale="90000"/>
          </a:bodyPr>
          <a:lstStyle/>
          <a:p>
            <a:r>
              <a:rPr lang="nl-NL" dirty="0"/>
              <a:t>Sancties</a:t>
            </a:r>
          </a:p>
        </p:txBody>
      </p:sp>
      <p:sp>
        <p:nvSpPr>
          <p:cNvPr id="5" name="Rechthoek 4"/>
          <p:cNvSpPr/>
          <p:nvPr/>
        </p:nvSpPr>
        <p:spPr>
          <a:xfrm>
            <a:off x="971600" y="1412776"/>
            <a:ext cx="2016224" cy="648072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Sancties</a:t>
            </a:r>
          </a:p>
        </p:txBody>
      </p:sp>
      <p:sp>
        <p:nvSpPr>
          <p:cNvPr id="6" name="PIJL-RECHTS 5"/>
          <p:cNvSpPr/>
          <p:nvPr/>
        </p:nvSpPr>
        <p:spPr>
          <a:xfrm>
            <a:off x="3131840" y="1412776"/>
            <a:ext cx="432048" cy="648072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635896" y="1340768"/>
            <a:ext cx="51125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Manieren waarop iemand laat merken of je iets goed of fout hebt gedaan</a:t>
            </a:r>
          </a:p>
        </p:txBody>
      </p:sp>
      <p:sp>
        <p:nvSpPr>
          <p:cNvPr id="10" name="Rechthoek 9"/>
          <p:cNvSpPr/>
          <p:nvPr/>
        </p:nvSpPr>
        <p:spPr>
          <a:xfrm>
            <a:off x="985217" y="2492896"/>
            <a:ext cx="2016224" cy="648072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Positieve sanctie</a:t>
            </a:r>
          </a:p>
        </p:txBody>
      </p:sp>
      <p:sp>
        <p:nvSpPr>
          <p:cNvPr id="12" name="PIJL-RECHTS 11"/>
          <p:cNvSpPr/>
          <p:nvPr/>
        </p:nvSpPr>
        <p:spPr>
          <a:xfrm>
            <a:off x="3145457" y="2492896"/>
            <a:ext cx="432048" cy="648072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3649513" y="2309971"/>
            <a:ext cx="51125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Een </a:t>
            </a:r>
            <a:r>
              <a:rPr lang="nl-NL" sz="2000" b="1" dirty="0"/>
              <a:t>beloning</a:t>
            </a:r>
            <a:r>
              <a:rPr lang="nl-NL" sz="2000" dirty="0"/>
              <a:t> van gedrag. Bijvoorbeeld: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een compliment van iemand.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loonsverhoging omdat je je werk goed doet.</a:t>
            </a:r>
          </a:p>
        </p:txBody>
      </p:sp>
      <p:sp>
        <p:nvSpPr>
          <p:cNvPr id="14" name="Rechthoek 13"/>
          <p:cNvSpPr/>
          <p:nvPr/>
        </p:nvSpPr>
        <p:spPr>
          <a:xfrm>
            <a:off x="968327" y="3614827"/>
            <a:ext cx="2016224" cy="648072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/>
              <a:t>Negatieve sanctie</a:t>
            </a:r>
          </a:p>
        </p:txBody>
      </p:sp>
      <p:sp>
        <p:nvSpPr>
          <p:cNvPr id="15" name="PIJL-RECHTS 14"/>
          <p:cNvSpPr/>
          <p:nvPr/>
        </p:nvSpPr>
        <p:spPr>
          <a:xfrm>
            <a:off x="3128567" y="3614827"/>
            <a:ext cx="432048" cy="648072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3632623" y="3431902"/>
            <a:ext cx="51125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Een gevolg van </a:t>
            </a:r>
            <a:r>
              <a:rPr lang="nl-NL" sz="2000" b="1" dirty="0"/>
              <a:t>negatief gedrag. </a:t>
            </a:r>
            <a:r>
              <a:rPr lang="nl-NL" sz="2000" dirty="0"/>
              <a:t>Bijvoorbeeld: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strafwerk krijgen.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een bekeuring krijgen.</a:t>
            </a:r>
          </a:p>
        </p:txBody>
      </p:sp>
      <p:pic>
        <p:nvPicPr>
          <p:cNvPr id="4098" name="Picture 2" descr="Afbeeldingsresultaat voor applau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8327" y="4725144"/>
            <a:ext cx="2359374" cy="157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7504" y="4725144"/>
            <a:ext cx="2362647" cy="157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4566" y="4725144"/>
            <a:ext cx="1575098" cy="1575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2818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03996" y="330371"/>
            <a:ext cx="7200900" cy="751581"/>
          </a:xfrm>
        </p:spPr>
        <p:txBody>
          <a:bodyPr/>
          <a:lstStyle/>
          <a:p>
            <a:r>
              <a:rPr lang="nl-NL" dirty="0" err="1"/>
              <a:t>Internalisatie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5" y="2842911"/>
            <a:ext cx="7478758" cy="17295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/>
              <a:t>Sommige dingen die je leert doe je na een tijd zonder erbij na te denken. Dat noem je </a:t>
            </a:r>
            <a:r>
              <a:rPr lang="nl-NL" sz="2800" b="1" dirty="0"/>
              <a:t>geïnternaliseerd</a:t>
            </a:r>
            <a:r>
              <a:rPr lang="nl-NL" sz="2800" dirty="0"/>
              <a:t> gedrag.</a:t>
            </a:r>
          </a:p>
          <a:p>
            <a:pPr marL="0" indent="0">
              <a:buNone/>
            </a:pPr>
            <a:endParaRPr lang="nl-NL" sz="2800" dirty="0"/>
          </a:p>
        </p:txBody>
      </p:sp>
      <p:sp>
        <p:nvSpPr>
          <p:cNvPr id="5" name="Rechthoek 4"/>
          <p:cNvSpPr/>
          <p:nvPr/>
        </p:nvSpPr>
        <p:spPr>
          <a:xfrm>
            <a:off x="683569" y="1661359"/>
            <a:ext cx="1997156" cy="708370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 err="1"/>
              <a:t>Internalisatie</a:t>
            </a:r>
            <a:endParaRPr lang="nl-NL" sz="2400" b="1" dirty="0"/>
          </a:p>
        </p:txBody>
      </p:sp>
      <p:sp>
        <p:nvSpPr>
          <p:cNvPr id="6" name="PIJL-RECHTS 5"/>
          <p:cNvSpPr/>
          <p:nvPr/>
        </p:nvSpPr>
        <p:spPr>
          <a:xfrm>
            <a:off x="2789802" y="1698542"/>
            <a:ext cx="324036" cy="671187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222914" y="1317652"/>
            <a:ext cx="52375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i="1" dirty="0"/>
              <a:t>Aangeleerde normen en waarden zijn vanzelfsprekend gedrag geworden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676380"/>
            <a:ext cx="1872208" cy="172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Afbeeldingsresultaat voor stoppen stoplich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7" y="4676380"/>
            <a:ext cx="2307073" cy="1729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676380"/>
            <a:ext cx="2493049" cy="172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097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Socialisatieproces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19" y="1412776"/>
            <a:ext cx="7910921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3040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6244" y="473647"/>
            <a:ext cx="7200900" cy="671187"/>
          </a:xfrm>
        </p:spPr>
        <p:txBody>
          <a:bodyPr>
            <a:normAutofit fontScale="90000"/>
          </a:bodyPr>
          <a:lstStyle/>
          <a:p>
            <a:r>
              <a:rPr lang="nl-NL" dirty="0"/>
              <a:t>Identiteit</a:t>
            </a:r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>
          <a:xfrm>
            <a:off x="899592" y="2812535"/>
            <a:ext cx="7787208" cy="342477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2800" dirty="0"/>
              <a:t>Je identiteit wordt gevormd door jou </a:t>
            </a:r>
            <a:r>
              <a:rPr lang="nl-NL" sz="2800" b="1" dirty="0"/>
              <a:t>socialisatieproces</a:t>
            </a:r>
            <a:r>
              <a:rPr lang="nl-NL" sz="2800" dirty="0"/>
              <a:t>. Heel belangrijk daarbij zijn </a:t>
            </a:r>
            <a:r>
              <a:rPr lang="nl-NL" sz="2800" b="1" dirty="0"/>
              <a:t>groepen</a:t>
            </a:r>
            <a:r>
              <a:rPr lang="nl-NL" sz="2800" dirty="0"/>
              <a:t> die jou </a:t>
            </a:r>
            <a:r>
              <a:rPr lang="nl-NL" sz="2800" b="1" dirty="0"/>
              <a:t>gesocialiseerd</a:t>
            </a:r>
            <a:r>
              <a:rPr lang="nl-NL" sz="2800" dirty="0"/>
              <a:t> hebben. Bijvoorbeeld:</a:t>
            </a:r>
          </a:p>
          <a:p>
            <a:r>
              <a:rPr lang="nl-NL" sz="2800" dirty="0"/>
              <a:t>Het land of de woonplaats waar je vandaan komt.</a:t>
            </a:r>
          </a:p>
          <a:p>
            <a:r>
              <a:rPr lang="nl-NL" sz="2800" dirty="0"/>
              <a:t>De jongerencultuur / vriendengroep waar je bij hoort.</a:t>
            </a:r>
          </a:p>
          <a:p>
            <a:r>
              <a:rPr lang="nl-NL" sz="2800" dirty="0"/>
              <a:t>Je geloof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</p:txBody>
      </p:sp>
      <p:sp>
        <p:nvSpPr>
          <p:cNvPr id="4" name="Rechthoek 3"/>
          <p:cNvSpPr/>
          <p:nvPr/>
        </p:nvSpPr>
        <p:spPr>
          <a:xfrm>
            <a:off x="728949" y="1671160"/>
            <a:ext cx="2160240" cy="715548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Identiteit</a:t>
            </a:r>
          </a:p>
        </p:txBody>
      </p:sp>
      <p:sp>
        <p:nvSpPr>
          <p:cNvPr id="5" name="PIJL-RECHTS 4"/>
          <p:cNvSpPr/>
          <p:nvPr/>
        </p:nvSpPr>
        <p:spPr>
          <a:xfrm>
            <a:off x="3026922" y="1693341"/>
            <a:ext cx="324036" cy="671187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3409223" y="1326635"/>
            <a:ext cx="53285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i="1" dirty="0"/>
              <a:t>De persoon die jij bent, gevormd door alle kenmerken die bij jou horen en je ervaringen.</a:t>
            </a:r>
          </a:p>
        </p:txBody>
      </p:sp>
    </p:spTree>
    <p:extLst>
      <p:ext uri="{BB962C8B-B14F-4D97-AF65-F5344CB8AC3E}">
        <p14:creationId xmlns:p14="http://schemas.microsoft.com/office/powerpoint/2010/main" val="881796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wordt je identiteit gevormd?</a:t>
            </a:r>
          </a:p>
        </p:txBody>
      </p:sp>
      <p:pic>
        <p:nvPicPr>
          <p:cNvPr id="717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027" y="1484784"/>
            <a:ext cx="6989373" cy="390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al 4">
            <a:hlinkClick r:id="rId3"/>
          </p:cNvPr>
          <p:cNvSpPr/>
          <p:nvPr/>
        </p:nvSpPr>
        <p:spPr>
          <a:xfrm>
            <a:off x="3992561" y="2676153"/>
            <a:ext cx="1514475" cy="15144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nl-NL" dirty="0"/>
          </a:p>
        </p:txBody>
      </p:sp>
      <p:sp>
        <p:nvSpPr>
          <p:cNvPr id="6" name="Gelijkbenige driehoek 5">
            <a:hlinkClick r:id="rId3"/>
          </p:cNvPr>
          <p:cNvSpPr/>
          <p:nvPr/>
        </p:nvSpPr>
        <p:spPr>
          <a:xfrm rot="5400000">
            <a:off x="4305298" y="2884116"/>
            <a:ext cx="1304925" cy="109855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683568" y="5818038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http://www.schooltv.nl/video/normen-waarden-en-de-nederlandse-cultuur-samen-vormen-ze-je-identiteit/</a:t>
            </a:r>
            <a:endParaRPr lang="nl-NL" dirty="0"/>
          </a:p>
          <a:p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14D23D80-8571-4625-9743-5C2CA8EEC766}"/>
              </a:ext>
            </a:extLst>
          </p:cNvPr>
          <p:cNvSpPr/>
          <p:nvPr/>
        </p:nvSpPr>
        <p:spPr>
          <a:xfrm>
            <a:off x="7236296" y="5388644"/>
            <a:ext cx="936104" cy="272604"/>
          </a:xfrm>
          <a:prstGeom prst="rect">
            <a:avLst/>
          </a:prstGeom>
          <a:solidFill>
            <a:srgbClr val="CE1A2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dirty="0">
                <a:ln>
                  <a:solidFill>
                    <a:srgbClr val="3B227B"/>
                  </a:solidFill>
                </a:ln>
                <a:solidFill>
                  <a:schemeClr val="bg1"/>
                </a:solidFill>
              </a:rPr>
              <a:t>50 sec</a:t>
            </a:r>
          </a:p>
        </p:txBody>
      </p:sp>
    </p:spTree>
    <p:extLst>
      <p:ext uri="{BB962C8B-B14F-4D97-AF65-F5344CB8AC3E}">
        <p14:creationId xmlns:p14="http://schemas.microsoft.com/office/powerpoint/2010/main" val="2624922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365900"/>
            <a:ext cx="7200900" cy="726976"/>
          </a:xfrm>
        </p:spPr>
        <p:txBody>
          <a:bodyPr/>
          <a:lstStyle/>
          <a:p>
            <a:r>
              <a:rPr lang="nl-NL" dirty="0"/>
              <a:t>Rolpatronen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340769"/>
            <a:ext cx="7931224" cy="158417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3100" dirty="0"/>
              <a:t>Iedereen heeft verschillende rollen. Op school gedraag je je anders dan thuis, en bij je vrienden of bij je bijbaantje gedraag je je ook weer anders.</a:t>
            </a:r>
          </a:p>
        </p:txBody>
      </p:sp>
      <p:sp>
        <p:nvSpPr>
          <p:cNvPr id="4" name="Rechthoek 3"/>
          <p:cNvSpPr/>
          <p:nvPr/>
        </p:nvSpPr>
        <p:spPr>
          <a:xfrm>
            <a:off x="1043608" y="3113965"/>
            <a:ext cx="2088232" cy="864096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Rolpatronen</a:t>
            </a:r>
          </a:p>
        </p:txBody>
      </p:sp>
      <p:sp>
        <p:nvSpPr>
          <p:cNvPr id="5" name="PIJL-RECHTS 4"/>
          <p:cNvSpPr/>
          <p:nvPr/>
        </p:nvSpPr>
        <p:spPr>
          <a:xfrm>
            <a:off x="3491880" y="3113965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4067944" y="3068960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i="1" dirty="0"/>
              <a:t>Hoe iemand zich volgens anderen moet gedragen</a:t>
            </a:r>
          </a:p>
        </p:txBody>
      </p:sp>
      <p:sp>
        <p:nvSpPr>
          <p:cNvPr id="7" name="Afgeronde rechthoek 6"/>
          <p:cNvSpPr/>
          <p:nvPr/>
        </p:nvSpPr>
        <p:spPr>
          <a:xfrm>
            <a:off x="775155" y="4293096"/>
            <a:ext cx="7920880" cy="2016224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2400" dirty="0">
                <a:solidFill>
                  <a:schemeClr val="tx1"/>
                </a:solidFill>
              </a:rPr>
              <a:t>Omschrijf het </a:t>
            </a:r>
            <a:r>
              <a:rPr lang="nl-NL" sz="2400" b="1" dirty="0">
                <a:solidFill>
                  <a:schemeClr val="tx1"/>
                </a:solidFill>
              </a:rPr>
              <a:t>rolgedrag </a:t>
            </a:r>
            <a:r>
              <a:rPr lang="nl-NL" sz="2400" dirty="0">
                <a:solidFill>
                  <a:schemeClr val="tx1"/>
                </a:solidFill>
              </a:rPr>
              <a:t>van de volgende beroepsgroepen: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1"/>
                </a:solidFill>
              </a:rPr>
              <a:t>Leraren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1"/>
                </a:solidFill>
              </a:rPr>
              <a:t>Verkopers in een winkel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chemeClr val="tx1"/>
                </a:solidFill>
              </a:rPr>
              <a:t>Bouwvakkers</a:t>
            </a:r>
          </a:p>
        </p:txBody>
      </p:sp>
    </p:spTree>
    <p:extLst>
      <p:ext uri="{BB962C8B-B14F-4D97-AF65-F5344CB8AC3E}">
        <p14:creationId xmlns:p14="http://schemas.microsoft.com/office/powerpoint/2010/main" val="4106734384"/>
      </p:ext>
    </p:extLst>
  </p:cSld>
  <p:clrMapOvr>
    <a:masterClrMapping/>
  </p:clrMapOvr>
</p:sld>
</file>

<file path=ppt/theme/theme1.xml><?xml version="1.0" encoding="utf-8"?>
<a:theme xmlns:a="http://schemas.openxmlformats.org/drawingml/2006/main" name="Bijgesneden">
  <a:themeElements>
    <a:clrScheme name="Bijgesneden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Bijgesneden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ijgesne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97F3AD416AC43BA4559E9BE7A0520" ma:contentTypeVersion="2" ma:contentTypeDescription="Een nieuw document maken." ma:contentTypeScope="" ma:versionID="7c1457c4bb93bdfa7dee56c2a674e1bc">
  <xsd:schema xmlns:xsd="http://www.w3.org/2001/XMLSchema" xmlns:xs="http://www.w3.org/2001/XMLSchema" xmlns:p="http://schemas.microsoft.com/office/2006/metadata/properties" xmlns:ns2="6e496755-b112-42aa-81b8-5648eb0e20de" targetNamespace="http://schemas.microsoft.com/office/2006/metadata/properties" ma:root="true" ma:fieldsID="0ecfe829a18cb4457ff39ab20dc17b54" ns2:_="">
    <xsd:import namespace="6e496755-b112-42aa-81b8-5648eb0e20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96755-b112-42aa-81b8-5648eb0e2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E2219C-C639-48E5-8109-442DD55F36DD}"/>
</file>

<file path=customXml/itemProps2.xml><?xml version="1.0" encoding="utf-8"?>
<ds:datastoreItem xmlns:ds="http://schemas.openxmlformats.org/officeDocument/2006/customXml" ds:itemID="{D475CC41-3673-4389-A0D9-9CC83713E704}"/>
</file>

<file path=customXml/itemProps3.xml><?xml version="1.0" encoding="utf-8"?>
<ds:datastoreItem xmlns:ds="http://schemas.openxmlformats.org/officeDocument/2006/customXml" ds:itemID="{52C7081C-9CF6-488C-8EEA-D36CA89E1AD3}"/>
</file>

<file path=docProps/app.xml><?xml version="1.0" encoding="utf-8"?>
<Properties xmlns="http://schemas.openxmlformats.org/officeDocument/2006/extended-properties" xmlns:vt="http://schemas.openxmlformats.org/officeDocument/2006/docPropsVTypes">
  <Template>Bijgesneden</Template>
  <TotalTime>3811</TotalTime>
  <Words>461</Words>
  <Application>Microsoft Office PowerPoint</Application>
  <PresentationFormat>Diavoorstelling (4:3)</PresentationFormat>
  <Paragraphs>76</Paragraphs>
  <Slides>12</Slides>
  <Notes>10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Franklin Gothic Book</vt:lpstr>
      <vt:lpstr>Wingdings</vt:lpstr>
      <vt:lpstr>Bijgesneden</vt:lpstr>
      <vt:lpstr>2.2 Een leven lang leren</vt:lpstr>
      <vt:lpstr>Hoe leren we?</vt:lpstr>
      <vt:lpstr>Goed of fout gedrag?</vt:lpstr>
      <vt:lpstr>Sancties</vt:lpstr>
      <vt:lpstr>Internalisatie</vt:lpstr>
      <vt:lpstr>Socialisatieproces</vt:lpstr>
      <vt:lpstr>Identiteit</vt:lpstr>
      <vt:lpstr>Hoe wordt je identiteit gevormd?</vt:lpstr>
      <vt:lpstr>Rolpatronen</vt:lpstr>
      <vt:lpstr>Rollen doorbreken</vt:lpstr>
      <vt:lpstr>Gendernormen</vt:lpstr>
      <vt:lpstr>Gendernormen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H4 Strafrecht: de rechter</dc:title>
  <dc:creator>PC_voorzijde</dc:creator>
  <cp:lastModifiedBy>Gülenay Keser</cp:lastModifiedBy>
  <cp:revision>108</cp:revision>
  <cp:lastPrinted>2015-09-15T10:34:44Z</cp:lastPrinted>
  <dcterms:created xsi:type="dcterms:W3CDTF">2015-09-14T12:36:08Z</dcterms:created>
  <dcterms:modified xsi:type="dcterms:W3CDTF">2020-09-17T12:14:49Z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0x01010068997F3AD416AC43BA4559E9BE7A0520</vt:lpwstr>
  </property>
  <property fmtid="{D5CDD505-2E9C-101B-9397-08002B2CF9AE}" pid="3" name="Order">
    <vt:r8>12700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