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slideLayouts/slideLayout9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2"/>
  </p:notesMasterIdLst>
  <p:handoutMasterIdLst>
    <p:handoutMasterId r:id="rId13"/>
  </p:handoutMasterIdLst>
  <p:sldIdLst>
    <p:sldId id="257" r:id="rId2"/>
    <p:sldId id="258" r:id="rId3"/>
    <p:sldId id="270" r:id="rId4"/>
    <p:sldId id="274" r:id="rId5"/>
    <p:sldId id="275" r:id="rId6"/>
    <p:sldId id="276" r:id="rId7"/>
    <p:sldId id="261" r:id="rId8"/>
    <p:sldId id="267" r:id="rId9"/>
    <p:sldId id="268" r:id="rId10"/>
    <p:sldId id="277" r:id="rId11"/>
  </p:sldIdLst>
  <p:sldSz cx="9144000" cy="6858000" type="screen4x3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8">
          <p15:clr>
            <a:srgbClr val="A4A3A4"/>
          </p15:clr>
        </p15:guide>
        <p15:guide id="2" pos="212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E1A20"/>
    <a:srgbClr val="3B227B"/>
    <a:srgbClr val="D3A907"/>
    <a:srgbClr val="8320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769" autoAdjust="0"/>
  </p:normalViewPr>
  <p:slideViewPr>
    <p:cSldViewPr>
      <p:cViewPr varScale="1">
        <p:scale>
          <a:sx n="93" d="100"/>
          <a:sy n="93" d="100"/>
        </p:scale>
        <p:origin x="1518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-2442" y="-96"/>
      </p:cViewPr>
      <p:guideLst>
        <p:guide orient="horz" pos="3108"/>
        <p:guide pos="212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DA26AD-2087-4924-887F-58983794211B}" type="datetimeFigureOut">
              <a:rPr lang="nl-NL" smtClean="0"/>
              <a:t>17-9-2020</a:t>
            </a:fld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08673-EEE7-4A52-B4DF-71E3DC8AF512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875188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3E6A52-1FE3-4657-97AA-373DF5613D01}" type="datetimeFigureOut">
              <a:rPr lang="nl-NL" smtClean="0"/>
              <a:t>17-9-2020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BABC81-828B-44BC-87A5-288C897CCFD3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775805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BABC81-828B-44BC-87A5-288C897CCFD3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253815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BABC81-828B-44BC-87A5-288C897CCFD3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31098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BABC81-828B-44BC-87A5-288C897CCFD3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834524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BABC81-828B-44BC-87A5-288C897CCFD3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798921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“religie waar je in gelooft” klinkt niet helemaal juist. Misschien veranderen in “de religie die je volgt”?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BABC81-828B-44BC-87A5-288C897CCFD3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521458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BABC81-828B-44BC-87A5-288C897CCFD3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152527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baseline="0" dirty="0"/>
              <a:t>Dit stond in de originele notitie van deze dia, ik ben het er wel mee eens: misschien sommige foto’s veranderen (niet alleen maar jongens/mannen, en wat modernere foto’s).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BABC81-828B-44BC-87A5-288C897CCFD3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652482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Misschien een stukje toevoegen over individualisering.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BABC81-828B-44BC-87A5-288C897CCFD3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725336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baseline="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BABC81-828B-44BC-87A5-288C897CCFD3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757278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nl-NL" dirty="0"/>
              <a:t>Misschien het concept “sociale cohesie” ergens noemen (als deel van wij-gevoel).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BABC81-828B-44BC-87A5-288C897CCFD3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97923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36346" y="1788454"/>
            <a:ext cx="6270922" cy="2098226"/>
          </a:xfrm>
        </p:spPr>
        <p:txBody>
          <a:bodyPr anchor="b">
            <a:noAutofit/>
          </a:bodyPr>
          <a:lstStyle>
            <a:lvl1pPr algn="ctr">
              <a:defRPr sz="6000" cap="all" baseline="0">
                <a:solidFill>
                  <a:schemeClr val="tx2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09930" y="3956280"/>
            <a:ext cx="5123755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64644" y="6453386"/>
            <a:ext cx="1205958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6720BC2-7D7F-4353-B508-B0BA400D0A99}" type="datetimeFigureOut">
              <a:rPr lang="nl-NL" smtClean="0"/>
              <a:t>17-9-2020</a:t>
            </a:fld>
            <a:endParaRPr lang="nl-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8041" y="6453386"/>
            <a:ext cx="5267533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3012" y="6453386"/>
            <a:ext cx="1197219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5F6018E-FEF8-4476-A34A-C92929739490}" type="slidenum">
              <a:rPr lang="nl-NL" smtClean="0"/>
              <a:t>‹nr.›</a:t>
            </a:fld>
            <a:endParaRPr lang="nl-NL" dirty="0"/>
          </a:p>
        </p:txBody>
      </p:sp>
      <p:grpSp>
        <p:nvGrpSpPr>
          <p:cNvPr id="8" name="Group 7"/>
          <p:cNvGrpSpPr/>
          <p:nvPr/>
        </p:nvGrpSpPr>
        <p:grpSpPr>
          <a:xfrm>
            <a:off x="564643" y="744469"/>
            <a:ext cx="8005589" cy="5349671"/>
            <a:chOff x="564643" y="744469"/>
            <a:chExt cx="8005589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6113972" y="1685652"/>
              <a:ext cx="2456260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357"/>
                  </a:lnTo>
                  <a:lnTo>
                    <a:pt x="8761" y="935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564643" y="744469"/>
              <a:ext cx="2456505" cy="4408488"/>
            </a:xfrm>
            <a:custGeom>
              <a:avLst/>
              <a:gdLst/>
              <a:ahLst/>
              <a:cxnLst/>
              <a:rect l="l" t="t" r="r" b="b"/>
              <a:pathLst>
                <a:path w="10001" h="10000">
                  <a:moveTo>
                    <a:pt x="8762" y="0"/>
                  </a:moveTo>
                  <a:lnTo>
                    <a:pt x="10001" y="0"/>
                  </a:lnTo>
                  <a:lnTo>
                    <a:pt x="10001" y="10000"/>
                  </a:lnTo>
                  <a:lnTo>
                    <a:pt x="1" y="10000"/>
                  </a:lnTo>
                  <a:cubicBezTo>
                    <a:pt x="-2" y="9766"/>
                    <a:pt x="4" y="9586"/>
                    <a:pt x="1" y="9352"/>
                  </a:cubicBezTo>
                  <a:lnTo>
                    <a:pt x="8762" y="9346"/>
                  </a:lnTo>
                  <a:lnTo>
                    <a:pt x="8762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426176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8700" y="2295526"/>
            <a:ext cx="7200900" cy="3571875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20BC2-7D7F-4353-B508-B0BA400D0A99}" type="datetimeFigureOut">
              <a:rPr lang="nl-NL" smtClean="0"/>
              <a:t>17-9-2020</a:t>
            </a:fld>
            <a:endParaRPr lang="nl-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6018E-FEF8-4476-A34A-C92929739490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02382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80797" y="624156"/>
            <a:ext cx="1490950" cy="5243244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8700" y="624156"/>
            <a:ext cx="5724525" cy="5243244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20BC2-7D7F-4353-B508-B0BA400D0A99}" type="datetimeFigureOut">
              <a:rPr lang="nl-NL" smtClean="0"/>
              <a:t>17-9-2020</a:t>
            </a:fld>
            <a:endParaRPr lang="nl-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6018E-FEF8-4476-A34A-C92929739490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788592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55576" y="1196752"/>
            <a:ext cx="7992888" cy="866527"/>
          </a:xfrm>
        </p:spPr>
        <p:txBody>
          <a:bodyPr/>
          <a:lstStyle>
            <a:lvl1pPr algn="r">
              <a:defRPr>
                <a:solidFill>
                  <a:srgbClr val="CE1A2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cxnSp>
        <p:nvCxnSpPr>
          <p:cNvPr id="7" name="Rechte verbindingslijn 20">
            <a:extLst>
              <a:ext uri="{FF2B5EF4-FFF2-40B4-BE49-F238E27FC236}">
                <a16:creationId xmlns:a16="http://schemas.microsoft.com/office/drawing/2014/main" id="{79FD6510-B611-4334-83A9-02E4DAF5CD8A}"/>
              </a:ext>
            </a:extLst>
          </p:cNvPr>
          <p:cNvCxnSpPr/>
          <p:nvPr userDrawn="1"/>
        </p:nvCxnSpPr>
        <p:spPr>
          <a:xfrm flipH="1">
            <a:off x="1259632" y="1916832"/>
            <a:ext cx="7416824" cy="0"/>
          </a:xfrm>
          <a:prstGeom prst="line">
            <a:avLst/>
          </a:prstGeom>
          <a:ln>
            <a:solidFill>
              <a:srgbClr val="CE1A2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2671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20BC2-7D7F-4353-B508-B0BA400D0A99}" type="datetimeFigureOut">
              <a:rPr lang="nl-NL" smtClean="0"/>
              <a:t>17-9-2020</a:t>
            </a:fld>
            <a:endParaRPr lang="nl-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6018E-FEF8-4476-A34A-C92929739490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20217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769" y="1301361"/>
            <a:ext cx="7209728" cy="2852737"/>
          </a:xfrm>
        </p:spPr>
        <p:txBody>
          <a:bodyPr anchor="b">
            <a:normAutofit/>
          </a:bodyPr>
          <a:lstStyle>
            <a:lvl1pPr algn="r">
              <a:defRPr sz="6000" cap="all" baseline="0">
                <a:solidFill>
                  <a:schemeClr val="tx2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3769" y="4216328"/>
            <a:ext cx="7209728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tx2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4181" y="6453386"/>
            <a:ext cx="1216807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720BC2-7D7F-4353-B508-B0BA400D0A99}" type="datetimeFigureOut">
              <a:rPr lang="nl-NL" smtClean="0"/>
              <a:t>17-9-2020</a:t>
            </a:fld>
            <a:endParaRPr lang="nl-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38234" y="6453386"/>
            <a:ext cx="5267533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73012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5F6018E-FEF8-4476-A34A-C92929739490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7" name="Freeform 6"/>
          <p:cNvSpPr/>
          <p:nvPr/>
        </p:nvSpPr>
        <p:spPr bwMode="auto">
          <a:xfrm>
            <a:off x="6113972" y="1685652"/>
            <a:ext cx="2456260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8" name="Freeform 7" title="Crop Mark"/>
          <p:cNvSpPr/>
          <p:nvPr/>
        </p:nvSpPr>
        <p:spPr bwMode="auto">
          <a:xfrm>
            <a:off x="6113972" y="1685652"/>
            <a:ext cx="2456260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1675325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8700" y="2286000"/>
            <a:ext cx="3335840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94052" y="2286000"/>
            <a:ext cx="3335840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20BC2-7D7F-4353-B508-B0BA400D0A99}" type="datetimeFigureOut">
              <a:rPr lang="nl-NL" smtClean="0"/>
              <a:t>17-9-2020</a:t>
            </a:fld>
            <a:endParaRPr lang="nl-N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6018E-FEF8-4476-A34A-C92929739490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37963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8700" y="685800"/>
            <a:ext cx="72009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0" y="2340230"/>
            <a:ext cx="3335840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8700" y="3305208"/>
            <a:ext cx="3335839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93760" y="2349754"/>
            <a:ext cx="3335840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24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93760" y="3305208"/>
            <a:ext cx="3335840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20BC2-7D7F-4353-B508-B0BA400D0A99}" type="datetimeFigureOut">
              <a:rPr lang="nl-NL" smtClean="0"/>
              <a:t>17-9-2020</a:t>
            </a:fld>
            <a:endParaRPr lang="nl-NL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6018E-FEF8-4476-A34A-C92929739490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97045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20BC2-7D7F-4353-B508-B0BA400D0A99}" type="datetimeFigureOut">
              <a:rPr lang="nl-NL" smtClean="0"/>
              <a:t>17-9-2020</a:t>
            </a:fld>
            <a:endParaRPr lang="nl-NL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6018E-FEF8-4476-A34A-C92929739490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90589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20BC2-7D7F-4353-B508-B0BA400D0A99}" type="datetimeFigureOut">
              <a:rPr lang="nl-NL" smtClean="0"/>
              <a:t>17-9-2020</a:t>
            </a:fld>
            <a:endParaRPr lang="nl-NL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F6018E-FEF8-4476-A34A-C92929739490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43642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397764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685800"/>
            <a:ext cx="289179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400" baseline="0">
                <a:solidFill>
                  <a:schemeClr val="tx2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2015" y="685801"/>
            <a:ext cx="3909060" cy="5175250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2925" y="2856344"/>
            <a:ext cx="2891790" cy="3011056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42925" y="6453386"/>
            <a:ext cx="90342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720BC2-7D7F-4353-B508-B0BA400D0A99}" type="datetimeFigureOut">
              <a:rPr lang="nl-NL" smtClean="0"/>
              <a:t>17-9-2020</a:t>
            </a:fld>
            <a:endParaRPr lang="nl-N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54459" y="6453386"/>
            <a:ext cx="1780256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12355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5F6018E-FEF8-4476-A34A-C92929739490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9" name="Rectangle 8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267313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397764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2925" y="685800"/>
            <a:ext cx="289179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400" baseline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149090" y="1"/>
            <a:ext cx="4994910" cy="6857999"/>
          </a:xfrm>
        </p:spPr>
        <p:txBody>
          <a:bodyPr anchor="t"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500"/>
            </a:lvl2pPr>
            <a:lvl3pPr marL="685800" indent="0">
              <a:buNone/>
              <a:defRPr sz="15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2925" y="2855968"/>
            <a:ext cx="2891790" cy="3011432"/>
          </a:xfrm>
        </p:spPr>
        <p:txBody>
          <a:bodyPr>
            <a:normAutofit/>
          </a:bodyPr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42925" y="6453386"/>
            <a:ext cx="90342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720BC2-7D7F-4353-B508-B0BA400D0A99}" type="datetimeFigureOut">
              <a:rPr lang="nl-NL" smtClean="0"/>
              <a:t>17-9-2020</a:t>
            </a:fld>
            <a:endParaRPr lang="nl-N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654459" y="6453386"/>
            <a:ext cx="1780256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412355" y="6453386"/>
            <a:ext cx="119721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5F6018E-FEF8-4476-A34A-C92929739490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9" name="Rectangle 8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Divider Bar"/>
          <p:cNvSpPr/>
          <p:nvPr/>
        </p:nvSpPr>
        <p:spPr>
          <a:xfrm>
            <a:off x="3977640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28229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8700" y="685800"/>
            <a:ext cx="72009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8700" y="2286000"/>
            <a:ext cx="72009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2987" y="6453386"/>
            <a:ext cx="903429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/>
                </a:solidFill>
              </a:defRPr>
            </a:lvl1pPr>
          </a:lstStyle>
          <a:p>
            <a:fld id="{B6720BC2-7D7F-4353-B508-B0BA400D0A99}" type="datetimeFigureOut">
              <a:rPr lang="nl-NL" smtClean="0"/>
              <a:t>17-9-2020</a:t>
            </a:fld>
            <a:endParaRPr lang="nl-NL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70173" y="6453386"/>
            <a:ext cx="4710623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aseline="0">
                <a:solidFill>
                  <a:schemeClr val="tx2"/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4552" y="6453386"/>
            <a:ext cx="1197219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2"/>
                </a:solidFill>
              </a:defRPr>
            </a:lvl1pPr>
          </a:lstStyle>
          <a:p>
            <a:fld id="{65F6018E-FEF8-4476-A34A-C92929739490}" type="slidenum">
              <a:rPr lang="nl-NL" smtClean="0"/>
              <a:t>‹nr.›</a:t>
            </a:fld>
            <a:endParaRPr lang="nl-NL" dirty="0"/>
          </a:p>
        </p:txBody>
      </p:sp>
      <p:sp>
        <p:nvSpPr>
          <p:cNvPr id="9" name="Rectangle 8"/>
          <p:cNvSpPr/>
          <p:nvPr/>
        </p:nvSpPr>
        <p:spPr>
          <a:xfrm>
            <a:off x="358571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 title="Side bar"/>
          <p:cNvSpPr/>
          <p:nvPr/>
        </p:nvSpPr>
        <p:spPr>
          <a:xfrm>
            <a:off x="358571" y="376"/>
            <a:ext cx="17145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9382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l" defTabSz="6858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6858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6858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6912">
          <p15:clr>
            <a:srgbClr val="F26B43"/>
          </p15:clr>
        </p15:guide>
        <p15:guide id="2" pos="936">
          <p15:clr>
            <a:srgbClr val="F26B43"/>
          </p15:clr>
        </p15:guide>
        <p15:guide id="3" pos="864">
          <p15:clr>
            <a:srgbClr val="F26B43"/>
          </p15:clr>
        </p15:guide>
        <p15:guide id="0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696">
          <p15:clr>
            <a:srgbClr val="F26B43"/>
          </p15:clr>
        </p15:guide>
        <p15:guide id="6" orient="horz" pos="432">
          <p15:clr>
            <a:srgbClr val="F26B43"/>
          </p15:clr>
        </p15:guide>
        <p15:guide id="7" orient="horz" pos="1512">
          <p15:clr>
            <a:srgbClr val="F26B43"/>
          </p15:clr>
        </p15:guide>
        <p15:guide id="8" pos="5184">
          <p15:clr>
            <a:srgbClr val="F26B43"/>
          </p15:clr>
        </p15:guide>
        <p15:guide id="9" pos="702">
          <p15:clr>
            <a:srgbClr val="F26B43"/>
          </p15:clr>
        </p15:guide>
        <p15:guide id="10" pos="64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nZz9jj270_M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11.jpeg"/><Relationship Id="rId7" Type="http://schemas.openxmlformats.org/officeDocument/2006/relationships/hyperlink" Target="https://www.google.nl/url?sa=i&amp;rct=j&amp;q=&amp;esrc=s&amp;source=images&amp;cd=&amp;cad=rja&amp;uact=8&amp;ved=0ahUKEwji_rD_xPjOAhVM1RoKHaW1AxoQjRwIBw&amp;url=https://en.wikipedia.org/wiki/Multiculturalism&amp;bvm=bv.131783435,d.d2s&amp;psig=AFQjCNGvTVQxw7L2ZgYxRN2FGkO6S-NuFw&amp;ust=1473175618938508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hyperlink" Target="https://www.google.nl/url?sa=i&amp;rct=j&amp;q=&amp;esrc=s&amp;source=images&amp;cd=&amp;cad=rja&amp;uact=8&amp;ved=0ahUKEwi89-TLxPjOAhWC6RoKHcywDGAQjRwIBw&amp;url=http://utrecht.okkn.nl/&amp;psig=AFQjCNFYUw13b9cU3aossi9VZXnhJRkNqQ&amp;ust=1473175506205857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hooltv.nl/video/jong-in-de-jaren-zestig-hoe-was-het-om-jong-te-zijn-in-de-jaren-zestig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2.4 Bij welke groep hoor je?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8658" y="4248471"/>
            <a:ext cx="2747797" cy="2060848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06305" y="4248472"/>
            <a:ext cx="2289831" cy="2060848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2328" y="2160239"/>
            <a:ext cx="2627784" cy="197083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2479" y="2160239"/>
            <a:ext cx="2963976" cy="197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14396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71550" y="375375"/>
            <a:ext cx="7200900" cy="582960"/>
          </a:xfrm>
        </p:spPr>
        <p:txBody>
          <a:bodyPr>
            <a:normAutofit fontScale="90000"/>
          </a:bodyPr>
          <a:lstStyle/>
          <a:p>
            <a:r>
              <a:rPr lang="nl-NL" dirty="0"/>
              <a:t>Video-opdracht</a:t>
            </a:r>
          </a:p>
        </p:txBody>
      </p:sp>
      <p:sp>
        <p:nvSpPr>
          <p:cNvPr id="4" name="Afgeronde rechthoek 3"/>
          <p:cNvSpPr/>
          <p:nvPr/>
        </p:nvSpPr>
        <p:spPr>
          <a:xfrm>
            <a:off x="899592" y="1268760"/>
            <a:ext cx="7488832" cy="1224136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800" dirty="0">
                <a:solidFill>
                  <a:schemeClr val="tx1"/>
                </a:solidFill>
              </a:rPr>
              <a:t>Kijkopdracht: Welke groepen staan er in dit videofragment tegenover elkaar?</a:t>
            </a:r>
          </a:p>
        </p:txBody>
      </p:sp>
      <p:pic>
        <p:nvPicPr>
          <p:cNvPr id="7170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7704" y="2803321"/>
            <a:ext cx="5628924" cy="3073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hthoek 5"/>
          <p:cNvSpPr/>
          <p:nvPr/>
        </p:nvSpPr>
        <p:spPr>
          <a:xfrm>
            <a:off x="6384500" y="5877272"/>
            <a:ext cx="1152128" cy="283559"/>
          </a:xfrm>
          <a:prstGeom prst="rect">
            <a:avLst/>
          </a:prstGeom>
          <a:solidFill>
            <a:srgbClr val="CE1A20"/>
          </a:solidFill>
          <a:ln>
            <a:solidFill>
              <a:srgbClr val="CE1A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06:37</a:t>
            </a:r>
          </a:p>
        </p:txBody>
      </p:sp>
      <p:sp>
        <p:nvSpPr>
          <p:cNvPr id="8" name="Ovaal 7">
            <a:hlinkClick r:id="rId3"/>
          </p:cNvPr>
          <p:cNvSpPr/>
          <p:nvPr/>
        </p:nvSpPr>
        <p:spPr>
          <a:xfrm>
            <a:off x="3981894" y="3396233"/>
            <a:ext cx="1514475" cy="151447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nl-NL" dirty="0"/>
          </a:p>
        </p:txBody>
      </p:sp>
      <p:sp>
        <p:nvSpPr>
          <p:cNvPr id="9" name="Gelijkbenige driehoek 8">
            <a:hlinkClick r:id="rId3"/>
          </p:cNvPr>
          <p:cNvSpPr/>
          <p:nvPr/>
        </p:nvSpPr>
        <p:spPr>
          <a:xfrm rot="5400000">
            <a:off x="4294631" y="3604196"/>
            <a:ext cx="1304925" cy="1098550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97258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71550" y="324650"/>
            <a:ext cx="7200900" cy="726976"/>
          </a:xfrm>
        </p:spPr>
        <p:txBody>
          <a:bodyPr/>
          <a:lstStyle/>
          <a:p>
            <a:r>
              <a:rPr lang="nl-NL" dirty="0"/>
              <a:t>Identificatie</a:t>
            </a:r>
          </a:p>
        </p:txBody>
      </p:sp>
      <p:sp>
        <p:nvSpPr>
          <p:cNvPr id="5" name="Rechthoek 4"/>
          <p:cNvSpPr/>
          <p:nvPr/>
        </p:nvSpPr>
        <p:spPr>
          <a:xfrm>
            <a:off x="971600" y="1412776"/>
            <a:ext cx="2016224" cy="864096"/>
          </a:xfrm>
          <a:prstGeom prst="rect">
            <a:avLst/>
          </a:prstGeom>
          <a:solidFill>
            <a:srgbClr val="CE1A20"/>
          </a:solidFill>
          <a:ln>
            <a:solidFill>
              <a:srgbClr val="CE1A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800" b="1" dirty="0"/>
              <a:t>Identificatie</a:t>
            </a:r>
          </a:p>
        </p:txBody>
      </p:sp>
      <p:sp>
        <p:nvSpPr>
          <p:cNvPr id="6" name="PIJL-RECHTS 5"/>
          <p:cNvSpPr/>
          <p:nvPr/>
        </p:nvSpPr>
        <p:spPr>
          <a:xfrm>
            <a:off x="3131840" y="1412776"/>
            <a:ext cx="432048" cy="864096"/>
          </a:xfrm>
          <a:prstGeom prst="rightArrow">
            <a:avLst/>
          </a:prstGeom>
          <a:solidFill>
            <a:srgbClr val="CE1A20"/>
          </a:solidFill>
          <a:ln>
            <a:solidFill>
              <a:srgbClr val="CE1A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B227B"/>
              </a:solidFill>
            </a:endParaRPr>
          </a:p>
        </p:txBody>
      </p:sp>
      <p:sp>
        <p:nvSpPr>
          <p:cNvPr id="7" name="Tekstvak 6"/>
          <p:cNvSpPr txBox="1"/>
          <p:nvPr/>
        </p:nvSpPr>
        <p:spPr>
          <a:xfrm>
            <a:off x="3635896" y="1412776"/>
            <a:ext cx="51125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/>
              <a:t>Je herkent bepaalde kenmerken van jezelf bij de ander.</a:t>
            </a:r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44208" y="4365104"/>
            <a:ext cx="2160240" cy="1804758"/>
          </a:xfrm>
          <a:prstGeom prst="rect">
            <a:avLst/>
          </a:prstGeom>
        </p:spPr>
      </p:pic>
      <p:sp>
        <p:nvSpPr>
          <p:cNvPr id="10" name="Rechthoek 9"/>
          <p:cNvSpPr/>
          <p:nvPr/>
        </p:nvSpPr>
        <p:spPr>
          <a:xfrm>
            <a:off x="971600" y="2924944"/>
            <a:ext cx="2016224" cy="864096"/>
          </a:xfrm>
          <a:prstGeom prst="rect">
            <a:avLst/>
          </a:prstGeom>
          <a:solidFill>
            <a:srgbClr val="CE1A20"/>
          </a:solidFill>
          <a:ln>
            <a:solidFill>
              <a:srgbClr val="CE1A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800" b="1" dirty="0"/>
              <a:t>Groeps-</a:t>
            </a:r>
          </a:p>
          <a:p>
            <a:pPr algn="ctr"/>
            <a:r>
              <a:rPr lang="nl-NL" sz="2800" b="1" dirty="0"/>
              <a:t>identificatie</a:t>
            </a:r>
          </a:p>
        </p:txBody>
      </p:sp>
      <p:sp>
        <p:nvSpPr>
          <p:cNvPr id="12" name="PIJL-RECHTS 11"/>
          <p:cNvSpPr/>
          <p:nvPr/>
        </p:nvSpPr>
        <p:spPr>
          <a:xfrm>
            <a:off x="3131840" y="2924944"/>
            <a:ext cx="432048" cy="864096"/>
          </a:xfrm>
          <a:prstGeom prst="rightArrow">
            <a:avLst/>
          </a:prstGeom>
          <a:solidFill>
            <a:srgbClr val="CE1A20"/>
          </a:solidFill>
          <a:ln>
            <a:solidFill>
              <a:srgbClr val="CE1A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B227B"/>
              </a:solidFill>
            </a:endParaRPr>
          </a:p>
        </p:txBody>
      </p:sp>
      <p:sp>
        <p:nvSpPr>
          <p:cNvPr id="13" name="Tekstvak 12"/>
          <p:cNvSpPr txBox="1"/>
          <p:nvPr/>
        </p:nvSpPr>
        <p:spPr>
          <a:xfrm>
            <a:off x="3635896" y="2661012"/>
            <a:ext cx="51125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Je voelt je verbonden met een groep mensen, omdat je dezelfde kenmerken of gewoonten hebt.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4365104"/>
            <a:ext cx="2206512" cy="1775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365103"/>
            <a:ext cx="2646578" cy="1769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0344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71550" y="265527"/>
            <a:ext cx="7200900" cy="798984"/>
          </a:xfrm>
        </p:spPr>
        <p:txBody>
          <a:bodyPr>
            <a:normAutofit fontScale="90000"/>
          </a:bodyPr>
          <a:lstStyle/>
          <a:p>
            <a:r>
              <a:rPr lang="nl-NL" dirty="0"/>
              <a:t>Hoe ontstaat een groepsgevoel?</a:t>
            </a:r>
          </a:p>
        </p:txBody>
      </p:sp>
      <p:sp>
        <p:nvSpPr>
          <p:cNvPr id="7" name="Tijdelijke aanduiding voor inhoud 6"/>
          <p:cNvSpPr>
            <a:spLocks noGrp="1"/>
          </p:cNvSpPr>
          <p:nvPr>
            <p:ph sz="half" idx="1"/>
          </p:nvPr>
        </p:nvSpPr>
        <p:spPr>
          <a:xfrm>
            <a:off x="755576" y="1196752"/>
            <a:ext cx="7931224" cy="2808312"/>
          </a:xfrm>
        </p:spPr>
        <p:txBody>
          <a:bodyPr>
            <a:noAutofit/>
          </a:bodyPr>
          <a:lstStyle/>
          <a:p>
            <a:pPr marL="514350" indent="-514350">
              <a:lnSpc>
                <a:spcPct val="130000"/>
              </a:lnSpc>
              <a:buFont typeface="+mj-lt"/>
              <a:buAutoNum type="arabicPeriod"/>
            </a:pPr>
            <a:r>
              <a:rPr lang="nl-NL" sz="2200" dirty="0"/>
              <a:t>De </a:t>
            </a:r>
            <a:r>
              <a:rPr lang="nl-NL" sz="2200" b="1" dirty="0"/>
              <a:t>plaats </a:t>
            </a:r>
            <a:r>
              <a:rPr lang="nl-NL" sz="2200" dirty="0"/>
              <a:t>waar je vandaan komt. Denk aan mensen die:</a:t>
            </a:r>
          </a:p>
          <a:p>
            <a:pPr marL="914400" lvl="1" indent="-51435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nl-NL" sz="2200" dirty="0"/>
              <a:t>in een </a:t>
            </a:r>
            <a:r>
              <a:rPr lang="nl-NL" sz="2200" b="1" dirty="0"/>
              <a:t>dorp</a:t>
            </a:r>
            <a:r>
              <a:rPr lang="nl-NL" sz="2200" dirty="0"/>
              <a:t> of juist een </a:t>
            </a:r>
            <a:r>
              <a:rPr lang="nl-NL" sz="2200" b="1" dirty="0"/>
              <a:t>stad</a:t>
            </a:r>
            <a:r>
              <a:rPr lang="nl-NL" sz="2200" dirty="0"/>
              <a:t> wonen (Amsterdammers / Rotterdammers).</a:t>
            </a:r>
          </a:p>
          <a:p>
            <a:pPr marL="914400" lvl="1" indent="-51435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nl-NL" sz="2200" dirty="0"/>
              <a:t>in een bepaalde </a:t>
            </a:r>
            <a:r>
              <a:rPr lang="nl-NL" sz="2200" b="1" dirty="0"/>
              <a:t>provincie</a:t>
            </a:r>
            <a:r>
              <a:rPr lang="nl-NL" sz="2200" dirty="0"/>
              <a:t> wonen (Friezen / Zeeuwen).</a:t>
            </a:r>
          </a:p>
          <a:p>
            <a:pPr marL="914400" lvl="1" indent="-51435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nl-NL" sz="2200" dirty="0"/>
              <a:t>afkomstig zijn uit een </a:t>
            </a:r>
            <a:r>
              <a:rPr lang="nl-NL" sz="2200" b="1" dirty="0"/>
              <a:t>ander land</a:t>
            </a:r>
            <a:r>
              <a:rPr lang="nl-NL" sz="2200" dirty="0"/>
              <a:t> (Surinamers / Turken).</a:t>
            </a:r>
          </a:p>
        </p:txBody>
      </p:sp>
      <p:pic>
        <p:nvPicPr>
          <p:cNvPr id="2050" name="Picture 2" descr="Afbeeldingsresultaat voor i amsterdam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3" y="4707422"/>
            <a:ext cx="3293202" cy="156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Afbeeldingsresultaat voor friesland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79320" y="4696692"/>
            <a:ext cx="2248864" cy="1574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Afbeeldingsresultaat voor surinaams restaurant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4209" y="4705404"/>
            <a:ext cx="2088231" cy="1565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66844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12726" y="325760"/>
            <a:ext cx="7200900" cy="654968"/>
          </a:xfrm>
        </p:spPr>
        <p:txBody>
          <a:bodyPr>
            <a:normAutofit fontScale="90000"/>
          </a:bodyPr>
          <a:lstStyle/>
          <a:p>
            <a:r>
              <a:rPr lang="nl-NL" dirty="0"/>
              <a:t>Hoe ontstaat een groepsgevoel?</a:t>
            </a:r>
          </a:p>
        </p:txBody>
      </p:sp>
      <p:sp>
        <p:nvSpPr>
          <p:cNvPr id="7" name="Tijdelijke aanduiding voor inhoud 6"/>
          <p:cNvSpPr>
            <a:spLocks noGrp="1"/>
          </p:cNvSpPr>
          <p:nvPr>
            <p:ph sz="half" idx="1"/>
          </p:nvPr>
        </p:nvSpPr>
        <p:spPr>
          <a:xfrm>
            <a:off x="827584" y="1340768"/>
            <a:ext cx="3816424" cy="4104456"/>
          </a:xfrm>
        </p:spPr>
        <p:txBody>
          <a:bodyPr>
            <a:noAutofit/>
          </a:bodyPr>
          <a:lstStyle/>
          <a:p>
            <a:pPr marL="514350" indent="-514350">
              <a:lnSpc>
                <a:spcPct val="130000"/>
              </a:lnSpc>
              <a:buFont typeface="+mj-lt"/>
              <a:buAutoNum type="arabicPeriod" startAt="2"/>
            </a:pPr>
            <a:r>
              <a:rPr lang="nl-NL" sz="2200" dirty="0"/>
              <a:t>De </a:t>
            </a:r>
            <a:r>
              <a:rPr lang="nl-NL" sz="2200" b="1" dirty="0"/>
              <a:t>religie</a:t>
            </a:r>
            <a:r>
              <a:rPr lang="nl-NL" sz="2200" dirty="0"/>
              <a:t> waar je in gelooft. Bijvoorbeeld:</a:t>
            </a:r>
          </a:p>
          <a:p>
            <a:pPr marL="914400" lvl="1" indent="-51435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nl-NL" sz="2200" dirty="0"/>
              <a:t>Het katholicisme</a:t>
            </a:r>
          </a:p>
          <a:p>
            <a:pPr marL="914400" lvl="1" indent="-51435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nl-NL" sz="2200" dirty="0"/>
              <a:t>De islam</a:t>
            </a:r>
          </a:p>
          <a:p>
            <a:pPr marL="914400" lvl="1" indent="-51435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nl-NL" sz="2200" dirty="0"/>
              <a:t>Het jodendom</a:t>
            </a:r>
          </a:p>
          <a:p>
            <a:pPr marL="914400" lvl="1" indent="-51435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nl-NL" sz="2200" dirty="0"/>
              <a:t>Het protestantisme</a:t>
            </a:r>
          </a:p>
          <a:p>
            <a:pPr marL="914400" lvl="1" indent="-51435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nl-NL" sz="2200" dirty="0"/>
              <a:t>Het boeddhisme</a:t>
            </a:r>
          </a:p>
          <a:p>
            <a:pPr marL="914400" lvl="1" indent="-51435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nl-NL" sz="2200" dirty="0" err="1"/>
              <a:t>Etc</a:t>
            </a:r>
            <a:r>
              <a:rPr lang="nl-NL" sz="2200" dirty="0"/>
              <a:t>…</a:t>
            </a:r>
          </a:p>
        </p:txBody>
      </p:sp>
      <p:pic>
        <p:nvPicPr>
          <p:cNvPr id="3074" name="Picture 2" descr="Jammerende, Joden, Gebed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8732" y="4869160"/>
            <a:ext cx="2094778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Afbeeldingsresultaat voor katholieken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0948" y="4625308"/>
            <a:ext cx="2629662" cy="1756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1162" y="2924944"/>
            <a:ext cx="2149448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 descr="Afbeeldingsresultaat voor islam nederland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1162" y="1196752"/>
            <a:ext cx="2112234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12165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12726" y="384634"/>
            <a:ext cx="7200900" cy="654968"/>
          </a:xfrm>
        </p:spPr>
        <p:txBody>
          <a:bodyPr>
            <a:normAutofit fontScale="90000"/>
          </a:bodyPr>
          <a:lstStyle/>
          <a:p>
            <a:r>
              <a:rPr lang="nl-NL" dirty="0"/>
              <a:t>Hoe ontstaat een groepsgevoel?</a:t>
            </a:r>
          </a:p>
        </p:txBody>
      </p:sp>
      <p:sp>
        <p:nvSpPr>
          <p:cNvPr id="7" name="Tijdelijke aanduiding voor inhoud 6"/>
          <p:cNvSpPr>
            <a:spLocks noGrp="1"/>
          </p:cNvSpPr>
          <p:nvPr>
            <p:ph sz="half" idx="1"/>
          </p:nvPr>
        </p:nvSpPr>
        <p:spPr>
          <a:xfrm>
            <a:off x="899592" y="1251299"/>
            <a:ext cx="7859216" cy="3312368"/>
          </a:xfrm>
        </p:spPr>
        <p:txBody>
          <a:bodyPr>
            <a:noAutofit/>
          </a:bodyPr>
          <a:lstStyle/>
          <a:p>
            <a:pPr marL="514350" indent="-514350">
              <a:lnSpc>
                <a:spcPct val="130000"/>
              </a:lnSpc>
              <a:buFont typeface="+mj-lt"/>
              <a:buAutoNum type="arabicPeriod" startAt="3"/>
            </a:pPr>
            <a:r>
              <a:rPr lang="nl-NL" sz="2200" dirty="0"/>
              <a:t>Wanneer mensen een </a:t>
            </a:r>
            <a:r>
              <a:rPr lang="nl-NL" sz="2200" b="1" dirty="0">
                <a:solidFill>
                  <a:srgbClr val="FF0000"/>
                </a:solidFill>
              </a:rPr>
              <a:t>gezamenlijk belang </a:t>
            </a:r>
            <a:r>
              <a:rPr lang="nl-NL" sz="2200" dirty="0"/>
              <a:t>of probleem hebben. Bijvoorbeeld:</a:t>
            </a:r>
          </a:p>
          <a:p>
            <a:pPr marL="914400" lvl="1" indent="-51435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nl-NL" sz="2200" dirty="0"/>
              <a:t>Scholieren</a:t>
            </a:r>
          </a:p>
          <a:p>
            <a:pPr marL="914400" lvl="1" indent="-51435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nl-NL" sz="2200" dirty="0"/>
              <a:t>Treinreizigers</a:t>
            </a:r>
          </a:p>
          <a:p>
            <a:pPr marL="914400" lvl="1" indent="-51435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nl-NL" sz="2200" dirty="0"/>
              <a:t>Werknemers</a:t>
            </a:r>
          </a:p>
          <a:p>
            <a:pPr marL="914400" lvl="1" indent="-514350">
              <a:lnSpc>
                <a:spcPct val="130000"/>
              </a:lnSpc>
              <a:buFont typeface="Wingdings" panose="05000000000000000000" pitchFamily="2" charset="2"/>
              <a:buChar char="§"/>
            </a:pPr>
            <a:r>
              <a:rPr lang="nl-NL" sz="2200" dirty="0"/>
              <a:t>Automobilisten</a:t>
            </a:r>
          </a:p>
        </p:txBody>
      </p:sp>
      <p:pic>
        <p:nvPicPr>
          <p:cNvPr id="4098" name="Picture 2" descr="Afbeeldingsresultaat voor laks scholieren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088" y="2852936"/>
            <a:ext cx="3304337" cy="1710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Afbeeldingsresultaat voor overvolle trein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95936" y="4709793"/>
            <a:ext cx="1923690" cy="1710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Afbeeldingsresultaat voor vakbond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176" y="4709743"/>
            <a:ext cx="2512249" cy="1675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28712" y="4709793"/>
            <a:ext cx="2417992" cy="1710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14417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71550" y="427600"/>
            <a:ext cx="7200900" cy="654968"/>
          </a:xfrm>
        </p:spPr>
        <p:txBody>
          <a:bodyPr>
            <a:normAutofit fontScale="90000"/>
          </a:bodyPr>
          <a:lstStyle/>
          <a:p>
            <a:r>
              <a:rPr lang="nl-NL" dirty="0"/>
              <a:t>Hoe ontstaat een groepsgevoel?</a:t>
            </a:r>
          </a:p>
        </p:txBody>
      </p:sp>
      <p:sp>
        <p:nvSpPr>
          <p:cNvPr id="7" name="Tijdelijke aanduiding voor inhoud 6"/>
          <p:cNvSpPr>
            <a:spLocks noGrp="1"/>
          </p:cNvSpPr>
          <p:nvPr>
            <p:ph sz="half" idx="1"/>
          </p:nvPr>
        </p:nvSpPr>
        <p:spPr>
          <a:xfrm>
            <a:off x="971550" y="1340768"/>
            <a:ext cx="7715250" cy="3312368"/>
          </a:xfrm>
        </p:spPr>
        <p:txBody>
          <a:bodyPr>
            <a:noAutofit/>
          </a:bodyPr>
          <a:lstStyle/>
          <a:p>
            <a:pPr marL="514350" indent="-514350">
              <a:lnSpc>
                <a:spcPct val="130000"/>
              </a:lnSpc>
              <a:buFont typeface="+mj-lt"/>
              <a:buAutoNum type="arabicPeriod" startAt="4"/>
            </a:pPr>
            <a:r>
              <a:rPr lang="nl-NL" sz="2200" dirty="0"/>
              <a:t>Wanneer mensen een </a:t>
            </a:r>
            <a:r>
              <a:rPr lang="nl-NL" sz="2200" b="1" dirty="0"/>
              <a:t>gezamenlijke smaak of interesse </a:t>
            </a:r>
            <a:r>
              <a:rPr lang="nl-NL" sz="2200" dirty="0"/>
              <a:t>hebben. Bijvoorbeeld op het gebied van hobby, muziek of kleding. Bijvoorbeeld:</a:t>
            </a:r>
          </a:p>
          <a:p>
            <a:pPr marL="914400" lvl="1" indent="-514350">
              <a:lnSpc>
                <a:spcPct val="130000"/>
              </a:lnSpc>
            </a:pPr>
            <a:r>
              <a:rPr lang="nl-NL" sz="2200" dirty="0"/>
              <a:t>Gamers</a:t>
            </a:r>
          </a:p>
          <a:p>
            <a:pPr marL="914400" lvl="1" indent="-514350">
              <a:lnSpc>
                <a:spcPct val="130000"/>
              </a:lnSpc>
            </a:pPr>
            <a:r>
              <a:rPr lang="nl-NL" sz="2200" dirty="0"/>
              <a:t>Sporters</a:t>
            </a:r>
          </a:p>
          <a:p>
            <a:pPr marL="914400" lvl="1" indent="-514350">
              <a:lnSpc>
                <a:spcPct val="130000"/>
              </a:lnSpc>
            </a:pPr>
            <a:r>
              <a:rPr lang="nl-NL" sz="2200" dirty="0"/>
              <a:t>Kookclubs</a:t>
            </a:r>
          </a:p>
          <a:p>
            <a:pPr marL="914400" lvl="1" indent="-514350">
              <a:lnSpc>
                <a:spcPct val="130000"/>
              </a:lnSpc>
            </a:pPr>
            <a:r>
              <a:rPr lang="nl-NL" sz="2200" dirty="0"/>
              <a:t>Skaters</a:t>
            </a:r>
          </a:p>
        </p:txBody>
      </p:sp>
      <p:pic>
        <p:nvPicPr>
          <p:cNvPr id="5122" name="Picture 2" descr="Afbeeldingsresultaat voor skaters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6" y="4416731"/>
            <a:ext cx="2061897" cy="2147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20356" y="2449787"/>
            <a:ext cx="3413456" cy="1826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872" y="4413732"/>
            <a:ext cx="2088232" cy="2150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3006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Jongerenculturen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28700" y="2924944"/>
            <a:ext cx="4839444" cy="3312368"/>
          </a:xfrm>
        </p:spPr>
        <p:txBody>
          <a:bodyPr>
            <a:normAutofit fontScale="92500" lnSpcReduction="10000"/>
          </a:bodyPr>
          <a:lstStyle/>
          <a:p>
            <a:pPr marL="57150" indent="0">
              <a:buNone/>
            </a:pPr>
            <a:r>
              <a:rPr lang="nl-NL" sz="2400" dirty="0"/>
              <a:t>Jongerenculturen zijn ontstaan in de jaren 60 van de vorige eeuw. Vanaf die tijd:</a:t>
            </a:r>
          </a:p>
          <a:p>
            <a:pPr lvl="1"/>
            <a:r>
              <a:rPr lang="nl-NL" sz="2400" dirty="0"/>
              <a:t>kwam er meer </a:t>
            </a:r>
            <a:r>
              <a:rPr lang="nl-NL" sz="2400" b="1" dirty="0"/>
              <a:t>welvaart.</a:t>
            </a:r>
          </a:p>
          <a:p>
            <a:pPr lvl="1"/>
            <a:r>
              <a:rPr lang="nl-NL" sz="2400" dirty="0"/>
              <a:t>kregen jongeren meer </a:t>
            </a:r>
            <a:r>
              <a:rPr lang="nl-NL" sz="2400" b="1" dirty="0"/>
              <a:t>vrije tijd.</a:t>
            </a:r>
          </a:p>
          <a:p>
            <a:pPr lvl="1"/>
            <a:r>
              <a:rPr lang="nl-NL" sz="2400" dirty="0"/>
              <a:t>wilden jongeren zich </a:t>
            </a:r>
            <a:r>
              <a:rPr lang="nl-NL" sz="2400" b="1" dirty="0"/>
              <a:t>afzetten </a:t>
            </a:r>
            <a:r>
              <a:rPr lang="nl-NL" sz="2400" dirty="0"/>
              <a:t>tegen hun ouders.</a:t>
            </a:r>
          </a:p>
          <a:p>
            <a:pPr lvl="1"/>
            <a:r>
              <a:rPr lang="nl-NL" sz="2400" dirty="0" err="1"/>
              <a:t>Onstaat</a:t>
            </a:r>
            <a:r>
              <a:rPr lang="nl-NL" sz="2400" dirty="0"/>
              <a:t> er een maatschappij waarin </a:t>
            </a:r>
            <a:r>
              <a:rPr lang="nl-NL" sz="2400" b="1" dirty="0"/>
              <a:t>individualisme </a:t>
            </a:r>
            <a:r>
              <a:rPr lang="nl-NL" sz="2400" dirty="0"/>
              <a:t>meer plaats krijgt.</a:t>
            </a:r>
          </a:p>
          <a:p>
            <a:pPr lvl="1"/>
            <a:endParaRPr lang="nl-NL" sz="2400" dirty="0"/>
          </a:p>
          <a:p>
            <a:pPr marL="457200" lvl="1" indent="0">
              <a:buNone/>
            </a:pPr>
            <a:endParaRPr lang="nl-NL" sz="2400" dirty="0"/>
          </a:p>
          <a:p>
            <a:pPr marL="457200" lvl="1" indent="0">
              <a:buNone/>
            </a:pPr>
            <a:endParaRPr lang="nl-NL" sz="2400" dirty="0"/>
          </a:p>
        </p:txBody>
      </p:sp>
      <p:sp>
        <p:nvSpPr>
          <p:cNvPr id="10" name="Rechthoek 9"/>
          <p:cNvSpPr/>
          <p:nvPr/>
        </p:nvSpPr>
        <p:spPr>
          <a:xfrm>
            <a:off x="914400" y="1556792"/>
            <a:ext cx="2217440" cy="936104"/>
          </a:xfrm>
          <a:prstGeom prst="rect">
            <a:avLst/>
          </a:prstGeom>
          <a:solidFill>
            <a:srgbClr val="CE1A20"/>
          </a:solidFill>
          <a:ln>
            <a:solidFill>
              <a:srgbClr val="CE1A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000" b="1" dirty="0"/>
              <a:t>Jongerencultuur</a:t>
            </a:r>
          </a:p>
        </p:txBody>
      </p:sp>
      <p:sp>
        <p:nvSpPr>
          <p:cNvPr id="11" name="PIJL-RECHTS 5"/>
          <p:cNvSpPr/>
          <p:nvPr/>
        </p:nvSpPr>
        <p:spPr>
          <a:xfrm>
            <a:off x="3275856" y="1549933"/>
            <a:ext cx="432048" cy="864096"/>
          </a:xfrm>
          <a:prstGeom prst="rightArrow">
            <a:avLst/>
          </a:prstGeom>
          <a:solidFill>
            <a:srgbClr val="CE1A20"/>
          </a:solidFill>
          <a:ln>
            <a:solidFill>
              <a:srgbClr val="CE1A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B227B"/>
              </a:solidFill>
            </a:endParaRPr>
          </a:p>
        </p:txBody>
      </p:sp>
      <p:sp>
        <p:nvSpPr>
          <p:cNvPr id="5" name="Tekstvak 4"/>
          <p:cNvSpPr txBox="1"/>
          <p:nvPr/>
        </p:nvSpPr>
        <p:spPr>
          <a:xfrm>
            <a:off x="3707904" y="1556792"/>
            <a:ext cx="4680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Een groep jongeren met dezelfde </a:t>
            </a:r>
            <a:r>
              <a:rPr lang="nl-NL" sz="2400" b="1" i="1" dirty="0"/>
              <a:t>waarden</a:t>
            </a:r>
            <a:r>
              <a:rPr lang="nl-NL" sz="2400" dirty="0"/>
              <a:t>, </a:t>
            </a:r>
            <a:r>
              <a:rPr lang="nl-NL" sz="2400" b="1" i="1" dirty="0"/>
              <a:t>normen</a:t>
            </a:r>
            <a:r>
              <a:rPr lang="nl-NL" sz="2400" dirty="0"/>
              <a:t> en </a:t>
            </a:r>
            <a:r>
              <a:rPr lang="nl-NL" sz="2400" b="1" i="1" dirty="0"/>
              <a:t>gewoonten</a:t>
            </a:r>
            <a:r>
              <a:rPr lang="nl-NL" sz="2400" dirty="0"/>
              <a:t>.</a:t>
            </a: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6257" y="2436009"/>
            <a:ext cx="1683852" cy="2566848"/>
          </a:xfrm>
          <a:prstGeom prst="rect">
            <a:avLst/>
          </a:prstGeom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6257" y="5093786"/>
            <a:ext cx="1683851" cy="1294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72415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71550" y="442476"/>
            <a:ext cx="7200900" cy="726976"/>
          </a:xfrm>
        </p:spPr>
        <p:txBody>
          <a:bodyPr/>
          <a:lstStyle/>
          <a:p>
            <a:r>
              <a:rPr lang="nl-NL" dirty="0"/>
              <a:t>Jong in de jaren zestig</a:t>
            </a:r>
          </a:p>
        </p:txBody>
      </p:sp>
      <p:pic>
        <p:nvPicPr>
          <p:cNvPr id="4" name="Afbeelding 3" descr="Schermafbeelding 2016-09-01 om 11.07.07.png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1680" y="1412776"/>
            <a:ext cx="6390862" cy="3604873"/>
          </a:xfrm>
          <a:prstGeom prst="rect">
            <a:avLst/>
          </a:prstGeom>
        </p:spPr>
      </p:pic>
      <p:sp>
        <p:nvSpPr>
          <p:cNvPr id="5" name="Rechthoek 4"/>
          <p:cNvSpPr/>
          <p:nvPr/>
        </p:nvSpPr>
        <p:spPr>
          <a:xfrm>
            <a:off x="827584" y="5445224"/>
            <a:ext cx="78080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dirty="0">
                <a:hlinkClick r:id="rId3"/>
              </a:rPr>
              <a:t>http://www.schooltv.nl/video/jong-in-de-jaren-zestig-hoe-was-het-om-jong-te-zijn-in-de-jaren-zestig/</a:t>
            </a:r>
            <a:endParaRPr lang="nl-NL" dirty="0"/>
          </a:p>
        </p:txBody>
      </p:sp>
      <p:sp>
        <p:nvSpPr>
          <p:cNvPr id="6" name="Ovaal 5">
            <a:hlinkClick r:id="rId3"/>
          </p:cNvPr>
          <p:cNvSpPr/>
          <p:nvPr/>
        </p:nvSpPr>
        <p:spPr>
          <a:xfrm>
            <a:off x="3992561" y="2676153"/>
            <a:ext cx="1514475" cy="151447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nl-NL" dirty="0"/>
          </a:p>
        </p:txBody>
      </p:sp>
      <p:sp>
        <p:nvSpPr>
          <p:cNvPr id="7" name="Gelijkbenige driehoek 6">
            <a:hlinkClick r:id="rId3"/>
          </p:cNvPr>
          <p:cNvSpPr/>
          <p:nvPr/>
        </p:nvSpPr>
        <p:spPr>
          <a:xfrm rot="5400000">
            <a:off x="4305298" y="2884116"/>
            <a:ext cx="1304925" cy="1098550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nl-NL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nl-NL" dirty="0"/>
          </a:p>
        </p:txBody>
      </p:sp>
      <p:sp>
        <p:nvSpPr>
          <p:cNvPr id="8" name="Rechthoek 7"/>
          <p:cNvSpPr/>
          <p:nvPr/>
        </p:nvSpPr>
        <p:spPr>
          <a:xfrm>
            <a:off x="6444208" y="5017649"/>
            <a:ext cx="1152128" cy="283559"/>
          </a:xfrm>
          <a:prstGeom prst="rect">
            <a:avLst/>
          </a:prstGeom>
          <a:solidFill>
            <a:srgbClr val="CE1A20"/>
          </a:solidFill>
          <a:ln>
            <a:solidFill>
              <a:srgbClr val="CE1A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b="1" dirty="0"/>
              <a:t>03:13</a:t>
            </a:r>
          </a:p>
        </p:txBody>
      </p:sp>
    </p:spTree>
    <p:extLst>
      <p:ext uri="{BB962C8B-B14F-4D97-AF65-F5344CB8AC3E}">
        <p14:creationId xmlns:p14="http://schemas.microsoft.com/office/powerpoint/2010/main" val="1054841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71550" y="387150"/>
            <a:ext cx="7200900" cy="765885"/>
          </a:xfrm>
        </p:spPr>
        <p:txBody>
          <a:bodyPr/>
          <a:lstStyle/>
          <a:p>
            <a:r>
              <a:rPr lang="nl-NL" dirty="0"/>
              <a:t>‘Wij’ tegenover ‘zij’</a:t>
            </a:r>
          </a:p>
        </p:txBody>
      </p:sp>
      <p:sp>
        <p:nvSpPr>
          <p:cNvPr id="6" name="Rechthoek 5"/>
          <p:cNvSpPr/>
          <p:nvPr/>
        </p:nvSpPr>
        <p:spPr>
          <a:xfrm>
            <a:off x="683568" y="1556792"/>
            <a:ext cx="2448272" cy="576064"/>
          </a:xfrm>
          <a:prstGeom prst="rect">
            <a:avLst/>
          </a:prstGeom>
          <a:solidFill>
            <a:srgbClr val="CE1A20"/>
          </a:solidFill>
          <a:ln>
            <a:solidFill>
              <a:srgbClr val="CE1A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800" b="1" dirty="0"/>
              <a:t>Wij-gevoel</a:t>
            </a:r>
          </a:p>
        </p:txBody>
      </p:sp>
      <p:sp>
        <p:nvSpPr>
          <p:cNvPr id="7" name="PIJL-RECHTS 5"/>
          <p:cNvSpPr/>
          <p:nvPr/>
        </p:nvSpPr>
        <p:spPr>
          <a:xfrm>
            <a:off x="3275856" y="1549933"/>
            <a:ext cx="432048" cy="576064"/>
          </a:xfrm>
          <a:prstGeom prst="rightArrow">
            <a:avLst/>
          </a:prstGeom>
          <a:solidFill>
            <a:srgbClr val="CE1A20"/>
          </a:solidFill>
          <a:ln>
            <a:solidFill>
              <a:srgbClr val="CE1A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B227B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3779912" y="1412776"/>
            <a:ext cx="4680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Wanneer een groep zich sterk met elkaar verbonden voelt.</a:t>
            </a:r>
          </a:p>
        </p:txBody>
      </p:sp>
      <p:sp>
        <p:nvSpPr>
          <p:cNvPr id="10" name="Rechthoek 9"/>
          <p:cNvSpPr/>
          <p:nvPr/>
        </p:nvSpPr>
        <p:spPr>
          <a:xfrm>
            <a:off x="683568" y="2478341"/>
            <a:ext cx="2448272" cy="590619"/>
          </a:xfrm>
          <a:prstGeom prst="rect">
            <a:avLst/>
          </a:prstGeom>
          <a:solidFill>
            <a:srgbClr val="CE1A20"/>
          </a:solidFill>
          <a:ln>
            <a:solidFill>
              <a:srgbClr val="CE1A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800" b="1" dirty="0"/>
              <a:t>Zij-groep</a:t>
            </a:r>
          </a:p>
        </p:txBody>
      </p:sp>
      <p:sp>
        <p:nvSpPr>
          <p:cNvPr id="11" name="PIJL-RECHTS 5"/>
          <p:cNvSpPr/>
          <p:nvPr/>
        </p:nvSpPr>
        <p:spPr>
          <a:xfrm>
            <a:off x="3275856" y="2486037"/>
            <a:ext cx="432048" cy="576064"/>
          </a:xfrm>
          <a:prstGeom prst="rightArrow">
            <a:avLst/>
          </a:prstGeom>
          <a:solidFill>
            <a:srgbClr val="CE1A20"/>
          </a:solidFill>
          <a:ln>
            <a:solidFill>
              <a:srgbClr val="CE1A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B227B"/>
              </a:solidFill>
            </a:endParaRPr>
          </a:p>
        </p:txBody>
      </p:sp>
      <p:sp>
        <p:nvSpPr>
          <p:cNvPr id="12" name="Tekstvak 11"/>
          <p:cNvSpPr txBox="1"/>
          <p:nvPr/>
        </p:nvSpPr>
        <p:spPr>
          <a:xfrm>
            <a:off x="3779912" y="2348880"/>
            <a:ext cx="4680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Groep die als ‘tegenstanders’ van de ‘wij-groep’ wordt gezien.</a:t>
            </a:r>
          </a:p>
        </p:txBody>
      </p:sp>
      <p:sp>
        <p:nvSpPr>
          <p:cNvPr id="13" name="Tekstvak 12"/>
          <p:cNvSpPr txBox="1"/>
          <p:nvPr/>
        </p:nvSpPr>
        <p:spPr>
          <a:xfrm>
            <a:off x="827584" y="3368742"/>
            <a:ext cx="710277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Voorbeelden: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nl-NL" sz="2400" i="1" dirty="0"/>
              <a:t>Voetbalsupporters van verschillende clubs.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nl-NL" sz="2400" i="1" dirty="0"/>
              <a:t>Werknemers van concurrerende bedrijven.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nl-NL" sz="2400" i="1" dirty="0"/>
              <a:t>Leerlingen van verschillende scholen.</a:t>
            </a:r>
          </a:p>
        </p:txBody>
      </p:sp>
      <p:sp>
        <p:nvSpPr>
          <p:cNvPr id="17" name="Rechthoek 16"/>
          <p:cNvSpPr/>
          <p:nvPr/>
        </p:nvSpPr>
        <p:spPr>
          <a:xfrm>
            <a:off x="683568" y="5502677"/>
            <a:ext cx="2480232" cy="590619"/>
          </a:xfrm>
          <a:prstGeom prst="rect">
            <a:avLst/>
          </a:prstGeom>
          <a:solidFill>
            <a:srgbClr val="CE1A20"/>
          </a:solidFill>
          <a:ln>
            <a:solidFill>
              <a:srgbClr val="CE1A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800" b="1" dirty="0"/>
              <a:t>Polarisatie</a:t>
            </a:r>
          </a:p>
        </p:txBody>
      </p:sp>
      <p:sp>
        <p:nvSpPr>
          <p:cNvPr id="18" name="PIJL-RECHTS 5"/>
          <p:cNvSpPr/>
          <p:nvPr/>
        </p:nvSpPr>
        <p:spPr>
          <a:xfrm>
            <a:off x="3307816" y="5510373"/>
            <a:ext cx="432048" cy="576064"/>
          </a:xfrm>
          <a:prstGeom prst="rightArrow">
            <a:avLst/>
          </a:prstGeom>
          <a:solidFill>
            <a:srgbClr val="CE1A20"/>
          </a:solidFill>
          <a:ln>
            <a:solidFill>
              <a:srgbClr val="CE1A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3B227B"/>
              </a:solidFill>
            </a:endParaRPr>
          </a:p>
        </p:txBody>
      </p:sp>
      <p:sp>
        <p:nvSpPr>
          <p:cNvPr id="19" name="Tekstvak 18"/>
          <p:cNvSpPr txBox="1"/>
          <p:nvPr/>
        </p:nvSpPr>
        <p:spPr>
          <a:xfrm>
            <a:off x="3811872" y="5180999"/>
            <a:ext cx="49365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/>
              <a:t>Mensen en bevolkingsgroepen staan scherp tegenover elkaar doordat de </a:t>
            </a:r>
            <a:r>
              <a:rPr lang="nl-NL" sz="2400" b="1" i="1" dirty="0"/>
              <a:t>tegenstellingen</a:t>
            </a:r>
            <a:r>
              <a:rPr lang="nl-NL" sz="2400" dirty="0"/>
              <a:t> de nadruk krijgen.</a:t>
            </a:r>
          </a:p>
        </p:txBody>
      </p:sp>
    </p:spTree>
    <p:extLst>
      <p:ext uri="{BB962C8B-B14F-4D97-AF65-F5344CB8AC3E}">
        <p14:creationId xmlns:p14="http://schemas.microsoft.com/office/powerpoint/2010/main" val="3129835954"/>
      </p:ext>
    </p:extLst>
  </p:cSld>
  <p:clrMapOvr>
    <a:masterClrMapping/>
  </p:clrMapOvr>
</p:sld>
</file>

<file path=ppt/theme/theme1.xml><?xml version="1.0" encoding="utf-8"?>
<a:theme xmlns:a="http://schemas.openxmlformats.org/drawingml/2006/main" name="Bijgesneden">
  <a:themeElements>
    <a:clrScheme name="Bijgesneden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Bijgesneden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ijgesneden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997F3AD416AC43BA4559E9BE7A0520" ma:contentTypeVersion="2" ma:contentTypeDescription="Een nieuw document maken." ma:contentTypeScope="" ma:versionID="7c1457c4bb93bdfa7dee56c2a674e1bc">
  <xsd:schema xmlns:xsd="http://www.w3.org/2001/XMLSchema" xmlns:xs="http://www.w3.org/2001/XMLSchema" xmlns:p="http://schemas.microsoft.com/office/2006/metadata/properties" xmlns:ns2="6e496755-b112-42aa-81b8-5648eb0e20de" targetNamespace="http://schemas.microsoft.com/office/2006/metadata/properties" ma:root="true" ma:fieldsID="0ecfe829a18cb4457ff39ab20dc17b54" ns2:_="">
    <xsd:import namespace="6e496755-b112-42aa-81b8-5648eb0e20d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496755-b112-42aa-81b8-5648eb0e20d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5A291D-C405-4521-9864-1813D441A840}"/>
</file>

<file path=customXml/itemProps2.xml><?xml version="1.0" encoding="utf-8"?>
<ds:datastoreItem xmlns:ds="http://schemas.openxmlformats.org/officeDocument/2006/customXml" ds:itemID="{1F5E830C-527F-4D13-9C31-EEFE3A55E595}"/>
</file>

<file path=customXml/itemProps3.xml><?xml version="1.0" encoding="utf-8"?>
<ds:datastoreItem xmlns:ds="http://schemas.openxmlformats.org/officeDocument/2006/customXml" ds:itemID="{01E3A25C-AB28-49EB-A110-C9D01FE14F21}"/>
</file>

<file path=docProps/app.xml><?xml version="1.0" encoding="utf-8"?>
<Properties xmlns="http://schemas.openxmlformats.org/officeDocument/2006/extended-properties" xmlns:vt="http://schemas.openxmlformats.org/officeDocument/2006/docPropsVTypes">
  <Template>Bijgesneden</Template>
  <TotalTime>2965</TotalTime>
  <Words>410</Words>
  <Application>Microsoft Office PowerPoint</Application>
  <PresentationFormat>Diavoorstelling (4:3)</PresentationFormat>
  <Paragraphs>72</Paragraphs>
  <Slides>10</Slides>
  <Notes>10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10</vt:i4>
      </vt:variant>
    </vt:vector>
  </HeadingPairs>
  <TitlesOfParts>
    <vt:vector size="14" baseType="lpstr">
      <vt:lpstr>Calibri</vt:lpstr>
      <vt:lpstr>Franklin Gothic Book</vt:lpstr>
      <vt:lpstr>Wingdings</vt:lpstr>
      <vt:lpstr>Bijgesneden</vt:lpstr>
      <vt:lpstr>2.4 Bij welke groep hoor je?</vt:lpstr>
      <vt:lpstr>Identificatie</vt:lpstr>
      <vt:lpstr>Hoe ontstaat een groepsgevoel?</vt:lpstr>
      <vt:lpstr>Hoe ontstaat een groepsgevoel?</vt:lpstr>
      <vt:lpstr>Hoe ontstaat een groepsgevoel?</vt:lpstr>
      <vt:lpstr>Hoe ontstaat een groepsgevoel?</vt:lpstr>
      <vt:lpstr>Jongerenculturen</vt:lpstr>
      <vt:lpstr>Jong in de jaren zestig</vt:lpstr>
      <vt:lpstr>‘Wij’ tegenover ‘zij’</vt:lpstr>
      <vt:lpstr>Video-opdracht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H4 Strafrecht: de rechter</dc:title>
  <dc:creator>PC_voorzijde</dc:creator>
  <cp:lastModifiedBy>Gülenay Keser</cp:lastModifiedBy>
  <cp:revision>91</cp:revision>
  <cp:lastPrinted>2015-09-15T10:34:44Z</cp:lastPrinted>
  <dcterms:created xsi:type="dcterms:W3CDTF">2015-09-14T12:36:08Z</dcterms:created>
  <dcterms:modified xsi:type="dcterms:W3CDTF">2020-09-17T12:14:13Z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0x01010068997F3AD416AC43BA4559E9BE7A0520</vt:lpwstr>
  </property>
  <property fmtid="{D5CDD505-2E9C-101B-9397-08002B2CF9AE}" pid="3" name="Order">
    <vt:r8>12800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