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slideLayouts/slideLayout7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handoutMasters/handoutMaster1.xml" ContentType="application/vnd.openxmlformats-officedocument.presentationml.handoutMaster+xml"/>
  <Override PartName="/ppt/theme/theme2.xml" ContentType="application/vnd.openxmlformats-officedocument.theme+xml"/>
  <Override PartName="/ppt/theme/theme3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0"/>
  </p:notesMasterIdLst>
  <p:handoutMasterIdLst>
    <p:handoutMasterId r:id="rId11"/>
  </p:handoutMasterIdLst>
  <p:sldIdLst>
    <p:sldId id="257" r:id="rId2"/>
    <p:sldId id="270" r:id="rId3"/>
    <p:sldId id="259" r:id="rId4"/>
    <p:sldId id="275" r:id="rId5"/>
    <p:sldId id="276" r:id="rId6"/>
    <p:sldId id="277" r:id="rId7"/>
    <p:sldId id="272" r:id="rId8"/>
    <p:sldId id="269" r:id="rId9"/>
  </p:sldIdLst>
  <p:sldSz cx="9144000" cy="6858000" type="screen4x3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>
          <p15:clr>
            <a:srgbClr val="A4A3A4"/>
          </p15:clr>
        </p15:guide>
        <p15:guide id="2" pos="212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E1A20"/>
    <a:srgbClr val="3B227B"/>
    <a:srgbClr val="D3A907"/>
    <a:srgbClr val="8320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ijl, gemiddeld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D7AC3CCA-C797-4891-BE02-D94E43425B78}" styleName="Stijl, gemiddeld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1161" autoAdjust="0"/>
  </p:normalViewPr>
  <p:slideViewPr>
    <p:cSldViewPr>
      <p:cViewPr varScale="1">
        <p:scale>
          <a:sx n="89" d="100"/>
          <a:sy n="89" d="100"/>
        </p:scale>
        <p:origin x="1638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2" d="100"/>
          <a:sy n="82" d="100"/>
        </p:scale>
        <p:origin x="-2442" y="-96"/>
      </p:cViewPr>
      <p:guideLst>
        <p:guide orient="horz" pos="3108"/>
        <p:guide pos="21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8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DA26AD-2087-4924-887F-58983794211B}" type="datetimeFigureOut">
              <a:rPr lang="nl-NL" smtClean="0"/>
              <a:t>17-9-2020</a:t>
            </a:fld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608673-EEE7-4A52-B4DF-71E3DC8AF512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875188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3E6A52-1FE3-4657-97AA-373DF5613D01}" type="datetimeFigureOut">
              <a:rPr lang="nl-NL" smtClean="0"/>
              <a:t>17-9-2020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3100" y="4686300"/>
            <a:ext cx="5389563" cy="44402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BABC81-828B-44BC-87A5-288C897CCFD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775805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BABC81-828B-44BC-87A5-288C897CCFD3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921768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dirty="0"/>
              <a:t>Dit stukje over taal staat niet in het boek.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BABC81-828B-44BC-87A5-288C897CCFD3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139155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BABC81-828B-44BC-87A5-288C897CCFD3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282741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BABC81-828B-44BC-87A5-288C897CCFD3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999782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BABC81-828B-44BC-87A5-288C897CCFD3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209317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BABC81-828B-44BC-87A5-288C897CCFD3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144922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BABC81-828B-44BC-87A5-288C897CCFD3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30367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6346" y="1788454"/>
            <a:ext cx="6270922" cy="2098226"/>
          </a:xfrm>
        </p:spPr>
        <p:txBody>
          <a:bodyPr anchor="b">
            <a:noAutofit/>
          </a:bodyPr>
          <a:lstStyle>
            <a:lvl1pPr algn="ctr">
              <a:defRPr sz="6000" cap="all" baseline="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09930" y="3956280"/>
            <a:ext cx="5123755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4644" y="6453386"/>
            <a:ext cx="1205958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B6720BC2-7D7F-4353-B508-B0BA400D0A99}" type="datetimeFigureOut">
              <a:rPr lang="nl-NL" smtClean="0"/>
              <a:t>17-9-2020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38041" y="6453386"/>
            <a:ext cx="5267533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73012" y="6453386"/>
            <a:ext cx="1197219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5F6018E-FEF8-4476-A34A-C92929739490}" type="slidenum">
              <a:rPr lang="nl-NL" smtClean="0"/>
              <a:t>‹nr.›</a:t>
            </a:fld>
            <a:endParaRPr lang="nl-NL" dirty="0"/>
          </a:p>
        </p:txBody>
      </p:sp>
      <p:grpSp>
        <p:nvGrpSpPr>
          <p:cNvPr id="8" name="Group 7"/>
          <p:cNvGrpSpPr/>
          <p:nvPr/>
        </p:nvGrpSpPr>
        <p:grpSpPr>
          <a:xfrm>
            <a:off x="564643" y="744469"/>
            <a:ext cx="8005589" cy="5349671"/>
            <a:chOff x="564643" y="744469"/>
            <a:chExt cx="8005589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6113972" y="1685652"/>
              <a:ext cx="2456260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357"/>
                  </a:lnTo>
                  <a:lnTo>
                    <a:pt x="8761" y="935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564643" y="744469"/>
              <a:ext cx="2456505" cy="4408488"/>
            </a:xfrm>
            <a:custGeom>
              <a:avLst/>
              <a:gdLst/>
              <a:ahLst/>
              <a:cxnLst/>
              <a:rect l="l" t="t" r="r" b="b"/>
              <a:pathLst>
                <a:path w="10001" h="10000">
                  <a:moveTo>
                    <a:pt x="8762" y="0"/>
                  </a:moveTo>
                  <a:lnTo>
                    <a:pt x="10001" y="0"/>
                  </a:lnTo>
                  <a:lnTo>
                    <a:pt x="10001" y="10000"/>
                  </a:lnTo>
                  <a:lnTo>
                    <a:pt x="1" y="10000"/>
                  </a:lnTo>
                  <a:cubicBezTo>
                    <a:pt x="-2" y="9766"/>
                    <a:pt x="4" y="9586"/>
                    <a:pt x="1" y="9352"/>
                  </a:cubicBezTo>
                  <a:lnTo>
                    <a:pt x="8762" y="9346"/>
                  </a:lnTo>
                  <a:lnTo>
                    <a:pt x="8762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2984035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8700" y="2295526"/>
            <a:ext cx="7200900" cy="3571875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20BC2-7D7F-4353-B508-B0BA400D0A99}" type="datetimeFigureOut">
              <a:rPr lang="nl-NL" smtClean="0"/>
              <a:t>17-9-2020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6018E-FEF8-4476-A34A-C92929739490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238799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80797" y="624156"/>
            <a:ext cx="1490950" cy="5243244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8700" y="624156"/>
            <a:ext cx="5724525" cy="5243244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20BC2-7D7F-4353-B508-B0BA400D0A99}" type="datetimeFigureOut">
              <a:rPr lang="nl-NL" smtClean="0"/>
              <a:t>17-9-2020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6018E-FEF8-4476-A34A-C92929739490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325811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55576" y="1196752"/>
            <a:ext cx="7992888" cy="866527"/>
          </a:xfrm>
        </p:spPr>
        <p:txBody>
          <a:bodyPr/>
          <a:lstStyle>
            <a:lvl1pPr algn="r">
              <a:defRPr>
                <a:solidFill>
                  <a:srgbClr val="CE1A20"/>
                </a:solidFill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cxnSp>
        <p:nvCxnSpPr>
          <p:cNvPr id="21" name="Rechte verbindingslijn 20"/>
          <p:cNvCxnSpPr/>
          <p:nvPr userDrawn="1"/>
        </p:nvCxnSpPr>
        <p:spPr>
          <a:xfrm flipH="1">
            <a:off x="1259632" y="1916832"/>
            <a:ext cx="7416824" cy="0"/>
          </a:xfrm>
          <a:prstGeom prst="line">
            <a:avLst/>
          </a:prstGeom>
          <a:ln>
            <a:solidFill>
              <a:srgbClr val="CE1A2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4918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20BC2-7D7F-4353-B508-B0BA400D0A99}" type="datetimeFigureOut">
              <a:rPr lang="nl-NL" smtClean="0"/>
              <a:t>17-9-2020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6018E-FEF8-4476-A34A-C92929739490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717822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3769" y="1301361"/>
            <a:ext cx="7209728" cy="2852737"/>
          </a:xfrm>
        </p:spPr>
        <p:txBody>
          <a:bodyPr anchor="b">
            <a:normAutofit/>
          </a:bodyPr>
          <a:lstStyle>
            <a:lvl1pPr algn="r">
              <a:defRPr sz="6000" cap="all" baseline="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3769" y="4216328"/>
            <a:ext cx="7209728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tx2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4181" y="6453386"/>
            <a:ext cx="1216807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720BC2-7D7F-4353-B508-B0BA400D0A99}" type="datetimeFigureOut">
              <a:rPr lang="nl-NL" smtClean="0"/>
              <a:t>17-9-2020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38234" y="6453386"/>
            <a:ext cx="5267533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73012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5F6018E-FEF8-4476-A34A-C92929739490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7" name="Freeform 6"/>
          <p:cNvSpPr/>
          <p:nvPr/>
        </p:nvSpPr>
        <p:spPr bwMode="auto">
          <a:xfrm>
            <a:off x="6113972" y="1685652"/>
            <a:ext cx="2456260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8" name="Freeform 7" title="Crop Mark"/>
          <p:cNvSpPr/>
          <p:nvPr/>
        </p:nvSpPr>
        <p:spPr bwMode="auto">
          <a:xfrm>
            <a:off x="6113972" y="1685652"/>
            <a:ext cx="2456260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34794655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8700" y="2286000"/>
            <a:ext cx="3335840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94052" y="2286000"/>
            <a:ext cx="3335840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20BC2-7D7F-4353-B508-B0BA400D0A99}" type="datetimeFigureOut">
              <a:rPr lang="nl-NL" smtClean="0"/>
              <a:t>17-9-2020</a:t>
            </a:fld>
            <a:endParaRPr lang="nl-N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6018E-FEF8-4476-A34A-C92929739490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753970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8700" y="685800"/>
            <a:ext cx="72009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8700" y="2340230"/>
            <a:ext cx="3335840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2400" b="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8700" y="3305208"/>
            <a:ext cx="3335839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93760" y="2349754"/>
            <a:ext cx="3335840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2400" b="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93760" y="3305208"/>
            <a:ext cx="3335840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20BC2-7D7F-4353-B508-B0BA400D0A99}" type="datetimeFigureOut">
              <a:rPr lang="nl-NL" smtClean="0"/>
              <a:t>17-9-2020</a:t>
            </a:fld>
            <a:endParaRPr lang="nl-NL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6018E-FEF8-4476-A34A-C92929739490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216614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20BC2-7D7F-4353-B508-B0BA400D0A99}" type="datetimeFigureOut">
              <a:rPr lang="nl-NL" smtClean="0"/>
              <a:t>17-9-2020</a:t>
            </a:fld>
            <a:endParaRPr lang="nl-N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6018E-FEF8-4476-A34A-C92929739490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912330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20BC2-7D7F-4353-B508-B0BA400D0A99}" type="datetimeFigureOut">
              <a:rPr lang="nl-NL" smtClean="0"/>
              <a:t>17-9-2020</a:t>
            </a:fld>
            <a:endParaRPr lang="nl-NL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6018E-FEF8-4476-A34A-C92929739490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894750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397764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925" y="685800"/>
            <a:ext cx="289179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400" baseline="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2015" y="685801"/>
            <a:ext cx="3909060" cy="5175250"/>
          </a:xfr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350"/>
            </a:lvl3pPr>
            <a:lvl4pPr>
              <a:defRPr sz="135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2925" y="2856344"/>
            <a:ext cx="2891790" cy="3011056"/>
          </a:xfrm>
        </p:spPr>
        <p:txBody>
          <a:bodyPr>
            <a:normAutofit/>
          </a:bodyPr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42925" y="6453386"/>
            <a:ext cx="90342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720BC2-7D7F-4353-B508-B0BA400D0A99}" type="datetimeFigureOut">
              <a:rPr lang="nl-NL" smtClean="0"/>
              <a:t>17-9-2020</a:t>
            </a:fld>
            <a:endParaRPr lang="nl-N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54459" y="6453386"/>
            <a:ext cx="1780256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412355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5F6018E-FEF8-4476-A34A-C92929739490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9" name="Rectangle 8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 title="Divider Bar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5194160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397764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925" y="685800"/>
            <a:ext cx="289179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4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149090" y="1"/>
            <a:ext cx="4994910" cy="6857999"/>
          </a:xfrm>
        </p:spPr>
        <p:txBody>
          <a:bodyPr anchor="t">
            <a:normAutofit/>
          </a:bodyPr>
          <a:lstStyle>
            <a:lvl1pPr marL="0" indent="0">
              <a:buNone/>
              <a:defRPr sz="1500"/>
            </a:lvl1pPr>
            <a:lvl2pPr marL="342900" indent="0">
              <a:buNone/>
              <a:defRPr sz="1500"/>
            </a:lvl2pPr>
            <a:lvl3pPr marL="685800" indent="0">
              <a:buNone/>
              <a:defRPr sz="15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2925" y="2855968"/>
            <a:ext cx="2891790" cy="3011432"/>
          </a:xfrm>
        </p:spPr>
        <p:txBody>
          <a:bodyPr>
            <a:normAutofit/>
          </a:bodyPr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42925" y="6453386"/>
            <a:ext cx="90342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720BC2-7D7F-4353-B508-B0BA400D0A99}" type="datetimeFigureOut">
              <a:rPr lang="nl-NL" smtClean="0"/>
              <a:t>17-9-2020</a:t>
            </a:fld>
            <a:endParaRPr lang="nl-N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54459" y="6453386"/>
            <a:ext cx="1780256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412355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5F6018E-FEF8-4476-A34A-C92929739490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9" name="Rectangle 8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 title="Divider Bar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5523572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8700" y="685800"/>
            <a:ext cx="72009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8700" y="2286000"/>
            <a:ext cx="72009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42987" y="6453386"/>
            <a:ext cx="903429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2"/>
                </a:solidFill>
              </a:defRPr>
            </a:lvl1pPr>
          </a:lstStyle>
          <a:p>
            <a:fld id="{B6720BC2-7D7F-4353-B508-B0BA400D0A99}" type="datetimeFigureOut">
              <a:rPr lang="nl-NL" smtClean="0"/>
              <a:t>17-9-2020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70173" y="6453386"/>
            <a:ext cx="4710623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2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4552" y="6453386"/>
            <a:ext cx="1197219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aseline="0">
                <a:solidFill>
                  <a:schemeClr val="tx2"/>
                </a:solidFill>
              </a:defRPr>
            </a:lvl1pPr>
          </a:lstStyle>
          <a:p>
            <a:fld id="{65F6018E-FEF8-4476-A34A-C92929739490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9" name="Rectangle 8"/>
          <p:cNvSpPr/>
          <p:nvPr/>
        </p:nvSpPr>
        <p:spPr>
          <a:xfrm>
            <a:off x="358571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 title="Side bar"/>
          <p:cNvSpPr/>
          <p:nvPr/>
        </p:nvSpPr>
        <p:spPr>
          <a:xfrm>
            <a:off x="358571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755943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6858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6858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6912">
          <p15:clr>
            <a:srgbClr val="F26B43"/>
          </p15:clr>
        </p15:guide>
        <p15:guide id="2" pos="936">
          <p15:clr>
            <a:srgbClr val="F26B43"/>
          </p15:clr>
        </p15:guide>
        <p15:guide id="3" pos="864">
          <p15:clr>
            <a:srgbClr val="F26B43"/>
          </p15:clr>
        </p15:guide>
        <p15:guide id="0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696">
          <p15:clr>
            <a:srgbClr val="F26B43"/>
          </p15:clr>
        </p15:guide>
        <p15:guide id="6" orient="horz" pos="432">
          <p15:clr>
            <a:srgbClr val="F26B43"/>
          </p15:clr>
        </p15:guide>
        <p15:guide id="7" orient="horz" pos="1512">
          <p15:clr>
            <a:srgbClr val="F26B43"/>
          </p15:clr>
        </p15:guide>
        <p15:guide id="8" pos="5184">
          <p15:clr>
            <a:srgbClr val="F26B43"/>
          </p15:clr>
        </p15:guide>
        <p15:guide id="9" pos="702">
          <p15:clr>
            <a:srgbClr val="F26B43"/>
          </p15:clr>
        </p15:guide>
        <p15:guide id="10" pos="64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s://vimeo.com/112819941/702d08f617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2.1 Hoe word je wie je bent?</a:t>
            </a:r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60924" y="2276872"/>
            <a:ext cx="2643524" cy="1656184"/>
          </a:xfrm>
          <a:prstGeom prst="rect">
            <a:avLst/>
          </a:prstGeom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2276872"/>
            <a:ext cx="2476872" cy="16641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4077072"/>
            <a:ext cx="2952328" cy="19662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4076706"/>
            <a:ext cx="2872916" cy="1957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714396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Aangeboren of aangeleerd?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979712" y="4293096"/>
            <a:ext cx="6707088" cy="1645643"/>
          </a:xfrm>
        </p:spPr>
        <p:txBody>
          <a:bodyPr/>
          <a:lstStyle/>
          <a:p>
            <a:pPr>
              <a:buFont typeface="Wingdings" charset="2"/>
              <a:buChar char="Ø"/>
            </a:pPr>
            <a:endParaRPr lang="nl-NL" dirty="0"/>
          </a:p>
          <a:p>
            <a:pPr>
              <a:buFont typeface="Wingdings" charset="2"/>
              <a:buChar char="Ø"/>
            </a:pPr>
            <a:endParaRPr lang="nl-NL" dirty="0"/>
          </a:p>
          <a:p>
            <a:pPr>
              <a:buFont typeface="Wingdings" charset="2"/>
              <a:buChar char="Ø"/>
            </a:pPr>
            <a:endParaRPr lang="nl-NL" dirty="0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3356992"/>
            <a:ext cx="3168352" cy="2376264"/>
          </a:xfrm>
          <a:prstGeom prst="rect">
            <a:avLst/>
          </a:prstGeom>
        </p:spPr>
      </p:pic>
      <p:sp>
        <p:nvSpPr>
          <p:cNvPr id="9" name="Tijdelijke aanduiding voor inhoud 2"/>
          <p:cNvSpPr txBox="1">
            <a:spLocks/>
          </p:cNvSpPr>
          <p:nvPr/>
        </p:nvSpPr>
        <p:spPr>
          <a:xfrm>
            <a:off x="2132112" y="4445496"/>
            <a:ext cx="6707088" cy="16456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Ø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charset="2"/>
              <a:buChar char="Ø"/>
            </a:pPr>
            <a:endParaRPr lang="nl-NL"/>
          </a:p>
          <a:p>
            <a:pPr>
              <a:buFont typeface="Wingdings" charset="2"/>
              <a:buChar char="Ø"/>
            </a:pPr>
            <a:endParaRPr lang="nl-NL"/>
          </a:p>
          <a:p>
            <a:pPr>
              <a:buFont typeface="Wingdings" charset="2"/>
              <a:buChar char="Ø"/>
            </a:pPr>
            <a:endParaRPr lang="nl-NL" dirty="0"/>
          </a:p>
        </p:txBody>
      </p:sp>
      <p:pic>
        <p:nvPicPr>
          <p:cNvPr id="10" name="Afbeelding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7546" y="3356991"/>
            <a:ext cx="3131840" cy="2376265"/>
          </a:xfrm>
          <a:prstGeom prst="rect">
            <a:avLst/>
          </a:prstGeom>
        </p:spPr>
      </p:pic>
      <p:sp>
        <p:nvSpPr>
          <p:cNvPr id="4" name="Afgeronde rechthoek 3"/>
          <p:cNvSpPr/>
          <p:nvPr/>
        </p:nvSpPr>
        <p:spPr>
          <a:xfrm>
            <a:off x="827584" y="1484784"/>
            <a:ext cx="7111802" cy="1224136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200" dirty="0">
                <a:solidFill>
                  <a:schemeClr val="tx1"/>
                </a:solidFill>
              </a:rPr>
              <a:t>Is het spreken van een taal </a:t>
            </a:r>
            <a:r>
              <a:rPr lang="nl-NL" sz="3200" b="1" dirty="0">
                <a:solidFill>
                  <a:schemeClr val="tx1"/>
                </a:solidFill>
              </a:rPr>
              <a:t>aangeboren</a:t>
            </a:r>
            <a:r>
              <a:rPr lang="nl-NL" sz="3200" dirty="0">
                <a:solidFill>
                  <a:schemeClr val="tx1"/>
                </a:solidFill>
              </a:rPr>
              <a:t> of </a:t>
            </a:r>
            <a:r>
              <a:rPr lang="nl-NL" sz="3200" b="1" dirty="0">
                <a:solidFill>
                  <a:schemeClr val="tx1"/>
                </a:solidFill>
              </a:rPr>
              <a:t>aangeleerd</a:t>
            </a:r>
            <a:r>
              <a:rPr lang="nl-NL" sz="3200" dirty="0">
                <a:solidFill>
                  <a:schemeClr val="tx1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5189976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Cultuur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4653136"/>
            <a:ext cx="3022050" cy="181323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27684" y="4650865"/>
            <a:ext cx="2952328" cy="1802471"/>
          </a:xfrm>
          <a:prstGeom prst="rect">
            <a:avLst/>
          </a:prstGeom>
        </p:spPr>
      </p:pic>
      <p:sp>
        <p:nvSpPr>
          <p:cNvPr id="6" name="Tijdelijke aanduiding voor inhoud 2"/>
          <p:cNvSpPr txBox="1">
            <a:spLocks/>
          </p:cNvSpPr>
          <p:nvPr/>
        </p:nvSpPr>
        <p:spPr>
          <a:xfrm>
            <a:off x="3347864" y="2492896"/>
            <a:ext cx="5122912" cy="10081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Ø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l-NL" sz="2000" i="1" dirty="0"/>
              <a:t>Al die normen, waarden en gewoonten die mensen samen in een bepaalde groep of samenleving met elkaar delen.</a:t>
            </a:r>
          </a:p>
        </p:txBody>
      </p:sp>
      <p:sp>
        <p:nvSpPr>
          <p:cNvPr id="7" name="Rechthoek 6"/>
          <p:cNvSpPr/>
          <p:nvPr/>
        </p:nvSpPr>
        <p:spPr>
          <a:xfrm>
            <a:off x="611560" y="2564904"/>
            <a:ext cx="2016224" cy="864096"/>
          </a:xfrm>
          <a:prstGeom prst="rect">
            <a:avLst/>
          </a:prstGeom>
          <a:solidFill>
            <a:srgbClr val="CE1A2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b="1" dirty="0"/>
              <a:t>Cultuur</a:t>
            </a:r>
          </a:p>
        </p:txBody>
      </p:sp>
      <p:sp>
        <p:nvSpPr>
          <p:cNvPr id="8" name="PIJL-RECHTS 7"/>
          <p:cNvSpPr/>
          <p:nvPr/>
        </p:nvSpPr>
        <p:spPr>
          <a:xfrm>
            <a:off x="2771800" y="2564904"/>
            <a:ext cx="432048" cy="864096"/>
          </a:xfrm>
          <a:prstGeom prst="rightArrow">
            <a:avLst/>
          </a:prstGeom>
          <a:solidFill>
            <a:srgbClr val="CE1A2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3B227B"/>
              </a:solidFill>
            </a:endParaRPr>
          </a:p>
        </p:txBody>
      </p:sp>
      <p:sp>
        <p:nvSpPr>
          <p:cNvPr id="3" name="Tekstvak 2"/>
          <p:cNvSpPr txBox="1"/>
          <p:nvPr/>
        </p:nvSpPr>
        <p:spPr>
          <a:xfrm>
            <a:off x="611561" y="1220559"/>
            <a:ext cx="80648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Wie je bent, wordt dus ook bepaald door alles wat je leert van je omgeving. Dat zijn je ouders, maar ook de maatschappij waarin je opgroeit. </a:t>
            </a:r>
          </a:p>
        </p:txBody>
      </p:sp>
      <p:sp>
        <p:nvSpPr>
          <p:cNvPr id="9" name="Rechthoek 8"/>
          <p:cNvSpPr/>
          <p:nvPr/>
        </p:nvSpPr>
        <p:spPr>
          <a:xfrm>
            <a:off x="629816" y="3717032"/>
            <a:ext cx="81906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400" b="1" dirty="0"/>
              <a:t>Socialisatie</a:t>
            </a:r>
            <a:r>
              <a:rPr lang="nl-NL" sz="2400" dirty="0"/>
              <a:t> zorgt ervoor dat je je gedraagt naar de cultuur van de groep waarin je opgroeit.</a:t>
            </a:r>
          </a:p>
        </p:txBody>
      </p:sp>
    </p:spTree>
    <p:extLst>
      <p:ext uri="{BB962C8B-B14F-4D97-AF65-F5344CB8AC3E}">
        <p14:creationId xmlns:p14="http://schemas.microsoft.com/office/powerpoint/2010/main" val="7275288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43508" y="260649"/>
            <a:ext cx="7200900" cy="654968"/>
          </a:xfrm>
        </p:spPr>
        <p:txBody>
          <a:bodyPr>
            <a:normAutofit fontScale="90000"/>
          </a:bodyPr>
          <a:lstStyle/>
          <a:p>
            <a:r>
              <a:rPr lang="nl-NL" dirty="0"/>
              <a:t>Socialisatie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63888" y="1232756"/>
            <a:ext cx="5122912" cy="12241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400" dirty="0"/>
              <a:t>Het bewust of onbewust aanleren van normen, waarden en gewoonten die bij jouw groep of samenleving horen.</a:t>
            </a:r>
          </a:p>
        </p:txBody>
      </p:sp>
      <p:sp>
        <p:nvSpPr>
          <p:cNvPr id="5" name="Rechthoek 4"/>
          <p:cNvSpPr/>
          <p:nvPr/>
        </p:nvSpPr>
        <p:spPr>
          <a:xfrm>
            <a:off x="827585" y="1412776"/>
            <a:ext cx="2016224" cy="864096"/>
          </a:xfrm>
          <a:prstGeom prst="rect">
            <a:avLst/>
          </a:prstGeom>
          <a:solidFill>
            <a:srgbClr val="CE1A20"/>
          </a:solidFill>
          <a:ln>
            <a:solidFill>
              <a:srgbClr val="CE1A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b="1" dirty="0"/>
              <a:t>Socialisatie</a:t>
            </a:r>
          </a:p>
        </p:txBody>
      </p:sp>
      <p:sp>
        <p:nvSpPr>
          <p:cNvPr id="6" name="PIJL-RECHTS 5"/>
          <p:cNvSpPr/>
          <p:nvPr/>
        </p:nvSpPr>
        <p:spPr>
          <a:xfrm>
            <a:off x="3016336" y="1429512"/>
            <a:ext cx="432048" cy="864096"/>
          </a:xfrm>
          <a:prstGeom prst="rightArrow">
            <a:avLst/>
          </a:prstGeom>
          <a:solidFill>
            <a:srgbClr val="CE1A20"/>
          </a:solidFill>
          <a:ln>
            <a:solidFill>
              <a:srgbClr val="CE1A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3B227B"/>
              </a:solidFill>
            </a:endParaRPr>
          </a:p>
        </p:txBody>
      </p:sp>
      <p:pic>
        <p:nvPicPr>
          <p:cNvPr id="3074" name="Picture 2" descr="Afbeeldingsresultaat voor opvoeding loesje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3463" y="3212976"/>
            <a:ext cx="2010346" cy="28401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48384" y="3872647"/>
            <a:ext cx="2779800" cy="18493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32376" y="3872647"/>
            <a:ext cx="1812032" cy="1812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040652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550" y="181382"/>
            <a:ext cx="7200900" cy="870992"/>
          </a:xfrm>
        </p:spPr>
        <p:txBody>
          <a:bodyPr>
            <a:normAutofit fontScale="90000"/>
          </a:bodyPr>
          <a:lstStyle/>
          <a:p>
            <a:r>
              <a:rPr lang="nl-NL" dirty="0"/>
              <a:t>Waar vindt socialisatie plaats?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71550" y="1268760"/>
            <a:ext cx="3888482" cy="505440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Bijvoorbeeld:</a:t>
            </a:r>
          </a:p>
          <a:p>
            <a:r>
              <a:rPr lang="nl-NL" sz="2400" dirty="0"/>
              <a:t>In het </a:t>
            </a:r>
            <a:r>
              <a:rPr lang="nl-NL" sz="2400" b="1" dirty="0"/>
              <a:t>gezin</a:t>
            </a:r>
            <a:r>
              <a:rPr lang="nl-NL" sz="2400" dirty="0"/>
              <a:t>.</a:t>
            </a:r>
            <a:endParaRPr lang="nl-NL" sz="2400" b="1" dirty="0"/>
          </a:p>
          <a:p>
            <a:r>
              <a:rPr lang="nl-NL" sz="2400" dirty="0"/>
              <a:t>Op </a:t>
            </a:r>
            <a:r>
              <a:rPr lang="nl-NL" sz="2400" b="1" dirty="0"/>
              <a:t>school</a:t>
            </a:r>
            <a:r>
              <a:rPr lang="nl-NL" sz="2400" dirty="0"/>
              <a:t>.</a:t>
            </a:r>
            <a:endParaRPr lang="nl-NL" sz="2400" b="1" dirty="0"/>
          </a:p>
          <a:p>
            <a:r>
              <a:rPr lang="nl-NL" sz="2400" dirty="0"/>
              <a:t>Door je </a:t>
            </a:r>
            <a:r>
              <a:rPr lang="nl-NL" sz="2400" b="1" dirty="0"/>
              <a:t>vrienden</a:t>
            </a:r>
            <a:r>
              <a:rPr lang="nl-NL" sz="2400" dirty="0"/>
              <a:t>.</a:t>
            </a:r>
            <a:endParaRPr lang="nl-NL" sz="2400" b="1" dirty="0"/>
          </a:p>
          <a:p>
            <a:r>
              <a:rPr lang="nl-NL" sz="2400" dirty="0"/>
              <a:t>Op </a:t>
            </a:r>
            <a:r>
              <a:rPr lang="nl-NL" sz="2400" b="1" dirty="0"/>
              <a:t>sportclubs</a:t>
            </a:r>
            <a:r>
              <a:rPr lang="nl-NL" sz="2400" dirty="0"/>
              <a:t>.</a:t>
            </a:r>
            <a:endParaRPr lang="nl-NL" sz="2400" b="1" dirty="0"/>
          </a:p>
          <a:p>
            <a:r>
              <a:rPr lang="nl-NL" sz="2400" dirty="0"/>
              <a:t>Op je </a:t>
            </a:r>
            <a:r>
              <a:rPr lang="nl-NL" sz="2400" b="1" dirty="0"/>
              <a:t>werk</a:t>
            </a:r>
            <a:r>
              <a:rPr lang="nl-NL" sz="2400" dirty="0"/>
              <a:t>.</a:t>
            </a:r>
            <a:endParaRPr lang="nl-NL" sz="2400" b="1" dirty="0"/>
          </a:p>
          <a:p>
            <a:r>
              <a:rPr lang="nl-NL" sz="2400" dirty="0"/>
              <a:t>Door je </a:t>
            </a:r>
            <a:r>
              <a:rPr lang="nl-NL" sz="2400" b="1" dirty="0"/>
              <a:t>geloof</a:t>
            </a:r>
            <a:r>
              <a:rPr lang="nl-NL" sz="2400" dirty="0"/>
              <a:t>.</a:t>
            </a:r>
            <a:endParaRPr lang="nl-NL" sz="2400" b="1" dirty="0"/>
          </a:p>
          <a:p>
            <a:r>
              <a:rPr lang="nl-NL" sz="2400" dirty="0"/>
              <a:t>Door </a:t>
            </a:r>
            <a:r>
              <a:rPr lang="nl-NL" sz="2400" b="1" dirty="0"/>
              <a:t>media</a:t>
            </a:r>
            <a:r>
              <a:rPr lang="nl-NL" sz="2400" dirty="0"/>
              <a:t>.</a:t>
            </a:r>
            <a:endParaRPr lang="nl-NL" sz="2400" b="1" dirty="0"/>
          </a:p>
          <a:p>
            <a:r>
              <a:rPr lang="nl-NL" sz="2400" dirty="0"/>
              <a:t>Door de </a:t>
            </a:r>
            <a:r>
              <a:rPr lang="nl-NL" sz="2400" b="1" dirty="0"/>
              <a:t>overheid</a:t>
            </a:r>
            <a:r>
              <a:rPr lang="nl-NL" sz="2400" dirty="0"/>
              <a:t>.</a:t>
            </a:r>
            <a:endParaRPr lang="nl-NL" sz="2400" b="1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1196751"/>
            <a:ext cx="2448273" cy="1958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3227797"/>
            <a:ext cx="2458818" cy="1381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4725144"/>
            <a:ext cx="2479607" cy="1653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622557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550" y="316468"/>
            <a:ext cx="7200900" cy="1087016"/>
          </a:xfrm>
        </p:spPr>
        <p:txBody>
          <a:bodyPr>
            <a:normAutofit fontScale="90000"/>
          </a:bodyPr>
          <a:lstStyle/>
          <a:p>
            <a:r>
              <a:rPr lang="nl-NL" dirty="0"/>
              <a:t>Uitleg socialisatie: de kippenjongen</a:t>
            </a:r>
          </a:p>
        </p:txBody>
      </p:sp>
      <p:pic>
        <p:nvPicPr>
          <p:cNvPr id="2050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1844824"/>
            <a:ext cx="6480720" cy="3657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al 4">
            <a:hlinkClick r:id="rId2"/>
          </p:cNvPr>
          <p:cNvSpPr/>
          <p:nvPr/>
        </p:nvSpPr>
        <p:spPr>
          <a:xfrm>
            <a:off x="3660080" y="2671762"/>
            <a:ext cx="1514475" cy="1514475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nl-NL" dirty="0"/>
          </a:p>
        </p:txBody>
      </p:sp>
      <p:sp>
        <p:nvSpPr>
          <p:cNvPr id="6" name="Gelijkbenige driehoek 5">
            <a:hlinkClick r:id="rId2"/>
          </p:cNvPr>
          <p:cNvSpPr/>
          <p:nvPr/>
        </p:nvSpPr>
        <p:spPr>
          <a:xfrm rot="5400000">
            <a:off x="3972817" y="2879725"/>
            <a:ext cx="1304925" cy="1098550"/>
          </a:xfrm>
          <a:prstGeom prst="triangl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1187624" y="5733256"/>
            <a:ext cx="467385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>
                <a:hlinkClick r:id="rId2"/>
              </a:rPr>
              <a:t>https://vimeo.com/112819941/702d08f617</a:t>
            </a:r>
            <a:endParaRPr lang="nl-NL" dirty="0"/>
          </a:p>
        </p:txBody>
      </p:sp>
      <p:sp>
        <p:nvSpPr>
          <p:cNvPr id="7" name="Rechthoek 6"/>
          <p:cNvSpPr/>
          <p:nvPr/>
        </p:nvSpPr>
        <p:spPr>
          <a:xfrm>
            <a:off x="6228184" y="5502260"/>
            <a:ext cx="864096" cy="375012"/>
          </a:xfrm>
          <a:prstGeom prst="rect">
            <a:avLst/>
          </a:prstGeom>
          <a:solidFill>
            <a:srgbClr val="CE1A20"/>
          </a:solidFill>
          <a:ln>
            <a:solidFill>
              <a:srgbClr val="CE1A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2:35</a:t>
            </a:r>
          </a:p>
        </p:txBody>
      </p:sp>
    </p:spTree>
    <p:extLst>
      <p:ext uri="{BB962C8B-B14F-4D97-AF65-F5344CB8AC3E}">
        <p14:creationId xmlns:p14="http://schemas.microsoft.com/office/powerpoint/2010/main" val="8022233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5576" y="116632"/>
            <a:ext cx="8064896" cy="1143000"/>
          </a:xfrm>
        </p:spPr>
        <p:txBody>
          <a:bodyPr>
            <a:normAutofit fontScale="90000"/>
          </a:bodyPr>
          <a:lstStyle/>
          <a:p>
            <a:r>
              <a:rPr lang="nl-NL" dirty="0"/>
              <a:t>Nature-aanhangers en </a:t>
            </a:r>
            <a:r>
              <a:rPr lang="nl-NL" dirty="0" err="1"/>
              <a:t>nurture</a:t>
            </a:r>
            <a:r>
              <a:rPr lang="nl-NL" dirty="0"/>
              <a:t>-aanhangers</a:t>
            </a:r>
          </a:p>
        </p:txBody>
      </p:sp>
      <p:sp>
        <p:nvSpPr>
          <p:cNvPr id="11" name="Tijdelijke aanduiding voor inhoud 2"/>
          <p:cNvSpPr>
            <a:spLocks noGrp="1"/>
          </p:cNvSpPr>
          <p:nvPr>
            <p:ph idx="1"/>
          </p:nvPr>
        </p:nvSpPr>
        <p:spPr>
          <a:xfrm>
            <a:off x="3635896" y="2564905"/>
            <a:ext cx="4834880" cy="129614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nl-NL" sz="2400" dirty="0"/>
              <a:t>De nadruk ligt op </a:t>
            </a:r>
            <a:r>
              <a:rPr lang="nl-NL" sz="2400" b="1" dirty="0"/>
              <a:t>aangeboren kenmerken. </a:t>
            </a:r>
            <a:r>
              <a:rPr lang="nl-NL" sz="2400" dirty="0"/>
              <a:t>Bijvoorbeeld:</a:t>
            </a:r>
          </a:p>
          <a:p>
            <a:r>
              <a:rPr lang="nl-NL" sz="2400" dirty="0"/>
              <a:t>Voetbaltalent.</a:t>
            </a:r>
          </a:p>
          <a:p>
            <a:r>
              <a:rPr lang="nl-NL" sz="2400" dirty="0"/>
              <a:t>Seksuele voorkeur.</a:t>
            </a:r>
          </a:p>
        </p:txBody>
      </p:sp>
      <p:sp>
        <p:nvSpPr>
          <p:cNvPr id="12" name="Rechthoek 11"/>
          <p:cNvSpPr/>
          <p:nvPr/>
        </p:nvSpPr>
        <p:spPr>
          <a:xfrm>
            <a:off x="611560" y="2924945"/>
            <a:ext cx="2304256" cy="864096"/>
          </a:xfrm>
          <a:prstGeom prst="rect">
            <a:avLst/>
          </a:prstGeom>
          <a:solidFill>
            <a:srgbClr val="CE1A20"/>
          </a:solidFill>
          <a:ln>
            <a:solidFill>
              <a:srgbClr val="CE1A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b="1" dirty="0"/>
              <a:t>Aangeboren &gt; nature</a:t>
            </a:r>
          </a:p>
        </p:txBody>
      </p:sp>
      <p:sp>
        <p:nvSpPr>
          <p:cNvPr id="13" name="PIJL-RECHTS 12"/>
          <p:cNvSpPr/>
          <p:nvPr/>
        </p:nvSpPr>
        <p:spPr>
          <a:xfrm>
            <a:off x="3121496" y="2897942"/>
            <a:ext cx="432048" cy="864096"/>
          </a:xfrm>
          <a:prstGeom prst="rightArrow">
            <a:avLst/>
          </a:prstGeom>
          <a:solidFill>
            <a:srgbClr val="CE1A20"/>
          </a:solidFill>
          <a:ln>
            <a:solidFill>
              <a:srgbClr val="CE1A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3B227B"/>
              </a:solidFill>
            </a:endParaRPr>
          </a:p>
        </p:txBody>
      </p:sp>
      <p:sp>
        <p:nvSpPr>
          <p:cNvPr id="14" name="Tekstvak 13"/>
          <p:cNvSpPr txBox="1"/>
          <p:nvPr/>
        </p:nvSpPr>
        <p:spPr>
          <a:xfrm>
            <a:off x="683569" y="1196752"/>
            <a:ext cx="792088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/>
              <a:t>Er wordt verschillend gedacht over gedrag. Is gedrag vooral aangeboren of aangeleerd? Dit debat noemen we het </a:t>
            </a:r>
            <a:r>
              <a:rPr lang="nl-NL" sz="2800" b="1" dirty="0"/>
              <a:t>nature-</a:t>
            </a:r>
            <a:r>
              <a:rPr lang="nl-NL" sz="2800" b="1" dirty="0" err="1"/>
              <a:t>nurture</a:t>
            </a:r>
            <a:r>
              <a:rPr lang="nl-NL" sz="2800" b="1" dirty="0"/>
              <a:t>-debat</a:t>
            </a:r>
            <a:endParaRPr lang="nl-NL" sz="2800" dirty="0"/>
          </a:p>
        </p:txBody>
      </p:sp>
      <p:sp>
        <p:nvSpPr>
          <p:cNvPr id="15" name="Tijdelijke aanduiding voor inhoud 2"/>
          <p:cNvSpPr txBox="1">
            <a:spLocks/>
          </p:cNvSpPr>
          <p:nvPr/>
        </p:nvSpPr>
        <p:spPr>
          <a:xfrm>
            <a:off x="3625552" y="4581129"/>
            <a:ext cx="4834880" cy="165618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Ø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r>
              <a:rPr lang="nl-NL" sz="2400" dirty="0"/>
              <a:t>De nadruk ligt op </a:t>
            </a:r>
            <a:r>
              <a:rPr lang="nl-NL" sz="2400" b="1" dirty="0"/>
              <a:t>aangeleerd </a:t>
            </a:r>
            <a:r>
              <a:rPr lang="nl-NL" sz="2400" dirty="0"/>
              <a:t>gedrag. Bijvoorbeeld:</a:t>
            </a:r>
          </a:p>
          <a:p>
            <a:r>
              <a:rPr lang="nl-NL" sz="2400" dirty="0"/>
              <a:t>Een muziekinstrument bespelen.</a:t>
            </a:r>
          </a:p>
          <a:p>
            <a:r>
              <a:rPr lang="nl-NL" sz="2400" dirty="0"/>
              <a:t>De omgeving waarin je opgroeit.</a:t>
            </a:r>
          </a:p>
          <a:p>
            <a:endParaRPr lang="nl-NL" sz="2400" b="1" dirty="0"/>
          </a:p>
        </p:txBody>
      </p:sp>
      <p:sp>
        <p:nvSpPr>
          <p:cNvPr id="16" name="Rechthoek 15"/>
          <p:cNvSpPr/>
          <p:nvPr/>
        </p:nvSpPr>
        <p:spPr>
          <a:xfrm>
            <a:off x="601216" y="4941169"/>
            <a:ext cx="2314600" cy="864096"/>
          </a:xfrm>
          <a:prstGeom prst="rect">
            <a:avLst/>
          </a:prstGeom>
          <a:solidFill>
            <a:srgbClr val="CE1A20"/>
          </a:solidFill>
          <a:ln>
            <a:solidFill>
              <a:srgbClr val="CE1A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b="1" dirty="0"/>
              <a:t>Opvoeding &gt; </a:t>
            </a:r>
            <a:r>
              <a:rPr lang="nl-NL" sz="2800" b="1" dirty="0" err="1"/>
              <a:t>nurture</a:t>
            </a:r>
            <a:endParaRPr lang="nl-NL" sz="2800" b="1" dirty="0"/>
          </a:p>
        </p:txBody>
      </p:sp>
      <p:sp>
        <p:nvSpPr>
          <p:cNvPr id="17" name="PIJL-RECHTS 16"/>
          <p:cNvSpPr/>
          <p:nvPr/>
        </p:nvSpPr>
        <p:spPr>
          <a:xfrm>
            <a:off x="3121496" y="4941169"/>
            <a:ext cx="432048" cy="864096"/>
          </a:xfrm>
          <a:prstGeom prst="rightArrow">
            <a:avLst/>
          </a:prstGeom>
          <a:solidFill>
            <a:srgbClr val="CE1A20"/>
          </a:solidFill>
          <a:ln>
            <a:solidFill>
              <a:srgbClr val="CE1A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rgbClr val="3B22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5471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27583" y="332656"/>
            <a:ext cx="7953797" cy="576064"/>
          </a:xfrm>
        </p:spPr>
        <p:txBody>
          <a:bodyPr>
            <a:normAutofit fontScale="90000"/>
          </a:bodyPr>
          <a:lstStyle/>
          <a:p>
            <a:r>
              <a:rPr lang="nl-NL" dirty="0"/>
              <a:t>Voorbeelden nature en </a:t>
            </a:r>
            <a:r>
              <a:rPr lang="nl-NL" dirty="0" err="1"/>
              <a:t>nurture</a:t>
            </a:r>
            <a:endParaRPr lang="nl-NL" sz="3600" dirty="0"/>
          </a:p>
        </p:txBody>
      </p:sp>
      <p:sp>
        <p:nvSpPr>
          <p:cNvPr id="13" name="Tekstvak 12"/>
          <p:cNvSpPr txBox="1"/>
          <p:nvPr/>
        </p:nvSpPr>
        <p:spPr>
          <a:xfrm>
            <a:off x="3491880" y="5517232"/>
            <a:ext cx="21348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            </a:t>
            </a:r>
            <a:endParaRPr lang="nl-NL" sz="2400" dirty="0"/>
          </a:p>
        </p:txBody>
      </p:sp>
      <p:sp>
        <p:nvSpPr>
          <p:cNvPr id="18" name="Tekstvak 17"/>
          <p:cNvSpPr txBox="1"/>
          <p:nvPr/>
        </p:nvSpPr>
        <p:spPr>
          <a:xfrm>
            <a:off x="5864050" y="2080866"/>
            <a:ext cx="25198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b="1" dirty="0">
              <a:solidFill>
                <a:srgbClr val="558ED5"/>
              </a:solidFill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4283968" y="1292567"/>
            <a:ext cx="31683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Bijvoorbeeld: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nl-NL" dirty="0"/>
              <a:t>ADHD.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nl-NL" dirty="0"/>
              <a:t>Talent.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nl-NL" dirty="0"/>
              <a:t>Verlegenheid.</a:t>
            </a:r>
          </a:p>
        </p:txBody>
      </p:sp>
      <p:sp>
        <p:nvSpPr>
          <p:cNvPr id="21" name="Tekstvak 20"/>
          <p:cNvSpPr txBox="1"/>
          <p:nvPr/>
        </p:nvSpPr>
        <p:spPr>
          <a:xfrm>
            <a:off x="4283968" y="2732727"/>
            <a:ext cx="36724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nl-NL" dirty="0"/>
              <a:t>Bijvoorbeeld: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nl-NL" dirty="0"/>
              <a:t>Je eet met mes en vork.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nl-NL" dirty="0"/>
              <a:t>Je komt op tijd in de les.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nl-NL" dirty="0"/>
              <a:t>Je hebt respect voor anderen.</a:t>
            </a:r>
          </a:p>
        </p:txBody>
      </p:sp>
      <p:pic>
        <p:nvPicPr>
          <p:cNvPr id="11" name="Afbeelding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02392" y="4509120"/>
            <a:ext cx="2265952" cy="1728192"/>
          </a:xfrm>
          <a:prstGeom prst="rect">
            <a:avLst/>
          </a:prstGeom>
        </p:spPr>
      </p:pic>
      <p:sp>
        <p:nvSpPr>
          <p:cNvPr id="4" name="Rechthoek 3"/>
          <p:cNvSpPr/>
          <p:nvPr/>
        </p:nvSpPr>
        <p:spPr>
          <a:xfrm>
            <a:off x="1011823" y="1552864"/>
            <a:ext cx="2448272" cy="720080"/>
          </a:xfrm>
          <a:prstGeom prst="rect">
            <a:avLst/>
          </a:prstGeom>
          <a:solidFill>
            <a:srgbClr val="CE1A20"/>
          </a:solidFill>
          <a:ln>
            <a:solidFill>
              <a:srgbClr val="CE1A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b="1" dirty="0">
                <a:solidFill>
                  <a:schemeClr val="bg1"/>
                </a:solidFill>
              </a:rPr>
              <a:t>Aangeboren kenmerken</a:t>
            </a:r>
          </a:p>
        </p:txBody>
      </p:sp>
      <p:sp>
        <p:nvSpPr>
          <p:cNvPr id="7" name="PIJL-RECHTS 6"/>
          <p:cNvSpPr/>
          <p:nvPr/>
        </p:nvSpPr>
        <p:spPr>
          <a:xfrm>
            <a:off x="3635896" y="1628800"/>
            <a:ext cx="504056" cy="590287"/>
          </a:xfrm>
          <a:prstGeom prst="rightArrow">
            <a:avLst/>
          </a:prstGeom>
          <a:solidFill>
            <a:srgbClr val="CE1A20"/>
          </a:solidFill>
          <a:ln>
            <a:solidFill>
              <a:srgbClr val="CE1A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2" name="PIJL-RECHTS 21"/>
          <p:cNvSpPr/>
          <p:nvPr/>
        </p:nvSpPr>
        <p:spPr>
          <a:xfrm>
            <a:off x="3635896" y="2996952"/>
            <a:ext cx="504056" cy="590287"/>
          </a:xfrm>
          <a:prstGeom prst="rightArrow">
            <a:avLst/>
          </a:prstGeom>
          <a:solidFill>
            <a:srgbClr val="CE1A20"/>
          </a:solidFill>
          <a:ln>
            <a:solidFill>
              <a:srgbClr val="CE1A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2050" name="Picture 2" descr="Afbeeldingsresultaat voor dafne schippers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314160" y="4504719"/>
            <a:ext cx="1930753" cy="1732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Rechthoek 22"/>
          <p:cNvSpPr/>
          <p:nvPr/>
        </p:nvSpPr>
        <p:spPr>
          <a:xfrm>
            <a:off x="1011823" y="2972851"/>
            <a:ext cx="2448272" cy="720080"/>
          </a:xfrm>
          <a:prstGeom prst="rect">
            <a:avLst/>
          </a:prstGeom>
          <a:solidFill>
            <a:srgbClr val="CE1A20"/>
          </a:solidFill>
          <a:ln>
            <a:solidFill>
              <a:srgbClr val="CE1A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b="1" dirty="0">
                <a:solidFill>
                  <a:schemeClr val="bg1"/>
                </a:solidFill>
              </a:rPr>
              <a:t>Aangeleerde kenmerken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49432" y="4504719"/>
            <a:ext cx="1730512" cy="17325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17255024"/>
      </p:ext>
    </p:extLst>
  </p:cSld>
  <p:clrMapOvr>
    <a:masterClrMapping/>
  </p:clrMapOvr>
</p:sld>
</file>

<file path=ppt/theme/theme1.xml><?xml version="1.0" encoding="utf-8"?>
<a:theme xmlns:a="http://schemas.openxmlformats.org/drawingml/2006/main" name="Bijgesneden">
  <a:themeElements>
    <a:clrScheme name="Bijgesneden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Bijgesneden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ijgesneden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97F3AD416AC43BA4559E9BE7A0520" ma:contentTypeVersion="2" ma:contentTypeDescription="Een nieuw document maken." ma:contentTypeScope="" ma:versionID="7c1457c4bb93bdfa7dee56c2a674e1bc">
  <xsd:schema xmlns:xsd="http://www.w3.org/2001/XMLSchema" xmlns:xs="http://www.w3.org/2001/XMLSchema" xmlns:p="http://schemas.microsoft.com/office/2006/metadata/properties" xmlns:ns2="6e496755-b112-42aa-81b8-5648eb0e20de" targetNamespace="http://schemas.microsoft.com/office/2006/metadata/properties" ma:root="true" ma:fieldsID="0ecfe829a18cb4457ff39ab20dc17b54" ns2:_="">
    <xsd:import namespace="6e496755-b112-42aa-81b8-5648eb0e20d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496755-b112-42aa-81b8-5648eb0e20d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D5E04D6-C55F-4BBE-86F6-EEC660447E94}"/>
</file>

<file path=customXml/itemProps2.xml><?xml version="1.0" encoding="utf-8"?>
<ds:datastoreItem xmlns:ds="http://schemas.openxmlformats.org/officeDocument/2006/customXml" ds:itemID="{BC825255-D333-492C-8D0C-64CC25C88532}"/>
</file>

<file path=customXml/itemProps3.xml><?xml version="1.0" encoding="utf-8"?>
<ds:datastoreItem xmlns:ds="http://schemas.openxmlformats.org/officeDocument/2006/customXml" ds:itemID="{814EFC45-D90B-4B64-B54E-1F7810F5F663}"/>
</file>

<file path=docProps/app.xml><?xml version="1.0" encoding="utf-8"?>
<Properties xmlns="http://schemas.openxmlformats.org/officeDocument/2006/extended-properties" xmlns:vt="http://schemas.openxmlformats.org/officeDocument/2006/docPropsVTypes">
  <Template>Bijgesneden</Template>
  <TotalTime>477</TotalTime>
  <Words>280</Words>
  <Application>Microsoft Office PowerPoint</Application>
  <PresentationFormat>Diavoorstelling (4:3)</PresentationFormat>
  <Paragraphs>56</Paragraphs>
  <Slides>8</Slides>
  <Notes>7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2" baseType="lpstr">
      <vt:lpstr>Calibri</vt:lpstr>
      <vt:lpstr>Franklin Gothic Book</vt:lpstr>
      <vt:lpstr>Wingdings</vt:lpstr>
      <vt:lpstr>Bijgesneden</vt:lpstr>
      <vt:lpstr>2.1 Hoe word je wie je bent?</vt:lpstr>
      <vt:lpstr>Aangeboren of aangeleerd?</vt:lpstr>
      <vt:lpstr>Cultuur</vt:lpstr>
      <vt:lpstr>Socialisatie</vt:lpstr>
      <vt:lpstr>Waar vindt socialisatie plaats?</vt:lpstr>
      <vt:lpstr>Uitleg socialisatie: de kippenjongen</vt:lpstr>
      <vt:lpstr>Nature-aanhangers en nurture-aanhangers</vt:lpstr>
      <vt:lpstr>Voorbeelden nature en nurture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H1 Hoe word je wie je bent</dc:title>
  <dc:creator>Essener</dc:creator>
  <cp:lastModifiedBy>Gülenay Keser</cp:lastModifiedBy>
  <cp:revision>79</cp:revision>
  <cp:lastPrinted>2015-09-15T10:34:44Z</cp:lastPrinted>
  <dcterms:created xsi:type="dcterms:W3CDTF">2016-07-27T11:51:00Z</dcterms:created>
  <dcterms:modified xsi:type="dcterms:W3CDTF">2020-09-17T12:15:37Z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0x01010068997F3AD416AC43BA4559E9BE7A0520</vt:lpwstr>
  </property>
  <property fmtid="{D5CDD505-2E9C-101B-9397-08002B2CF9AE}" pid="3" name="Order">
    <vt:r8>12900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_SourceUrl">
    <vt:lpwstr/>
  </property>
  <property fmtid="{D5CDD505-2E9C-101B-9397-08002B2CF9AE}" pid="7" name="_SharedFileIndex">
    <vt:lpwstr/>
  </property>
  <property fmtid="{D5CDD505-2E9C-101B-9397-08002B2CF9AE}" pid="8" name="ComplianceAssetId">
    <vt:lpwstr/>
  </property>
  <property fmtid="{D5CDD505-2E9C-101B-9397-08002B2CF9AE}" pid="9" name="TemplateUrl">
    <vt:lpwstr/>
  </property>
</Properties>
</file>