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5" r:id="rId7"/>
    <p:sldId id="266" r:id="rId8"/>
    <p:sldId id="267" r:id="rId9"/>
    <p:sldId id="268" r:id="rId10"/>
    <p:sldId id="269" r:id="rId11"/>
    <p:sldId id="260" r:id="rId12"/>
    <p:sldId id="270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1A"/>
    <a:srgbClr val="DCE4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rge Rinkel" userId="af9a95be-0c45-4de3-8499-f6d6077ad61b" providerId="ADAL" clId="{0474CF9B-18F4-4DF1-986B-A6679ED58319}"/>
    <pc:docChg chg="undo custSel modSld">
      <pc:chgData name="George Rinkel" userId="af9a95be-0c45-4de3-8499-f6d6077ad61b" providerId="ADAL" clId="{0474CF9B-18F4-4DF1-986B-A6679ED58319}" dt="2021-09-10T07:47:31.716" v="20" actId="113"/>
      <pc:docMkLst>
        <pc:docMk/>
      </pc:docMkLst>
      <pc:sldChg chg="modSp mod">
        <pc:chgData name="George Rinkel" userId="af9a95be-0c45-4de3-8499-f6d6077ad61b" providerId="ADAL" clId="{0474CF9B-18F4-4DF1-986B-A6679ED58319}" dt="2021-09-10T07:45:59.437" v="0" actId="20577"/>
        <pc:sldMkLst>
          <pc:docMk/>
          <pc:sldMk cId="2139945533" sldId="256"/>
        </pc:sldMkLst>
        <pc:spChg chg="mod">
          <ac:chgData name="George Rinkel" userId="af9a95be-0c45-4de3-8499-f6d6077ad61b" providerId="ADAL" clId="{0474CF9B-18F4-4DF1-986B-A6679ED58319}" dt="2021-09-10T07:45:59.437" v="0" actId="20577"/>
          <ac:spMkLst>
            <pc:docMk/>
            <pc:sldMk cId="2139945533" sldId="256"/>
            <ac:spMk id="3" creationId="{0197BE3F-08FA-4C3B-B41B-4CDC3E63C88C}"/>
          </ac:spMkLst>
        </pc:spChg>
      </pc:sldChg>
      <pc:sldChg chg="modSp mod">
        <pc:chgData name="George Rinkel" userId="af9a95be-0c45-4de3-8499-f6d6077ad61b" providerId="ADAL" clId="{0474CF9B-18F4-4DF1-986B-A6679ED58319}" dt="2021-09-10T07:46:06.859" v="1" actId="403"/>
        <pc:sldMkLst>
          <pc:docMk/>
          <pc:sldMk cId="2248045038" sldId="257"/>
        </pc:sldMkLst>
        <pc:spChg chg="mod">
          <ac:chgData name="George Rinkel" userId="af9a95be-0c45-4de3-8499-f6d6077ad61b" providerId="ADAL" clId="{0474CF9B-18F4-4DF1-986B-A6679ED58319}" dt="2021-09-10T07:46:06.859" v="1" actId="403"/>
          <ac:spMkLst>
            <pc:docMk/>
            <pc:sldMk cId="2248045038" sldId="257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0474CF9B-18F4-4DF1-986B-A6679ED58319}" dt="2021-09-10T07:47:11.371" v="17" actId="113"/>
        <pc:sldMkLst>
          <pc:docMk/>
          <pc:sldMk cId="1681772196" sldId="260"/>
        </pc:sldMkLst>
        <pc:spChg chg="mod">
          <ac:chgData name="George Rinkel" userId="af9a95be-0c45-4de3-8499-f6d6077ad61b" providerId="ADAL" clId="{0474CF9B-18F4-4DF1-986B-A6679ED58319}" dt="2021-09-10T07:47:11.371" v="17" actId="113"/>
          <ac:spMkLst>
            <pc:docMk/>
            <pc:sldMk cId="1681772196" sldId="260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0474CF9B-18F4-4DF1-986B-A6679ED58319}" dt="2021-09-10T07:46:18.737" v="4" actId="20577"/>
        <pc:sldMkLst>
          <pc:docMk/>
          <pc:sldMk cId="2363001868" sldId="265"/>
        </pc:sldMkLst>
        <pc:spChg chg="mod">
          <ac:chgData name="George Rinkel" userId="af9a95be-0c45-4de3-8499-f6d6077ad61b" providerId="ADAL" clId="{0474CF9B-18F4-4DF1-986B-A6679ED58319}" dt="2021-09-10T07:46:18.737" v="4" actId="20577"/>
          <ac:spMkLst>
            <pc:docMk/>
            <pc:sldMk cId="2363001868" sldId="265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0474CF9B-18F4-4DF1-986B-A6679ED58319}" dt="2021-09-10T07:46:31.920" v="7" actId="403"/>
        <pc:sldMkLst>
          <pc:docMk/>
          <pc:sldMk cId="500966053" sldId="266"/>
        </pc:sldMkLst>
        <pc:spChg chg="mod">
          <ac:chgData name="George Rinkel" userId="af9a95be-0c45-4de3-8499-f6d6077ad61b" providerId="ADAL" clId="{0474CF9B-18F4-4DF1-986B-A6679ED58319}" dt="2021-09-10T07:46:31.920" v="7" actId="403"/>
          <ac:spMkLst>
            <pc:docMk/>
            <pc:sldMk cId="500966053" sldId="266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0474CF9B-18F4-4DF1-986B-A6679ED58319}" dt="2021-09-10T07:46:44.188" v="9" actId="403"/>
        <pc:sldMkLst>
          <pc:docMk/>
          <pc:sldMk cId="278143854" sldId="267"/>
        </pc:sldMkLst>
        <pc:spChg chg="mod">
          <ac:chgData name="George Rinkel" userId="af9a95be-0c45-4de3-8499-f6d6077ad61b" providerId="ADAL" clId="{0474CF9B-18F4-4DF1-986B-A6679ED58319}" dt="2021-09-10T07:46:44.188" v="9" actId="403"/>
          <ac:spMkLst>
            <pc:docMk/>
            <pc:sldMk cId="278143854" sldId="267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0474CF9B-18F4-4DF1-986B-A6679ED58319}" dt="2021-09-10T07:46:53.344" v="11" actId="20577"/>
        <pc:sldMkLst>
          <pc:docMk/>
          <pc:sldMk cId="3510278669" sldId="268"/>
        </pc:sldMkLst>
        <pc:spChg chg="mod">
          <ac:chgData name="George Rinkel" userId="af9a95be-0c45-4de3-8499-f6d6077ad61b" providerId="ADAL" clId="{0474CF9B-18F4-4DF1-986B-A6679ED58319}" dt="2021-09-10T07:46:53.344" v="11" actId="20577"/>
          <ac:spMkLst>
            <pc:docMk/>
            <pc:sldMk cId="3510278669" sldId="268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0474CF9B-18F4-4DF1-986B-A6679ED58319}" dt="2021-09-10T07:47:31.716" v="20" actId="113"/>
        <pc:sldMkLst>
          <pc:docMk/>
          <pc:sldMk cId="331720185" sldId="270"/>
        </pc:sldMkLst>
        <pc:spChg chg="mod">
          <ac:chgData name="George Rinkel" userId="af9a95be-0c45-4de3-8499-f6d6077ad61b" providerId="ADAL" clId="{0474CF9B-18F4-4DF1-986B-A6679ED58319}" dt="2021-09-10T07:47:31.716" v="20" actId="113"/>
          <ac:spMkLst>
            <pc:docMk/>
            <pc:sldMk cId="331720185" sldId="270"/>
            <ac:spMk id="3" creationId="{1B4BFFFD-2C1D-4F71-99AA-6F83C5CB985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029CDB-08AA-4950-9312-B5A8EC257E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20754"/>
            <a:ext cx="10515600" cy="925098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6B2ACF-8E26-4EF8-89E6-C536376C27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341522"/>
            <a:ext cx="10515600" cy="4963026"/>
          </a:xfrm>
          <a:solidFill>
            <a:srgbClr val="DCE4CF"/>
          </a:solidFill>
        </p:spPr>
        <p:txBody>
          <a:bodyPr/>
          <a:lstStyle>
            <a:lvl1pPr marL="0" indent="0" algn="l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DF06908-7791-45EA-8512-BA22351BD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B83B38C-C7E6-4FFD-B8FD-8B17D6E10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03FF2EA-F32A-4BE1-8873-F370660F1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1137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F72304-3F43-4ED3-9165-E7C20C456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B59A0E3-9E99-49C0-A3D5-E851337549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C4538E-9389-474D-8FCE-70DA2F14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3EC98BB-F79E-4D0F-B100-5D757CE7D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B693388-7E25-4887-8629-0E937C766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2546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3CB562D-6687-4A6F-BCDF-2B109757DE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ADBC2F8-A6A4-4C67-AE35-6F20905FB2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07ED04-58C1-4175-B353-361E08DFA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D66734A-AF55-4568-9159-8FC55325D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8D3415-8544-4F12-ABDC-F74AF9B5F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276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0C0E40-ACA1-4EE0-AC2B-7513F4CA0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A157AE-6AE5-4781-9FE3-95BD26101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966745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789A6FC-802D-459D-A640-B5091906A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758BA13-B44F-47B9-BB98-37A4D63D8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9536AD3-B4E1-4A57-993B-1ECBDFFE7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396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B407B6-1205-49F3-9E61-B6B7EDC25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FF9A9E6-B8E2-403E-B918-D1A82DE4B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094BB1-0A4F-4D54-8FD0-03CC61632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7B6A33B-AD13-47A8-BCF3-96B251DC9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0A6604-5845-4B39-BE7E-50E1B9CA1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288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AC9350-7B30-4CF1-B9D9-65AD28205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104A25-BD7F-4892-A876-AC613F45CA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D925CC8-B401-4F31-93B1-C5DD6876EB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5308E2A-DD3D-43C3-8E35-EAD4AD106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D9BA430-2928-43F5-A454-C33C41C53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F1F03F3-F82E-482C-B8A0-D2AEFF7E0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6089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29D9D9-1730-42E5-A223-84069E607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E59C6D3-3F3F-4BF7-9066-A95744BCF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99AFC7E-5B7A-483F-BD89-EBC271FC1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4667664-3BC1-45D2-AEA8-B1AB927AE6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AEA7F81-C484-450D-92C0-025F5DE723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0A49C36-F9F0-42B8-8686-20C21A56D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9665AB2-EA8D-482C-895F-5E8B676BD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399BAD5-5D72-4367-9609-9DE10A0B9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8536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8243A5-4438-4DBE-B64B-186929693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5ECD8EB-2F51-46B4-85C7-7ADC42354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D4BE949-EF9E-40D2-8FF7-1D76FF128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1DCBE8F-1BEC-43BE-85F6-4FB3FD725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2453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8C8B4D7-5A45-48D5-A846-CE12B6BC0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2CA0B22-CD59-4175-B2BE-3F0754F2C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3E36C25-2669-4D42-8B22-EF82F12D5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2091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C6B77B-8D3F-4818-900B-27D463A2C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D5A9FB-0D56-45E6-B9D3-F553A4EA2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A644112-17D8-4458-991C-1BBA6F283B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2DDF9B5-753A-46DC-8959-206469D0E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B40D440-AFFD-4CD8-B202-636C4A089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A1CD3CB-CBDD-47D2-8443-86265E282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784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373CB4-7A5D-4AC5-90D6-82B7BCF6D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66D3261-702A-4CF6-B308-114EBF134D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FE4B938-DB08-4025-A467-A53320B218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B033D3F-7228-400A-9925-87EF340DD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B42AF84-A405-4C02-BA9D-25CAA173D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63CF8C-C556-4E14-82D8-2D2653E92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0930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81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9592DD9-772A-4C83-8EEF-8E379C60B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181879-8270-489F-B402-056B2FEFC0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 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Sub </a:t>
            </a:r>
            <a:r>
              <a:rPr lang="nl-NL" dirty="0" err="1"/>
              <a:t>Sub</a:t>
            </a:r>
            <a:r>
              <a:rPr lang="nl-NL" dirty="0"/>
              <a:t> </a:t>
            </a:r>
            <a:r>
              <a:rPr lang="nl-NL" dirty="0" err="1"/>
              <a:t>Bullet</a:t>
            </a:r>
            <a:endParaRPr lang="nl-NL" dirty="0"/>
          </a:p>
          <a:p>
            <a:pPr lvl="3"/>
            <a:r>
              <a:rPr lang="nl-NL" dirty="0"/>
              <a:t>Leestekst</a:t>
            </a:r>
          </a:p>
          <a:p>
            <a:pPr lvl="4"/>
            <a:r>
              <a:rPr lang="nl-NL" dirty="0"/>
              <a:t>KOPJE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442464-E74D-4B4A-A4CE-2EA0FA981D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AED1387-D388-451C-9F03-BEB0D18FFD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9C3F46B-21F2-4AD7-9A46-000BE199C8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  <p:pic>
        <p:nvPicPr>
          <p:cNvPr id="10" name="Afbeelding 9" descr="Afbeelding met tekst&#10;&#10;Automatisch gegenereerde beschrijving">
            <a:extLst>
              <a:ext uri="{FF2B5EF4-FFF2-40B4-BE49-F238E27FC236}">
                <a16:creationId xmlns:a16="http://schemas.microsoft.com/office/drawing/2014/main" id="{8BBC2A62-79B3-48E1-AC6E-FFB550819FF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844" y="482917"/>
            <a:ext cx="1391817" cy="544989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4B3B33D5-D138-426D-8E50-4F16FDD51DAF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280815" y="0"/>
            <a:ext cx="1392536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06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4F811A"/>
        </a:buClr>
        <a:buFont typeface="Calibri" panose="020F0502020204030204" pitchFamily="34" charset="0"/>
        <a:buChar char="•"/>
        <a:defRPr sz="2800" kern="1200">
          <a:solidFill>
            <a:srgbClr val="4F811A"/>
          </a:solidFill>
          <a:latin typeface="+mn-lt"/>
          <a:ea typeface="+mn-ea"/>
          <a:cs typeface="+mn-cs"/>
        </a:defRPr>
      </a:lvl1pPr>
      <a:lvl2pPr marL="53498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F811A"/>
          </a:solidFill>
          <a:latin typeface="+mn-lt"/>
          <a:ea typeface="+mn-ea"/>
          <a:cs typeface="+mn-cs"/>
        </a:defRPr>
      </a:lvl2pPr>
      <a:lvl3pPr marL="806450" indent="-2714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F811A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4F811A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1" kern="1200">
          <a:solidFill>
            <a:srgbClr val="4F811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414A33-7799-4D1D-A2D5-63792013F5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Criminaliteit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197BE3F-08FA-4C3B-B41B-4CDC3E63C8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z="4000" dirty="0"/>
              <a:t>Maatschappijkunde</a:t>
            </a:r>
          </a:p>
          <a:p>
            <a:endParaRPr lang="nl-NL" sz="2400" b="1" dirty="0"/>
          </a:p>
          <a:p>
            <a:r>
              <a:rPr lang="nl-NL" sz="2400" b="1" dirty="0"/>
              <a:t>7</a:t>
            </a:r>
            <a:r>
              <a:rPr lang="nl-NL" sz="2400" b="1" dirty="0">
                <a:solidFill>
                  <a:srgbClr val="4F811A"/>
                </a:solidFill>
                <a:latin typeface="+mn-lt"/>
              </a:rPr>
              <a:t>.1 De</a:t>
            </a:r>
            <a:r>
              <a:rPr lang="nl-NL" sz="2400" b="1" dirty="0"/>
              <a:t> dagvaarding</a:t>
            </a:r>
          </a:p>
          <a:p>
            <a:r>
              <a:rPr lang="nl-NL" sz="2400" b="1" dirty="0"/>
              <a:t>7</a:t>
            </a:r>
            <a:r>
              <a:rPr lang="nl-NL" sz="2400" b="1" dirty="0">
                <a:solidFill>
                  <a:srgbClr val="4F811A"/>
                </a:solidFill>
                <a:latin typeface="+mn-lt"/>
              </a:rPr>
              <a:t>.2 De</a:t>
            </a:r>
            <a:r>
              <a:rPr lang="nl-NL" sz="2400" b="1" dirty="0"/>
              <a:t> rechtszaak</a:t>
            </a:r>
            <a:endParaRPr lang="nl-NL" sz="2400" b="1" dirty="0">
              <a:solidFill>
                <a:srgbClr val="4F811A"/>
              </a:solidFill>
              <a:latin typeface="+mn-lt"/>
            </a:endParaRPr>
          </a:p>
          <a:p>
            <a:endParaRPr lang="nl-NL" sz="2400" b="1" dirty="0">
              <a:solidFill>
                <a:srgbClr val="4F811A"/>
              </a:solidFill>
              <a:latin typeface="+mn-lt"/>
            </a:endParaRP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3D2137A-4AF5-4B26-BC28-D02F674F3D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0"/>
          <a:stretch/>
        </p:blipFill>
        <p:spPr>
          <a:xfrm rot="1196807">
            <a:off x="5410746" y="2425616"/>
            <a:ext cx="2198459" cy="3000680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outerShdw blurRad="558800" dist="50800" dir="5400000" algn="ctr" rotWithShape="0">
              <a:schemeClr val="tx1"/>
            </a:outerShdw>
          </a:effectLst>
        </p:spPr>
      </p:pic>
    </p:spTree>
    <p:extLst>
      <p:ext uri="{BB962C8B-B14F-4D97-AF65-F5344CB8AC3E}">
        <p14:creationId xmlns:p14="http://schemas.microsoft.com/office/powerpoint/2010/main" val="2139945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7 Voor de rechter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7</a:t>
            </a:r>
            <a:r>
              <a:rPr lang="nl-NL" sz="3200" b="1" dirty="0">
                <a:solidFill>
                  <a:srgbClr val="4F811A"/>
                </a:solidFill>
                <a:latin typeface="+mn-lt"/>
              </a:rPr>
              <a:t>.1 De</a:t>
            </a:r>
            <a:r>
              <a:rPr lang="nl-NL" sz="3200" b="1" dirty="0"/>
              <a:t> dagvaarding</a:t>
            </a:r>
            <a:endParaRPr lang="nl-NL" sz="3200" b="1" dirty="0">
              <a:solidFill>
                <a:srgbClr val="4F811A"/>
              </a:solidFill>
              <a:latin typeface="+mn-lt"/>
            </a:endParaRPr>
          </a:p>
          <a:p>
            <a:pPr lvl="3"/>
            <a:endParaRPr lang="nl-NL" b="1" dirty="0"/>
          </a:p>
          <a:p>
            <a:pPr lvl="3"/>
            <a:r>
              <a:rPr lang="nl-NL" sz="2000" dirty="0"/>
              <a:t>Als de officier van justitie besluit iemand te vervolgen,</a:t>
            </a:r>
          </a:p>
          <a:p>
            <a:pPr lvl="3"/>
            <a:r>
              <a:rPr lang="nl-NL" sz="2000" dirty="0"/>
              <a:t>stuurt hij het strafdossier naar de rechter. De verdachte</a:t>
            </a:r>
          </a:p>
          <a:p>
            <a:pPr lvl="3"/>
            <a:r>
              <a:rPr lang="nl-NL" sz="2000" dirty="0"/>
              <a:t>krijgt een </a:t>
            </a:r>
            <a:r>
              <a:rPr lang="nl-NL" sz="2000" b="1" dirty="0"/>
              <a:t>dagvaarding</a:t>
            </a:r>
            <a:r>
              <a:rPr lang="nl-NL" sz="2000" dirty="0"/>
              <a:t>, </a:t>
            </a:r>
            <a:r>
              <a:rPr lang="nl-NL" sz="2000" i="1" dirty="0"/>
              <a:t>de oproep om voor de rechter te</a:t>
            </a:r>
          </a:p>
          <a:p>
            <a:pPr lvl="3"/>
            <a:r>
              <a:rPr lang="nl-NL" sz="2000" i="1" dirty="0"/>
              <a:t>verschijnen.</a:t>
            </a:r>
          </a:p>
          <a:p>
            <a:pPr lvl="3"/>
            <a:endParaRPr lang="nl-NL" i="1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82D6A146-6E13-4277-B122-CE470B699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916" y="1852950"/>
            <a:ext cx="2702326" cy="184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45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7 Voor de rechter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7</a:t>
            </a:r>
            <a:r>
              <a:rPr lang="nl-NL" sz="3200" b="1" dirty="0">
                <a:solidFill>
                  <a:srgbClr val="4F811A"/>
                </a:solidFill>
                <a:latin typeface="+mn-lt"/>
              </a:rPr>
              <a:t>.1 De</a:t>
            </a:r>
            <a:r>
              <a:rPr lang="nl-NL" sz="3200" b="1" dirty="0"/>
              <a:t> dagvaarding</a:t>
            </a:r>
            <a:endParaRPr lang="nl-NL" sz="3200" b="1" dirty="0">
              <a:solidFill>
                <a:srgbClr val="4F811A"/>
              </a:solidFill>
              <a:latin typeface="+mn-lt"/>
            </a:endParaRPr>
          </a:p>
          <a:p>
            <a:pPr lvl="3"/>
            <a:endParaRPr lang="nl-NL" b="1" dirty="0"/>
          </a:p>
          <a:p>
            <a:pPr lvl="3"/>
            <a:r>
              <a:rPr lang="nl-NL" sz="2000" b="1" dirty="0"/>
              <a:t>Rechtsinstanties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Naar welke rechter gaat een verdachte? Er zijn verschillende</a:t>
            </a:r>
          </a:p>
          <a:p>
            <a:pPr lvl="3"/>
            <a:r>
              <a:rPr lang="nl-NL" sz="2000" dirty="0"/>
              <a:t>mogelijkheden. Om te beginnen zijn er drie rechterlijke</a:t>
            </a:r>
          </a:p>
          <a:p>
            <a:pPr lvl="3"/>
            <a:r>
              <a:rPr lang="nl-NL" sz="2000" dirty="0"/>
              <a:t>instanties, namelijk: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• de rechtbanken;</a:t>
            </a:r>
          </a:p>
          <a:p>
            <a:pPr lvl="3"/>
            <a:r>
              <a:rPr lang="nl-NL" sz="2000" dirty="0"/>
              <a:t>• de gerechtshoven;</a:t>
            </a:r>
          </a:p>
          <a:p>
            <a:pPr lvl="3"/>
            <a:r>
              <a:rPr lang="nl-NL" sz="2000" dirty="0"/>
              <a:t>• de Hoge Raad.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B6D3324B-0F2B-4F30-9FAF-14D5443B3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916" y="1852950"/>
            <a:ext cx="2702326" cy="184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001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7 Voor de rechter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7</a:t>
            </a:r>
            <a:r>
              <a:rPr lang="nl-NL" sz="3200" b="1" dirty="0">
                <a:solidFill>
                  <a:srgbClr val="4F811A"/>
                </a:solidFill>
                <a:latin typeface="+mn-lt"/>
              </a:rPr>
              <a:t>.1 De</a:t>
            </a:r>
            <a:r>
              <a:rPr lang="nl-NL" sz="3200" b="1" dirty="0"/>
              <a:t> dagvaarding</a:t>
            </a:r>
            <a:endParaRPr lang="nl-NL" sz="3200" b="1" dirty="0">
              <a:solidFill>
                <a:srgbClr val="4F811A"/>
              </a:solidFill>
              <a:latin typeface="+mn-lt"/>
            </a:endParaRPr>
          </a:p>
          <a:p>
            <a:pPr lvl="3"/>
            <a:endParaRPr lang="nl-NL" b="1" dirty="0"/>
          </a:p>
          <a:p>
            <a:pPr lvl="3"/>
            <a:r>
              <a:rPr lang="nl-NL" sz="2000" b="1" dirty="0"/>
              <a:t>Rechtbanken</a:t>
            </a:r>
          </a:p>
          <a:p>
            <a:pPr lvl="3"/>
            <a:r>
              <a:rPr lang="nl-NL" sz="2000" dirty="0"/>
              <a:t>Elke rechtbank heeft verschillende soorten strafrechters:</a:t>
            </a:r>
          </a:p>
          <a:p>
            <a:pPr lvl="3"/>
            <a:endParaRPr lang="nl-NL" sz="2000" b="1" dirty="0"/>
          </a:p>
          <a:p>
            <a:pPr lvl="3"/>
            <a:r>
              <a:rPr lang="nl-NL" sz="2000" b="1" dirty="0"/>
              <a:t>• De kantonrechter. </a:t>
            </a:r>
            <a:r>
              <a:rPr lang="nl-NL" sz="2000" dirty="0"/>
              <a:t>Deze rechter behandelt lichte overtredingen.</a:t>
            </a:r>
          </a:p>
          <a:p>
            <a:pPr lvl="3"/>
            <a:endParaRPr lang="nl-NL" sz="2000" b="1" dirty="0"/>
          </a:p>
          <a:p>
            <a:pPr lvl="3"/>
            <a:r>
              <a:rPr lang="nl-NL" sz="2000" b="1" dirty="0"/>
              <a:t>• De politierechter. </a:t>
            </a:r>
            <a:r>
              <a:rPr lang="nl-NL" sz="2000" dirty="0"/>
              <a:t>Overtredingen en lichte misdrijven waarvoor </a:t>
            </a:r>
          </a:p>
          <a:p>
            <a:pPr lvl="3"/>
            <a:r>
              <a:rPr lang="nl-NL" sz="2000" dirty="0"/>
              <a:t>maximaal één jaar gevangenisstraf wordt geëist. </a:t>
            </a:r>
          </a:p>
          <a:p>
            <a:pPr lvl="3"/>
            <a:endParaRPr lang="nl-NL" sz="2000" b="1" dirty="0"/>
          </a:p>
          <a:p>
            <a:pPr lvl="3"/>
            <a:r>
              <a:rPr lang="nl-NL" sz="2000" b="1" dirty="0"/>
              <a:t>• De meervoudige kamer. </a:t>
            </a:r>
            <a:r>
              <a:rPr lang="nl-NL" sz="2000" dirty="0"/>
              <a:t>Zwaardere en ingewikkeldere misdrijven.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B6D3324B-0F2B-4F30-9FAF-14D5443B3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916" y="1852950"/>
            <a:ext cx="2702326" cy="184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66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7 Voor de rechter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7</a:t>
            </a:r>
            <a:r>
              <a:rPr lang="nl-NL" sz="3200" b="1" dirty="0">
                <a:solidFill>
                  <a:srgbClr val="4F811A"/>
                </a:solidFill>
                <a:latin typeface="+mn-lt"/>
              </a:rPr>
              <a:t>.1 De</a:t>
            </a:r>
            <a:r>
              <a:rPr lang="nl-NL" sz="3200" b="1" dirty="0"/>
              <a:t> dagvaarding</a:t>
            </a:r>
            <a:endParaRPr lang="nl-NL" sz="3200" b="1" dirty="0">
              <a:solidFill>
                <a:srgbClr val="4F811A"/>
              </a:solidFill>
              <a:latin typeface="+mn-lt"/>
            </a:endParaRPr>
          </a:p>
          <a:p>
            <a:pPr lvl="3"/>
            <a:endParaRPr lang="nl-NL" b="1" dirty="0"/>
          </a:p>
          <a:p>
            <a:pPr lvl="3"/>
            <a:r>
              <a:rPr lang="nl-NL" sz="2000" b="1" dirty="0"/>
              <a:t>Gerechtshoven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Na het vonnis van een strafrechter kan de veroordeelde in</a:t>
            </a:r>
          </a:p>
          <a:p>
            <a:pPr lvl="3"/>
            <a:r>
              <a:rPr lang="nl-NL" sz="2000" b="1" dirty="0"/>
              <a:t>hoger beroep </a:t>
            </a:r>
            <a:r>
              <a:rPr lang="nl-NL" sz="2000" dirty="0"/>
              <a:t>gaan als hij de straf te hoog vindt. De officier</a:t>
            </a:r>
          </a:p>
          <a:p>
            <a:pPr lvl="3"/>
            <a:r>
              <a:rPr lang="nl-NL" sz="2000" dirty="0"/>
              <a:t>van justitie kan in hoger beroep gaan als hij de straf juist</a:t>
            </a:r>
          </a:p>
          <a:p>
            <a:pPr lvl="3"/>
            <a:r>
              <a:rPr lang="nl-NL" sz="2000" dirty="0"/>
              <a:t>te laag vindt. De zaak wordt dan opnieuw bekeken door</a:t>
            </a:r>
          </a:p>
          <a:p>
            <a:pPr lvl="3"/>
            <a:r>
              <a:rPr lang="nl-NL" sz="2000" dirty="0"/>
              <a:t>een hogere rechterlijke instantie: het gerechtshof.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B6D3324B-0F2B-4F30-9FAF-14D5443B3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916" y="1852950"/>
            <a:ext cx="2702326" cy="184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43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7 Voor de rechter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7</a:t>
            </a:r>
            <a:r>
              <a:rPr lang="nl-NL" sz="3200" b="1" dirty="0">
                <a:solidFill>
                  <a:srgbClr val="4F811A"/>
                </a:solidFill>
                <a:latin typeface="+mn-lt"/>
              </a:rPr>
              <a:t>.1 De</a:t>
            </a:r>
            <a:r>
              <a:rPr lang="nl-NL" sz="3200" b="1" dirty="0"/>
              <a:t> dagvaarding</a:t>
            </a:r>
            <a:endParaRPr lang="nl-NL" sz="3200" b="1" dirty="0">
              <a:solidFill>
                <a:srgbClr val="4F811A"/>
              </a:solidFill>
              <a:latin typeface="+mn-lt"/>
            </a:endParaRPr>
          </a:p>
          <a:p>
            <a:pPr lvl="3"/>
            <a:endParaRPr lang="nl-NL" b="1" dirty="0"/>
          </a:p>
          <a:p>
            <a:pPr lvl="3"/>
            <a:r>
              <a:rPr lang="nl-NL" sz="2000" b="1" dirty="0"/>
              <a:t>Hoge Raad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De Hoge Raad in Den Haag is het hoogste rechtsorgaan in</a:t>
            </a:r>
          </a:p>
          <a:p>
            <a:pPr lvl="3"/>
            <a:r>
              <a:rPr lang="nl-NL" sz="2000" dirty="0"/>
              <a:t>ons land. Er is maar één Hoge Raad en deze komt in actie</a:t>
            </a:r>
          </a:p>
          <a:p>
            <a:pPr lvl="3"/>
            <a:r>
              <a:rPr lang="nl-NL" sz="2000" dirty="0"/>
              <a:t>als een verdachte of het OM in beroep gaat tegen een uitspraak</a:t>
            </a:r>
          </a:p>
          <a:p>
            <a:pPr lvl="3"/>
            <a:r>
              <a:rPr lang="nl-NL" sz="2000" dirty="0"/>
              <a:t>van een gerechtshof. Dat heet in cassatie gaan.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B6D3324B-0F2B-4F30-9FAF-14D5443B3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916" y="1852950"/>
            <a:ext cx="2702326" cy="184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278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7 Voor de rechter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7</a:t>
            </a:r>
            <a:r>
              <a:rPr lang="nl-NL" sz="3200" b="1" dirty="0">
                <a:solidFill>
                  <a:srgbClr val="4F811A"/>
                </a:solidFill>
                <a:latin typeface="+mn-lt"/>
              </a:rPr>
              <a:t>.1 De</a:t>
            </a:r>
            <a:r>
              <a:rPr lang="nl-NL" sz="3200" b="1" dirty="0"/>
              <a:t> dagvaarding</a:t>
            </a:r>
            <a:endParaRPr lang="nl-NL" sz="3200" b="1" dirty="0">
              <a:solidFill>
                <a:srgbClr val="4F811A"/>
              </a:solidFill>
              <a:latin typeface="+mn-lt"/>
            </a:endParaRPr>
          </a:p>
          <a:p>
            <a:pPr lvl="3"/>
            <a:endParaRPr lang="nl-NL" b="1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Afbeelding 6">
            <a:extLst>
              <a:ext uri="{FF2B5EF4-FFF2-40B4-BE49-F238E27FC236}">
                <a16:creationId xmlns:a16="http://schemas.microsoft.com/office/drawing/2014/main" id="{AFCC3097-489E-4170-A6C6-F59CF9CCFE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4681" y="1962920"/>
            <a:ext cx="5002638" cy="434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819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7 Voor de rechter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7</a:t>
            </a:r>
            <a:r>
              <a:rPr lang="nl-NL" sz="3200" b="1" dirty="0">
                <a:solidFill>
                  <a:srgbClr val="4F811A"/>
                </a:solidFill>
                <a:latin typeface="+mn-lt"/>
              </a:rPr>
              <a:t>.2 De</a:t>
            </a:r>
            <a:r>
              <a:rPr lang="nl-NL" sz="3200" b="1" dirty="0"/>
              <a:t> rechtszaak</a:t>
            </a:r>
            <a:endParaRPr lang="nl-NL" sz="3200" b="1" dirty="0">
              <a:solidFill>
                <a:srgbClr val="4F811A"/>
              </a:solidFill>
              <a:latin typeface="+mn-lt"/>
            </a:endParaRPr>
          </a:p>
          <a:p>
            <a:pPr lvl="3"/>
            <a:endParaRPr lang="nl-NL" b="1" dirty="0"/>
          </a:p>
          <a:p>
            <a:pPr lvl="3"/>
            <a:r>
              <a:rPr lang="nl-NL" sz="2000" b="1" dirty="0"/>
              <a:t>Verloop van een rechtszitting</a:t>
            </a:r>
          </a:p>
          <a:p>
            <a:pPr lvl="3"/>
            <a:r>
              <a:rPr lang="nl-NL" sz="2000" dirty="0"/>
              <a:t>Een rechtszaak bestaat uit acht stappen.</a:t>
            </a:r>
          </a:p>
          <a:p>
            <a:pPr lvl="3"/>
            <a:endParaRPr lang="nl-NL" sz="2000" dirty="0"/>
          </a:p>
          <a:p>
            <a:pPr marL="342900" lvl="3" indent="-342900">
              <a:buAutoNum type="arabicPeriod"/>
            </a:pPr>
            <a:r>
              <a:rPr lang="nl-NL" sz="2000" b="1" dirty="0"/>
              <a:t>De opening</a:t>
            </a:r>
            <a:r>
              <a:rPr lang="nl-NL" sz="2000" dirty="0"/>
              <a:t>. </a:t>
            </a:r>
          </a:p>
          <a:p>
            <a:pPr marL="342900" lvl="3" indent="-342900">
              <a:buAutoNum type="arabicPeriod"/>
            </a:pPr>
            <a:endParaRPr lang="nl-NL" sz="2000" dirty="0"/>
          </a:p>
          <a:p>
            <a:pPr marL="342900" lvl="3" indent="-342900">
              <a:buAutoNum type="arabicPeriod"/>
            </a:pPr>
            <a:r>
              <a:rPr lang="nl-NL" sz="2000" b="1" dirty="0"/>
              <a:t>De aanklacht</a:t>
            </a:r>
            <a:r>
              <a:rPr lang="nl-NL" sz="2000" dirty="0"/>
              <a:t>. We noemen dit ook wel de </a:t>
            </a:r>
            <a:r>
              <a:rPr lang="nl-NL" sz="2000" b="1" dirty="0"/>
              <a:t>tenlastelegging</a:t>
            </a:r>
            <a:r>
              <a:rPr lang="nl-NL" sz="2000" dirty="0"/>
              <a:t>.</a:t>
            </a:r>
          </a:p>
          <a:p>
            <a:pPr marL="342900" lvl="3" indent="-342900">
              <a:buAutoNum type="arabicPeriod"/>
            </a:pPr>
            <a:endParaRPr lang="nl-NL" sz="2000" dirty="0"/>
          </a:p>
          <a:p>
            <a:pPr marL="342900" lvl="3" indent="-342900">
              <a:buFont typeface="Arial" panose="020B0604020202020204" pitchFamily="34" charset="0"/>
              <a:buAutoNum type="arabicPeriod"/>
            </a:pPr>
            <a:r>
              <a:rPr lang="nl-NL" sz="2000" b="1" dirty="0"/>
              <a:t>Verhoor van getuigen en deskundigen</a:t>
            </a:r>
            <a:r>
              <a:rPr lang="nl-NL" sz="2000" dirty="0"/>
              <a:t>. </a:t>
            </a:r>
          </a:p>
          <a:p>
            <a:pPr marL="342900" lvl="3" indent="-342900">
              <a:buFont typeface="Arial" panose="020B0604020202020204" pitchFamily="34" charset="0"/>
              <a:buAutoNum type="arabicPeriod"/>
            </a:pPr>
            <a:endParaRPr lang="nl-NL" sz="2000" b="1" dirty="0"/>
          </a:p>
          <a:p>
            <a:pPr marL="342900" lvl="3" indent="-342900">
              <a:buFont typeface="Arial" panose="020B0604020202020204" pitchFamily="34" charset="0"/>
              <a:buAutoNum type="arabicPeriod"/>
            </a:pPr>
            <a:r>
              <a:rPr lang="nl-NL" sz="2000" b="1" dirty="0"/>
              <a:t>Het verhoor van de verdachte</a:t>
            </a:r>
            <a:r>
              <a:rPr lang="nl-NL" sz="2000" dirty="0"/>
              <a:t>. </a:t>
            </a:r>
          </a:p>
          <a:p>
            <a:pPr marL="342900" lvl="3" indent="-342900">
              <a:buFont typeface="Arial" panose="020B0604020202020204" pitchFamily="34" charset="0"/>
              <a:buAutoNum type="arabicPeriod"/>
            </a:pPr>
            <a:endParaRPr lang="nl-NL" b="1" dirty="0"/>
          </a:p>
          <a:p>
            <a:pPr marL="342900" lvl="3" indent="-342900">
              <a:buAutoNum type="arabicPeriod"/>
            </a:pPr>
            <a:endParaRPr lang="nl-NL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BFF4B3AF-DFC3-4615-B878-F938805BD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916" y="1852950"/>
            <a:ext cx="2702326" cy="184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772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7 Voor de rechter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7</a:t>
            </a:r>
            <a:r>
              <a:rPr lang="nl-NL" sz="3200" b="1" dirty="0">
                <a:solidFill>
                  <a:srgbClr val="4F811A"/>
                </a:solidFill>
                <a:latin typeface="+mn-lt"/>
              </a:rPr>
              <a:t>.2 De</a:t>
            </a:r>
            <a:r>
              <a:rPr lang="nl-NL" sz="3200" b="1" dirty="0"/>
              <a:t> rechtszaak</a:t>
            </a:r>
            <a:endParaRPr lang="nl-NL" sz="3200" b="1" dirty="0">
              <a:solidFill>
                <a:srgbClr val="4F811A"/>
              </a:solidFill>
              <a:latin typeface="+mn-lt"/>
            </a:endParaRPr>
          </a:p>
          <a:p>
            <a:pPr lvl="3"/>
            <a:endParaRPr lang="nl-NL" b="1" dirty="0"/>
          </a:p>
          <a:p>
            <a:pPr lvl="3"/>
            <a:r>
              <a:rPr lang="nl-NL" sz="2000" b="1" dirty="0"/>
              <a:t>5. Het requisitoir</a:t>
            </a:r>
            <a:r>
              <a:rPr lang="nl-NL" sz="2000" dirty="0"/>
              <a:t>.</a:t>
            </a:r>
            <a:r>
              <a:rPr lang="nl-NL" sz="2000" b="1" dirty="0"/>
              <a:t> </a:t>
            </a:r>
            <a:endParaRPr lang="nl-NL" sz="2000" dirty="0"/>
          </a:p>
          <a:p>
            <a:pPr lvl="3"/>
            <a:endParaRPr lang="nl-NL" sz="2000" b="1" dirty="0"/>
          </a:p>
          <a:p>
            <a:pPr lvl="3"/>
            <a:r>
              <a:rPr lang="nl-NL" sz="2000" b="1" dirty="0"/>
              <a:t>6. Het pleidooi</a:t>
            </a:r>
            <a:r>
              <a:rPr lang="nl-NL" sz="2000" dirty="0"/>
              <a:t>. </a:t>
            </a:r>
          </a:p>
          <a:p>
            <a:pPr lvl="3"/>
            <a:endParaRPr lang="nl-NL" sz="2000" i="1" dirty="0"/>
          </a:p>
          <a:p>
            <a:pPr lvl="3"/>
            <a:r>
              <a:rPr lang="nl-NL" sz="2000" b="1" dirty="0"/>
              <a:t>7. Het laatste woord. </a:t>
            </a:r>
            <a:r>
              <a:rPr lang="nl-NL" sz="2000" dirty="0"/>
              <a:t>De verdachte heeft altijd het laatste woord. </a:t>
            </a:r>
          </a:p>
          <a:p>
            <a:pPr lvl="3"/>
            <a:endParaRPr lang="nl-NL" sz="2000" dirty="0"/>
          </a:p>
          <a:p>
            <a:pPr lvl="3"/>
            <a:r>
              <a:rPr lang="nl-NL" sz="2000" b="1" dirty="0"/>
              <a:t>8. De uitspraak</a:t>
            </a:r>
            <a:r>
              <a:rPr lang="nl-NL" sz="2000" dirty="0"/>
              <a:t>. Een </a:t>
            </a:r>
            <a:r>
              <a:rPr lang="nl-NL" sz="2000" b="1" dirty="0"/>
              <a:t>vonnis </a:t>
            </a:r>
            <a:r>
              <a:rPr lang="nl-NL" sz="2000" dirty="0"/>
              <a:t>is </a:t>
            </a:r>
            <a:r>
              <a:rPr lang="nl-NL" sz="2000" i="1" dirty="0"/>
              <a:t>een uitspraak van de rechtbank</a:t>
            </a:r>
            <a:r>
              <a:rPr lang="nl-NL" sz="2000" dirty="0"/>
              <a:t>. </a:t>
            </a:r>
            <a:endParaRPr lang="nl-NL" sz="2000" b="1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7B108E12-5DDD-4444-A3AD-DF582F6D2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916" y="1852950"/>
            <a:ext cx="2702326" cy="184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2018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Aangepast 4">
      <a:dk1>
        <a:srgbClr val="000000"/>
      </a:dk1>
      <a:lt1>
        <a:sysClr val="window" lastClr="FFFFFF"/>
      </a:lt1>
      <a:dk2>
        <a:srgbClr val="4F811A"/>
      </a:dk2>
      <a:lt2>
        <a:srgbClr val="DCE4CF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angepast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47625">
          <a:solidFill>
            <a:srgbClr val="4F811A"/>
          </a:solidFill>
        </a:ln>
        <a:effectLst>
          <a:outerShdw blurRad="76200" dist="12700" dir="2700000" sy="-23000" kx="-800400" algn="bl" rotWithShape="0">
            <a:prstClr val="black">
              <a:alpha val="20000"/>
            </a:prstClr>
          </a:outerShdw>
        </a:effectLst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3" ma:contentTypeDescription="Create a new document." ma:contentTypeScope="" ma:versionID="dbe46624a6c0412413b7eaf008dde618">
  <xsd:schema xmlns:xsd="http://www.w3.org/2001/XMLSchema" xmlns:xs="http://www.w3.org/2001/XMLSchema" xmlns:p="http://schemas.microsoft.com/office/2006/metadata/properties" xmlns:ns2="3a6e05b2-bff7-4274-8c1c-2578f00e4fdc" xmlns:ns3="e72f5fea-3ff5-4a0e-8464-2037869e11f9" targetNamespace="http://schemas.microsoft.com/office/2006/metadata/properties" ma:root="true" ma:fieldsID="461d493fed8aeec3a8539198c47339d2" ns2:_="" ns3:_="">
    <xsd:import namespace="3a6e05b2-bff7-4274-8c1c-2578f00e4fdc"/>
    <xsd:import namespace="e72f5fea-3ff5-4a0e-8464-2037869e11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527E349-E968-4C89-83FF-CA2F7E4DB826}"/>
</file>

<file path=customXml/itemProps2.xml><?xml version="1.0" encoding="utf-8"?>
<ds:datastoreItem xmlns:ds="http://schemas.openxmlformats.org/officeDocument/2006/customXml" ds:itemID="{40CE9331-B331-4043-A9DD-147072CB155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FEC3AEB-27A1-4CDD-A0DD-6D54F8C19B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357</Words>
  <Application>Microsoft Office PowerPoint</Application>
  <PresentationFormat>Breedbeeld</PresentationFormat>
  <Paragraphs>80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Criminaliteit</vt:lpstr>
      <vt:lpstr>7 Voor de rechter</vt:lpstr>
      <vt:lpstr>7 Voor de rechter</vt:lpstr>
      <vt:lpstr>7 Voor de rechter</vt:lpstr>
      <vt:lpstr>7 Voor de rechter</vt:lpstr>
      <vt:lpstr>7 Voor de rechter</vt:lpstr>
      <vt:lpstr>7 Voor de rechter</vt:lpstr>
      <vt:lpstr>7 Voor de rechter</vt:lpstr>
      <vt:lpstr>7 Voor de rechter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Raymon Raaphorst</dc:creator>
  <cp:lastModifiedBy>George Rinkel</cp:lastModifiedBy>
  <cp:revision>14</cp:revision>
  <dcterms:created xsi:type="dcterms:W3CDTF">2021-08-30T14:09:23Z</dcterms:created>
  <dcterms:modified xsi:type="dcterms:W3CDTF">2021-09-10T07:47:33Z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0x010100F3F4CE18F811D44A92B5FDE8C06A468E</vt:lpwstr>
  </property>
</Properties>
</file>