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4"/>
  </p:handoutMasterIdLst>
  <p:sldIdLst>
    <p:sldId id="256" r:id="rId5"/>
    <p:sldId id="257" r:id="rId6"/>
    <p:sldId id="268" r:id="rId7"/>
    <p:sldId id="269" r:id="rId8"/>
    <p:sldId id="260" r:id="rId9"/>
    <p:sldId id="270" r:id="rId10"/>
    <p:sldId id="271" r:id="rId11"/>
    <p:sldId id="272" r:id="rId12"/>
    <p:sldId id="27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1A"/>
    <a:srgbClr val="DCE4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18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Rinkel" userId="af9a95be-0c45-4de3-8499-f6d6077ad61b" providerId="ADAL" clId="{B7C2BB3E-F7F0-49E5-8E9C-4C7FF69966E5}"/>
    <pc:docChg chg="custSel modSld">
      <pc:chgData name="George Rinkel" userId="af9a95be-0c45-4de3-8499-f6d6077ad61b" providerId="ADAL" clId="{B7C2BB3E-F7F0-49E5-8E9C-4C7FF69966E5}" dt="2021-09-10T07:10:33.146" v="49" actId="20577"/>
      <pc:docMkLst>
        <pc:docMk/>
      </pc:docMkLst>
      <pc:sldChg chg="modSp mod">
        <pc:chgData name="George Rinkel" userId="af9a95be-0c45-4de3-8499-f6d6077ad61b" providerId="ADAL" clId="{B7C2BB3E-F7F0-49E5-8E9C-4C7FF69966E5}" dt="2021-09-10T07:10:33.146" v="49" actId="20577"/>
        <pc:sldMkLst>
          <pc:docMk/>
          <pc:sldMk cId="2139945533" sldId="256"/>
        </pc:sldMkLst>
        <pc:spChg chg="mod">
          <ac:chgData name="George Rinkel" userId="af9a95be-0c45-4de3-8499-f6d6077ad61b" providerId="ADAL" clId="{B7C2BB3E-F7F0-49E5-8E9C-4C7FF69966E5}" dt="2021-09-10T07:10:33.146" v="49" actId="20577"/>
          <ac:spMkLst>
            <pc:docMk/>
            <pc:sldMk cId="2139945533" sldId="256"/>
            <ac:spMk id="3" creationId="{0197BE3F-08FA-4C3B-B41B-4CDC3E63C88C}"/>
          </ac:spMkLst>
        </pc:spChg>
      </pc:sldChg>
      <pc:sldChg chg="modSp mod">
        <pc:chgData name="George Rinkel" userId="af9a95be-0c45-4de3-8499-f6d6077ad61b" providerId="ADAL" clId="{B7C2BB3E-F7F0-49E5-8E9C-4C7FF69966E5}" dt="2021-09-10T06:57:30.437" v="5" actId="20577"/>
        <pc:sldMkLst>
          <pc:docMk/>
          <pc:sldMk cId="2248045038" sldId="257"/>
        </pc:sldMkLst>
        <pc:spChg chg="mod">
          <ac:chgData name="George Rinkel" userId="af9a95be-0c45-4de3-8499-f6d6077ad61b" providerId="ADAL" clId="{B7C2BB3E-F7F0-49E5-8E9C-4C7FF69966E5}" dt="2021-09-10T06:57:30.437" v="5" actId="20577"/>
          <ac:spMkLst>
            <pc:docMk/>
            <pc:sldMk cId="2248045038" sldId="257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7C2BB3E-F7F0-49E5-8E9C-4C7FF69966E5}" dt="2021-09-10T06:58:48.023" v="18" actId="403"/>
        <pc:sldMkLst>
          <pc:docMk/>
          <pc:sldMk cId="778376734" sldId="260"/>
        </pc:sldMkLst>
        <pc:spChg chg="mod">
          <ac:chgData name="George Rinkel" userId="af9a95be-0c45-4de3-8499-f6d6077ad61b" providerId="ADAL" clId="{B7C2BB3E-F7F0-49E5-8E9C-4C7FF69966E5}" dt="2021-09-10T06:58:48.023" v="18" actId="403"/>
          <ac:spMkLst>
            <pc:docMk/>
            <pc:sldMk cId="778376734" sldId="260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7C2BB3E-F7F0-49E5-8E9C-4C7FF69966E5}" dt="2021-09-10T06:57:55.949" v="12" actId="6549"/>
        <pc:sldMkLst>
          <pc:docMk/>
          <pc:sldMk cId="1329602560" sldId="268"/>
        </pc:sldMkLst>
        <pc:spChg chg="mod">
          <ac:chgData name="George Rinkel" userId="af9a95be-0c45-4de3-8499-f6d6077ad61b" providerId="ADAL" clId="{B7C2BB3E-F7F0-49E5-8E9C-4C7FF69966E5}" dt="2021-09-10T06:57:55.949" v="12" actId="6549"/>
          <ac:spMkLst>
            <pc:docMk/>
            <pc:sldMk cId="1329602560" sldId="268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7C2BB3E-F7F0-49E5-8E9C-4C7FF69966E5}" dt="2021-09-10T06:58:23.633" v="17" actId="20577"/>
        <pc:sldMkLst>
          <pc:docMk/>
          <pc:sldMk cId="3908430941" sldId="269"/>
        </pc:sldMkLst>
        <pc:spChg chg="mod">
          <ac:chgData name="George Rinkel" userId="af9a95be-0c45-4de3-8499-f6d6077ad61b" providerId="ADAL" clId="{B7C2BB3E-F7F0-49E5-8E9C-4C7FF69966E5}" dt="2021-09-10T06:58:23.633" v="17" actId="20577"/>
          <ac:spMkLst>
            <pc:docMk/>
            <pc:sldMk cId="3908430941" sldId="269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7C2BB3E-F7F0-49E5-8E9C-4C7FF69966E5}" dt="2021-09-10T07:00:10.516" v="20" actId="20577"/>
        <pc:sldMkLst>
          <pc:docMk/>
          <pc:sldMk cId="3662929119" sldId="270"/>
        </pc:sldMkLst>
        <pc:spChg chg="mod">
          <ac:chgData name="George Rinkel" userId="af9a95be-0c45-4de3-8499-f6d6077ad61b" providerId="ADAL" clId="{B7C2BB3E-F7F0-49E5-8E9C-4C7FF69966E5}" dt="2021-09-10T07:00:10.516" v="20" actId="20577"/>
          <ac:spMkLst>
            <pc:docMk/>
            <pc:sldMk cId="3662929119" sldId="270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7C2BB3E-F7F0-49E5-8E9C-4C7FF69966E5}" dt="2021-09-10T07:07:44.509" v="28" actId="6549"/>
        <pc:sldMkLst>
          <pc:docMk/>
          <pc:sldMk cId="201616441" sldId="271"/>
        </pc:sldMkLst>
        <pc:spChg chg="mod">
          <ac:chgData name="George Rinkel" userId="af9a95be-0c45-4de3-8499-f6d6077ad61b" providerId="ADAL" clId="{B7C2BB3E-F7F0-49E5-8E9C-4C7FF69966E5}" dt="2021-09-10T07:07:44.509" v="28" actId="6549"/>
          <ac:spMkLst>
            <pc:docMk/>
            <pc:sldMk cId="201616441" sldId="271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7C2BB3E-F7F0-49E5-8E9C-4C7FF69966E5}" dt="2021-09-10T07:09:06.900" v="35" actId="20577"/>
        <pc:sldMkLst>
          <pc:docMk/>
          <pc:sldMk cId="2124124016" sldId="272"/>
        </pc:sldMkLst>
        <pc:spChg chg="mod">
          <ac:chgData name="George Rinkel" userId="af9a95be-0c45-4de3-8499-f6d6077ad61b" providerId="ADAL" clId="{B7C2BB3E-F7F0-49E5-8E9C-4C7FF69966E5}" dt="2021-09-10T07:09:06.900" v="35" actId="20577"/>
          <ac:spMkLst>
            <pc:docMk/>
            <pc:sldMk cId="2124124016" sldId="272"/>
            <ac:spMk id="3" creationId="{1B4BFFFD-2C1D-4F71-99AA-6F83C5CB9853}"/>
          </ac:spMkLst>
        </pc:spChg>
      </pc:sldChg>
      <pc:sldChg chg="modSp mod">
        <pc:chgData name="George Rinkel" userId="af9a95be-0c45-4de3-8499-f6d6077ad61b" providerId="ADAL" clId="{B7C2BB3E-F7F0-49E5-8E9C-4C7FF69966E5}" dt="2021-09-10T07:10:00.120" v="48" actId="255"/>
        <pc:sldMkLst>
          <pc:docMk/>
          <pc:sldMk cId="1308944610" sldId="274"/>
        </pc:sldMkLst>
        <pc:spChg chg="mod">
          <ac:chgData name="George Rinkel" userId="af9a95be-0c45-4de3-8499-f6d6077ad61b" providerId="ADAL" clId="{B7C2BB3E-F7F0-49E5-8E9C-4C7FF69966E5}" dt="2021-09-10T07:10:00.120" v="48" actId="255"/>
          <ac:spMkLst>
            <pc:docMk/>
            <pc:sldMk cId="1308944610" sldId="274"/>
            <ac:spMk id="3" creationId="{1B4BFFFD-2C1D-4F71-99AA-6F83C5CB985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BD2F66FF-0C4B-4CE5-904A-493C6E7166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746A707-3E9C-490D-948B-406AE38138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B5308-BE0D-473A-95DB-BBE5AE8BF8F1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C8EAFFE-8994-41A1-A8BC-153C4909B7F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CE78C6B-8532-4D9D-A455-01830CB7E9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E6776-2225-45B3-B6B1-12ED40CEBB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7956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029CDB-08AA-4950-9312-B5A8EC257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20754"/>
            <a:ext cx="10515600" cy="925098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6B2ACF-8E26-4EF8-89E6-C536376C2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341522"/>
            <a:ext cx="10515600" cy="4963026"/>
          </a:xfrm>
          <a:solidFill>
            <a:srgbClr val="DCE4CF"/>
          </a:solidFill>
        </p:spPr>
        <p:txBody>
          <a:bodyPr/>
          <a:lstStyle>
            <a:lvl1pPr marL="0" indent="0" algn="l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F06908-7791-45EA-8512-BA22351BD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83B38C-C7E6-4FFD-B8FD-8B17D6E1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3FF2EA-F32A-4BE1-8873-F370660F1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1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F72304-3F43-4ED3-9165-E7C20C45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59A0E3-9E99-49C0-A3D5-E85133754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C4538E-9389-474D-8FCE-70DA2F14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EC98BB-F79E-4D0F-B100-5D757CE7D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693388-7E25-4887-8629-0E937C76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54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3CB562D-6687-4A6F-BCDF-2B109757D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DBC2F8-A6A4-4C67-AE35-6F20905FB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07ED04-58C1-4175-B353-361E08DF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66734A-AF55-4568-9159-8FC55325D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8D3415-8544-4F12-ABDC-F74AF9B5F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76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C0E40-ACA1-4EE0-AC2B-7513F4CA0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A157AE-6AE5-4781-9FE3-95BD26101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66745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89A6FC-802D-459D-A640-B5091906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58BA13-B44F-47B9-BB98-37A4D63D8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536AD3-B4E1-4A57-993B-1ECBDFFE7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96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407B6-1205-49F3-9E61-B6B7EDC25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FF9A9E6-B8E2-403E-B918-D1A82DE4B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094BB1-0A4F-4D54-8FD0-03CC61632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B6A33B-AD13-47A8-BCF3-96B251DC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0A6604-5845-4B39-BE7E-50E1B9CA1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88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C9350-7B30-4CF1-B9D9-65AD2820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04A25-BD7F-4892-A876-AC613F45C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D925CC8-B401-4F31-93B1-C5DD6876EB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308E2A-DD3D-43C3-8E35-EAD4AD10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9BA430-2928-43F5-A454-C33C41C53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1F03F3-F82E-482C-B8A0-D2AEFF7E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08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29D9D9-1730-42E5-A223-84069E607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59C6D3-3F3F-4BF7-9066-A95744BCF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9AFC7E-5B7A-483F-BD89-EBC271FC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4667664-3BC1-45D2-AEA8-B1AB927AE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AEA7F81-C484-450D-92C0-025F5DE72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A49C36-F9F0-42B8-8686-20C21A56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9665AB2-EA8D-482C-895F-5E8B676B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99BAD5-5D72-4367-9609-9DE10A0B9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53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8243A5-4438-4DBE-B64B-186929693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5ECD8EB-2F51-46B4-85C7-7ADC42354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D4BE949-EF9E-40D2-8FF7-1D76FF128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1DCBE8F-1BEC-43BE-85F6-4FB3FD72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45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8C8B4D7-5A45-48D5-A846-CE12B6BC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2CA0B22-CD59-4175-B2BE-3F0754F2C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E36C25-2669-4D42-8B22-EF82F12D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09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6B77B-8D3F-4818-900B-27D463A2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5A9FB-0D56-45E6-B9D3-F553A4EA2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644112-17D8-4458-991C-1BBA6F283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DDF9B5-753A-46DC-8959-206469D0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B40D440-AFFD-4CD8-B202-636C4A089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1CD3CB-CBDD-47D2-8443-86265E282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84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373CB4-7A5D-4AC5-90D6-82B7BCF6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66D3261-702A-4CF6-B308-114EBF134D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FE4B938-DB08-4025-A467-A53320B21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033D3F-7228-400A-9925-87EF340DD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42AF84-A405-4C02-BA9D-25CAA173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63CF8C-C556-4E14-82D8-2D2653E92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9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9592DD9-772A-4C83-8EEF-8E379C60B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181879-8270-489F-B402-056B2FEFC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 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Sub </a:t>
            </a:r>
            <a:r>
              <a:rPr lang="nl-NL" dirty="0" err="1"/>
              <a:t>Sub</a:t>
            </a:r>
            <a:r>
              <a:rPr lang="nl-NL" dirty="0"/>
              <a:t>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Leestekst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442464-E74D-4B4A-A4CE-2EA0FA981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1FCCE-2F4B-4379-8D3B-8049382B3F8F}" type="datetimeFigureOut">
              <a:rPr lang="nl-NL" smtClean="0"/>
              <a:t>10-9-2021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ED1387-D388-451C-9F03-BEB0D18FFD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C3F46B-21F2-4AD7-9A46-000BE199C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BFD42-B04F-430F-92A3-4872F51902B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7CD7E569-754F-48C9-89DD-362575F1506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280815" y="0"/>
            <a:ext cx="1392536" cy="1325563"/>
          </a:xfrm>
          <a:prstGeom prst="rect">
            <a:avLst/>
          </a:prstGeom>
        </p:spPr>
      </p:pic>
      <p:pic>
        <p:nvPicPr>
          <p:cNvPr id="12" name="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963854B8-846F-4D16-B1D5-84F875187FC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844" y="482917"/>
            <a:ext cx="1391817" cy="54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6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4F811A"/>
        </a:buClr>
        <a:buFont typeface="Calibri" panose="020F0502020204030204" pitchFamily="34" charset="0"/>
        <a:buChar char="•"/>
        <a:defRPr sz="2800" kern="1200">
          <a:solidFill>
            <a:srgbClr val="4F811A"/>
          </a:solidFill>
          <a:latin typeface="+mn-lt"/>
          <a:ea typeface="+mn-ea"/>
          <a:cs typeface="+mn-cs"/>
        </a:defRPr>
      </a:lvl1pPr>
      <a:lvl2pPr marL="53498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F811A"/>
          </a:solidFill>
          <a:latin typeface="+mn-lt"/>
          <a:ea typeface="+mn-ea"/>
          <a:cs typeface="+mn-cs"/>
        </a:defRPr>
      </a:lvl2pPr>
      <a:lvl3pPr marL="806450" indent="-271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F811A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4F811A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kern="1200">
          <a:solidFill>
            <a:srgbClr val="4F811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14A33-7799-4D1D-A2D5-63792013F5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Criminaliteit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97BE3F-08FA-4C3B-B41B-4CDC3E63C8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Maatschappijkunde</a:t>
            </a:r>
          </a:p>
          <a:p>
            <a:endParaRPr lang="nl-NL"/>
          </a:p>
          <a:p>
            <a:r>
              <a:rPr lang="nl-NL" dirty="0"/>
              <a:t>1.1 Wat is crimineel gedrag?</a:t>
            </a:r>
          </a:p>
          <a:p>
            <a:r>
              <a:rPr lang="nl-NL" sz="2400" b="1" dirty="0">
                <a:solidFill>
                  <a:srgbClr val="4F811A"/>
                </a:solidFill>
                <a:latin typeface="+mn-lt"/>
              </a:rPr>
              <a:t>1.2 Soorten criminaliteit</a:t>
            </a:r>
          </a:p>
          <a:p>
            <a:endParaRPr lang="nl-NL" dirty="0"/>
          </a:p>
          <a:p>
            <a:endParaRPr lang="nl-NL" dirty="0"/>
          </a:p>
          <a:p>
            <a:endParaRPr lang="nl-NL" sz="40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3D2137A-4AF5-4B26-BC28-D02F674F3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0"/>
          <a:stretch/>
        </p:blipFill>
        <p:spPr>
          <a:xfrm rot="1196807">
            <a:off x="5410746" y="2425616"/>
            <a:ext cx="2198459" cy="3000680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outerShdw blurRad="558800" dist="50800" dir="5400000" algn="ctr" rotWithShape="0">
              <a:schemeClr val="tx1"/>
            </a:outerShdw>
          </a:effectLst>
        </p:spPr>
      </p:pic>
    </p:spTree>
    <p:extLst>
      <p:ext uri="{BB962C8B-B14F-4D97-AF65-F5344CB8AC3E}">
        <p14:creationId xmlns:p14="http://schemas.microsoft.com/office/powerpoint/2010/main" val="2139945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1.1 Wat is crimineel gedrag?</a:t>
            </a:r>
          </a:p>
          <a:p>
            <a:pPr lvl="3"/>
            <a:endParaRPr lang="nl-NL" b="1" dirty="0"/>
          </a:p>
          <a:p>
            <a:pPr lvl="3"/>
            <a:r>
              <a:rPr lang="nl-NL" sz="2000" b="1" dirty="0"/>
              <a:t>Normen </a:t>
            </a:r>
            <a:r>
              <a:rPr lang="nl-NL" sz="2000" dirty="0"/>
              <a:t>zijn regels over hoe mensen zich ten opzichte van</a:t>
            </a:r>
          </a:p>
          <a:p>
            <a:pPr lvl="3"/>
            <a:r>
              <a:rPr lang="nl-NL" sz="2000" dirty="0"/>
              <a:t>elkaar horen te gedragen. 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Waarden </a:t>
            </a:r>
            <a:r>
              <a:rPr lang="nl-NL" sz="2000" dirty="0"/>
              <a:t>zijn principes of uitgangspunten die mensen </a:t>
            </a:r>
          </a:p>
          <a:p>
            <a:pPr lvl="3"/>
            <a:r>
              <a:rPr lang="nl-NL" sz="2000" dirty="0"/>
              <a:t>belangrijk vinden in het leven. 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Ongeschreven</a:t>
            </a:r>
            <a:r>
              <a:rPr lang="nl-NL" sz="2000" dirty="0"/>
              <a:t> </a:t>
            </a:r>
            <a:r>
              <a:rPr lang="nl-NL" sz="2000" b="1" dirty="0"/>
              <a:t>regels</a:t>
            </a:r>
            <a:r>
              <a:rPr lang="nl-NL" sz="2000" dirty="0"/>
              <a:t> zijn normen voor goed gedrag die</a:t>
            </a:r>
          </a:p>
          <a:p>
            <a:pPr lvl="3"/>
            <a:r>
              <a:rPr lang="nl-NL" sz="2000" dirty="0"/>
              <a:t>nergens op papier staan. </a:t>
            </a:r>
          </a:p>
          <a:p>
            <a:pPr lvl="3"/>
            <a:endParaRPr lang="nl-NL" sz="2000" dirty="0"/>
          </a:p>
          <a:p>
            <a:pPr lvl="3"/>
            <a:r>
              <a:rPr lang="nl-NL" sz="2000" b="1" dirty="0"/>
              <a:t>Geschreven regels </a:t>
            </a:r>
            <a:r>
              <a:rPr lang="nl-NL" sz="2000" dirty="0"/>
              <a:t>zijn regels die in reglementen of wetten staan. </a:t>
            </a:r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AB398ACA-64BB-4206-8F7A-EB2C25367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48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4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1.1 Wat is crimineel gedrag?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De meest volledige omschrijving van het begrip</a:t>
            </a:r>
          </a:p>
          <a:p>
            <a:pPr lvl="3"/>
            <a:r>
              <a:rPr lang="nl-NL" sz="2000" b="1" dirty="0"/>
              <a:t>criminaliteit</a:t>
            </a:r>
            <a:r>
              <a:rPr lang="nl-NL" sz="2000" dirty="0"/>
              <a:t> is: </a:t>
            </a:r>
            <a:r>
              <a:rPr lang="nl-NL" sz="2000" i="1" dirty="0"/>
              <a:t>alle gedragingen die door de wet </a:t>
            </a:r>
          </a:p>
          <a:p>
            <a:pPr lvl="3"/>
            <a:r>
              <a:rPr lang="nl-NL" sz="2000" i="1" dirty="0"/>
              <a:t>strafbaar gesteld worden.</a:t>
            </a:r>
          </a:p>
          <a:p>
            <a:pPr lvl="3"/>
            <a:endParaRPr lang="nl-NL" sz="2000" i="1" dirty="0"/>
          </a:p>
          <a:p>
            <a:pPr lvl="3"/>
            <a:r>
              <a:rPr lang="nl-NL" sz="2000" dirty="0"/>
              <a:t>Als je een wet overtreedt, pleeg je een </a:t>
            </a:r>
            <a:r>
              <a:rPr lang="nl-NL" sz="2000" b="1" dirty="0"/>
              <a:t>strafbaar feit</a:t>
            </a:r>
            <a:r>
              <a:rPr lang="nl-NL" sz="2000" dirty="0"/>
              <a:t>, </a:t>
            </a:r>
          </a:p>
          <a:p>
            <a:pPr lvl="3"/>
            <a:r>
              <a:rPr lang="nl-NL" sz="2000" dirty="0"/>
              <a:t>ook wel </a:t>
            </a:r>
            <a:r>
              <a:rPr lang="nl-NL" sz="2000" b="1" dirty="0"/>
              <a:t>delict</a:t>
            </a:r>
            <a:r>
              <a:rPr lang="nl-NL" sz="2000" dirty="0"/>
              <a:t> genoemd.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De meeste strafbare feiten staan beschreven in het </a:t>
            </a:r>
            <a:r>
              <a:rPr lang="nl-NL" sz="2000" b="1" dirty="0"/>
              <a:t>Wetboek</a:t>
            </a:r>
          </a:p>
          <a:p>
            <a:pPr lvl="3"/>
            <a:r>
              <a:rPr lang="nl-NL" sz="2000" b="1" dirty="0"/>
              <a:t>van Strafrecht</a:t>
            </a:r>
            <a:r>
              <a:rPr lang="nl-NL" sz="2000" dirty="0"/>
              <a:t>.</a:t>
            </a:r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AB398ACA-64BB-4206-8F7A-EB2C25367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488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02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1.1 Wat is crimineel gedrag?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Omdat de samenleving voortdurend verandert, </a:t>
            </a:r>
          </a:p>
          <a:p>
            <a:pPr lvl="3"/>
            <a:r>
              <a:rPr lang="nl-NL" sz="2000" dirty="0"/>
              <a:t>veranderen ook onze ideeën over wat wel of niet </a:t>
            </a:r>
          </a:p>
          <a:p>
            <a:pPr lvl="3"/>
            <a:r>
              <a:rPr lang="nl-NL" sz="2000" dirty="0"/>
              <a:t>strafbaar moet zijn.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Crimineel gedrag is dus</a:t>
            </a:r>
          </a:p>
          <a:p>
            <a:pPr lvl="3"/>
            <a:r>
              <a:rPr lang="nl-NL" sz="2000" b="1" dirty="0"/>
              <a:t>tijdgebonden</a:t>
            </a:r>
            <a:r>
              <a:rPr lang="nl-NL" sz="2000" dirty="0"/>
              <a:t>, maar ook </a:t>
            </a:r>
            <a:r>
              <a:rPr lang="nl-NL" sz="2000" b="1" dirty="0"/>
              <a:t>plaatsgebonden</a:t>
            </a:r>
            <a:r>
              <a:rPr lang="nl-NL" sz="2000" dirty="0"/>
              <a:t>.</a:t>
            </a:r>
          </a:p>
          <a:p>
            <a:pPr lvl="3"/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AB398ACA-64BB-4206-8F7A-EB2C25367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488557"/>
          </a:xfrm>
          <a:prstGeom prst="rect">
            <a:avLst/>
          </a:prstGeom>
        </p:spPr>
      </p:pic>
      <p:sp>
        <p:nvSpPr>
          <p:cNvPr id="7" name="Ster: 5 punten 6">
            <a:extLst>
              <a:ext uri="{FF2B5EF4-FFF2-40B4-BE49-F238E27FC236}">
                <a16:creationId xmlns:a16="http://schemas.microsoft.com/office/drawing/2014/main" id="{E43595CD-44A0-4F1D-8A6F-F3726F791732}"/>
              </a:ext>
            </a:extLst>
          </p:cNvPr>
          <p:cNvSpPr/>
          <p:nvPr/>
        </p:nvSpPr>
        <p:spPr>
          <a:xfrm>
            <a:off x="5485397" y="2847530"/>
            <a:ext cx="1221206" cy="1162940"/>
          </a:xfrm>
          <a:prstGeom prst="star5">
            <a:avLst/>
          </a:prstGeom>
          <a:solidFill>
            <a:srgbClr val="DCE4CF"/>
          </a:solidFill>
          <a:ln>
            <a:solidFill>
              <a:srgbClr val="4F81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b="1" dirty="0">
                <a:solidFill>
                  <a:srgbClr val="4F811A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908430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1.2 Soorten criminaliteit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Een </a:t>
            </a:r>
            <a:r>
              <a:rPr lang="nl-NL" sz="2000" b="1" dirty="0"/>
              <a:t>overtreding</a:t>
            </a:r>
            <a:r>
              <a:rPr lang="nl-NL" sz="2000" dirty="0"/>
              <a:t> is </a:t>
            </a:r>
            <a:r>
              <a:rPr lang="nl-NL" sz="2000" i="1" dirty="0"/>
              <a:t>een lichte schending van de wet</a:t>
            </a:r>
            <a:r>
              <a:rPr lang="nl-NL" sz="2000" dirty="0"/>
              <a:t>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Een </a:t>
            </a:r>
            <a:r>
              <a:rPr lang="nl-NL" sz="2000" b="1" dirty="0"/>
              <a:t>misdrijf</a:t>
            </a:r>
            <a:r>
              <a:rPr lang="nl-NL" sz="2000" dirty="0"/>
              <a:t> is </a:t>
            </a:r>
            <a:r>
              <a:rPr lang="nl-NL" sz="2000" i="1" dirty="0"/>
              <a:t>een zware schending van de wet.</a:t>
            </a:r>
          </a:p>
          <a:p>
            <a:pPr lvl="3"/>
            <a:endParaRPr lang="nl-NL" sz="2000" i="1" dirty="0"/>
          </a:p>
          <a:p>
            <a:pPr lvl="3"/>
            <a:r>
              <a:rPr lang="nl-NL" sz="2000" dirty="0"/>
              <a:t>Voor een misdrijf word je zwaarder gestraft dan voor een</a:t>
            </a:r>
          </a:p>
          <a:p>
            <a:pPr lvl="3"/>
            <a:r>
              <a:rPr lang="nl-NL" sz="2000" dirty="0"/>
              <a:t>overtreding.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Voor een overtreding gelden lagere </a:t>
            </a:r>
            <a:r>
              <a:rPr lang="nl-NL" sz="2000" b="1" dirty="0"/>
              <a:t>maximumstraffen</a:t>
            </a:r>
          </a:p>
          <a:p>
            <a:pPr lvl="3"/>
            <a:r>
              <a:rPr lang="nl-NL" sz="2000" dirty="0"/>
              <a:t>dan voor misdrijven. 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9065BDB5-2EE4-47EA-B85A-66890FDFD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53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376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1.2 Soorten criminaliteit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Voor misdrijven gelden zwaardere </a:t>
            </a:r>
            <a:r>
              <a:rPr lang="nl-NL" sz="2000" b="1" dirty="0"/>
              <a:t>vrijheidsstraffen</a:t>
            </a:r>
            <a:r>
              <a:rPr lang="nl-NL" sz="2000" dirty="0"/>
              <a:t>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Voor diefstal geldt een maximumstraf van vier jaar.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Voor moord kan de straf oplopen tot dertig jaar </a:t>
            </a:r>
          </a:p>
          <a:p>
            <a:pPr lvl="3"/>
            <a:r>
              <a:rPr lang="nl-NL" sz="2000" dirty="0"/>
              <a:t>of </a:t>
            </a:r>
            <a:r>
              <a:rPr lang="nl-NL" sz="2000" b="1" dirty="0"/>
              <a:t>levenslang</a:t>
            </a:r>
            <a:r>
              <a:rPr lang="nl-NL" sz="2000" dirty="0"/>
              <a:t>.  </a:t>
            </a:r>
          </a:p>
          <a:p>
            <a:pPr lvl="3"/>
            <a:r>
              <a:rPr lang="nl-NL" dirty="0"/>
              <a:t>					</a:t>
            </a:r>
            <a:endParaRPr lang="nl-NL" sz="1600" i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9065BDB5-2EE4-47EA-B85A-66890FDFD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53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929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1.2 Soorten criminaliteit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Voor een misdrijf krijg je een </a:t>
            </a:r>
            <a:r>
              <a:rPr lang="nl-NL" sz="2000" b="1" dirty="0"/>
              <a:t>strafblad</a:t>
            </a:r>
            <a:r>
              <a:rPr lang="nl-NL" sz="2000" dirty="0"/>
              <a:t>, voor een </a:t>
            </a:r>
          </a:p>
          <a:p>
            <a:pPr lvl="3"/>
            <a:r>
              <a:rPr lang="nl-NL" sz="2000" dirty="0"/>
              <a:t>overtreding meestal niet.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Bij een misdrijf zijn ook een </a:t>
            </a:r>
            <a:r>
              <a:rPr lang="nl-NL" sz="2000" b="1" dirty="0"/>
              <a:t>poging tot </a:t>
            </a:r>
            <a:r>
              <a:rPr lang="nl-NL" sz="2000" dirty="0"/>
              <a:t>en</a:t>
            </a:r>
          </a:p>
          <a:p>
            <a:pPr lvl="3"/>
            <a:r>
              <a:rPr lang="nl-NL" sz="2000" b="1" dirty="0"/>
              <a:t>medeplichtigheid </a:t>
            </a:r>
            <a:r>
              <a:rPr lang="nl-NL" sz="2000" dirty="0"/>
              <a:t>strafbaar. </a:t>
            </a:r>
          </a:p>
          <a:p>
            <a:pPr lvl="3"/>
            <a:endParaRPr lang="nl-NL" dirty="0"/>
          </a:p>
          <a:p>
            <a:pPr lvl="3"/>
            <a:r>
              <a:rPr lang="nl-NL" dirty="0"/>
              <a:t>					</a:t>
            </a:r>
            <a:endParaRPr lang="nl-NL" sz="1600" i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9065BDB5-2EE4-47EA-B85A-66890FDFD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53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6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1.2 Soorten criminaliteit</a:t>
            </a:r>
          </a:p>
          <a:p>
            <a:pPr lvl="3"/>
            <a:endParaRPr lang="nl-NL" b="1" dirty="0"/>
          </a:p>
          <a:p>
            <a:pPr lvl="3"/>
            <a:r>
              <a:rPr lang="nl-NL" sz="2000" dirty="0"/>
              <a:t>We maken een duidelijk verschil tussen overtredingen en </a:t>
            </a:r>
          </a:p>
          <a:p>
            <a:pPr lvl="3"/>
            <a:r>
              <a:rPr lang="nl-NL" sz="2000" dirty="0"/>
              <a:t>misdrijven.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Voor ons gevoel zijn alleen mensen die een misdrijf </a:t>
            </a:r>
          </a:p>
          <a:p>
            <a:pPr lvl="3"/>
            <a:r>
              <a:rPr lang="nl-NL" sz="2000" dirty="0"/>
              <a:t>plegen crimineel. </a:t>
            </a:r>
          </a:p>
          <a:p>
            <a:pPr lvl="3"/>
            <a:endParaRPr lang="nl-NL" sz="2000" dirty="0"/>
          </a:p>
          <a:p>
            <a:pPr lvl="3"/>
            <a:r>
              <a:rPr lang="nl-NL" sz="2000" dirty="0"/>
              <a:t>We kunnen </a:t>
            </a:r>
            <a:r>
              <a:rPr lang="nl-NL" sz="2000" b="1" dirty="0"/>
              <a:t>criminaliteit</a:t>
            </a:r>
            <a:r>
              <a:rPr lang="nl-NL" sz="2000" dirty="0"/>
              <a:t> daarom beter definiëren als </a:t>
            </a:r>
          </a:p>
          <a:p>
            <a:pPr lvl="3"/>
            <a:r>
              <a:rPr lang="nl-NL" sz="2000" i="1" dirty="0"/>
              <a:t>alle misdrijven die in de wet staan omschreven.</a:t>
            </a:r>
          </a:p>
          <a:p>
            <a:pPr lvl="3"/>
            <a:endParaRPr lang="nl-NL" dirty="0"/>
          </a:p>
          <a:p>
            <a:pPr lvl="3"/>
            <a:r>
              <a:rPr lang="nl-NL" dirty="0"/>
              <a:t>					</a:t>
            </a:r>
            <a:endParaRPr lang="nl-NL" sz="1600" i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9065BDB5-2EE4-47EA-B85A-66890FDFD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53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24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671F7-5B60-4DE5-9A0B-83688A3FA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Wat is criminaliteit?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4BFFFD-2C1D-4F71-99AA-6F83C5CB9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3200" b="1" dirty="0">
                <a:solidFill>
                  <a:srgbClr val="4F811A"/>
                </a:solidFill>
                <a:latin typeface="+mn-lt"/>
              </a:rPr>
              <a:t>1.2 Soorten criminaliteit</a:t>
            </a:r>
          </a:p>
          <a:p>
            <a:pPr lvl="3"/>
            <a:endParaRPr lang="nl-NL" b="1" dirty="0"/>
          </a:p>
          <a:p>
            <a:pPr lvl="3"/>
            <a:r>
              <a:rPr lang="nl-NL" sz="2200" dirty="0"/>
              <a:t>Misdrijven kun je ook weer verdelen:</a:t>
            </a:r>
          </a:p>
          <a:p>
            <a:pPr lvl="3"/>
            <a:endParaRPr lang="nl-NL" sz="2200" i="1" dirty="0"/>
          </a:p>
          <a:p>
            <a:pPr lvl="3"/>
            <a:r>
              <a:rPr lang="nl-NL" sz="2200" b="1" dirty="0"/>
              <a:t>Zware criminaliteit</a:t>
            </a:r>
            <a:r>
              <a:rPr lang="nl-NL" sz="2200" dirty="0"/>
              <a:t>. </a:t>
            </a:r>
          </a:p>
          <a:p>
            <a:pPr lvl="3"/>
            <a:r>
              <a:rPr lang="nl-NL" sz="2200" i="1" dirty="0"/>
              <a:t>Ernstige vormen van criminaliteit.</a:t>
            </a:r>
            <a:r>
              <a:rPr lang="nl-NL" sz="2200" dirty="0"/>
              <a:t> </a:t>
            </a:r>
          </a:p>
          <a:p>
            <a:pPr lvl="3"/>
            <a:endParaRPr lang="nl-NL" sz="2200" dirty="0"/>
          </a:p>
          <a:p>
            <a:pPr lvl="3"/>
            <a:r>
              <a:rPr lang="nl-NL" sz="2200" dirty="0"/>
              <a:t>Onder zware criminaliteit valt ook de</a:t>
            </a:r>
          </a:p>
          <a:p>
            <a:pPr lvl="3"/>
            <a:r>
              <a:rPr lang="nl-NL" sz="2200" b="1" dirty="0"/>
              <a:t>georganiseerde misdaad.</a:t>
            </a:r>
          </a:p>
          <a:p>
            <a:pPr lvl="3"/>
            <a:endParaRPr lang="nl-NL" sz="2200" b="1" dirty="0"/>
          </a:p>
          <a:p>
            <a:pPr lvl="3"/>
            <a:r>
              <a:rPr lang="nl-NL" sz="2200" b="1" dirty="0"/>
              <a:t>Veelvoorkomende criminaliteit. </a:t>
            </a:r>
          </a:p>
          <a:p>
            <a:pPr lvl="3"/>
            <a:r>
              <a:rPr lang="nl-NL" sz="2200" i="1" dirty="0"/>
              <a:t>De minder ernstige misdrijven</a:t>
            </a:r>
            <a:r>
              <a:rPr lang="nl-NL" sz="2200" b="1" dirty="0"/>
              <a:t>. </a:t>
            </a:r>
          </a:p>
          <a:p>
            <a:pPr lvl="3"/>
            <a:endParaRPr lang="nl-NL" sz="2200" dirty="0"/>
          </a:p>
          <a:p>
            <a:pPr lvl="3"/>
            <a:r>
              <a:rPr lang="nl-NL" sz="2200" dirty="0"/>
              <a:t>Minder ingrijpend maar is voor een samenleving erg </a:t>
            </a:r>
            <a:r>
              <a:rPr lang="nl-NL" sz="2200" b="1" dirty="0"/>
              <a:t>hinderlijk.</a:t>
            </a:r>
          </a:p>
          <a:p>
            <a:pPr lvl="3"/>
            <a:endParaRPr lang="nl-NL" dirty="0"/>
          </a:p>
          <a:p>
            <a:pPr lvl="3"/>
            <a:endParaRPr lang="nl-NL" dirty="0"/>
          </a:p>
          <a:p>
            <a:pPr lvl="3"/>
            <a:r>
              <a:rPr lang="nl-NL" dirty="0"/>
              <a:t>					</a:t>
            </a:r>
            <a:endParaRPr lang="nl-NL" sz="1600" i="1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7C3A606-CBDB-42AB-B82F-A3F09E3D762D}"/>
              </a:ext>
            </a:extLst>
          </p:cNvPr>
          <p:cNvCxnSpPr>
            <a:cxnSpLocks/>
          </p:cNvCxnSpPr>
          <p:nvPr/>
        </p:nvCxnSpPr>
        <p:spPr>
          <a:xfrm>
            <a:off x="838200" y="1852950"/>
            <a:ext cx="5814391" cy="0"/>
          </a:xfrm>
          <a:prstGeom prst="line">
            <a:avLst/>
          </a:prstGeom>
          <a:ln w="47625">
            <a:solidFill>
              <a:srgbClr val="4F811A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Afbeelding 7">
            <a:extLst>
              <a:ext uri="{FF2B5EF4-FFF2-40B4-BE49-F238E27FC236}">
                <a16:creationId xmlns:a16="http://schemas.microsoft.com/office/drawing/2014/main" id="{9065BDB5-2EE4-47EA-B85A-66890FDFD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074" y="1852950"/>
            <a:ext cx="3912243" cy="253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9446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4">
      <a:dk1>
        <a:srgbClr val="000000"/>
      </a:dk1>
      <a:lt1>
        <a:sysClr val="window" lastClr="FFFFFF"/>
      </a:lt1>
      <a:dk2>
        <a:srgbClr val="4F811A"/>
      </a:dk2>
      <a:lt2>
        <a:srgbClr val="DCE4C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47625">
          <a:solidFill>
            <a:srgbClr val="4F811A"/>
          </a:solidFill>
        </a:ln>
        <a:effectLst>
          <a:outerShdw blurRad="76200" dist="12700" dir="2700000" sy="-23000" kx="-800400" algn="bl" rotWithShape="0">
            <a:prstClr val="black">
              <a:alpha val="2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F4CE18F811D44A92B5FDE8C06A468E" ma:contentTypeVersion="13" ma:contentTypeDescription="Create a new document." ma:contentTypeScope="" ma:versionID="dbe46624a6c0412413b7eaf008dde618">
  <xsd:schema xmlns:xsd="http://www.w3.org/2001/XMLSchema" xmlns:xs="http://www.w3.org/2001/XMLSchema" xmlns:p="http://schemas.microsoft.com/office/2006/metadata/properties" xmlns:ns2="3a6e05b2-bff7-4274-8c1c-2578f00e4fdc" xmlns:ns3="e72f5fea-3ff5-4a0e-8464-2037869e11f9" targetNamespace="http://schemas.microsoft.com/office/2006/metadata/properties" ma:root="true" ma:fieldsID="461d493fed8aeec3a8539198c47339d2" ns2:_="" ns3:_="">
    <xsd:import namespace="3a6e05b2-bff7-4274-8c1c-2578f00e4fdc"/>
    <xsd:import namespace="e72f5fea-3ff5-4a0e-8464-2037869e11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e05b2-bff7-4274-8c1c-2578f00e4f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f5fea-3ff5-4a0e-8464-2037869e11f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A59C1A-86EA-47CD-9F57-49D61C27A1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8E0EFA-2C32-4507-A5F2-4E4AA5BC8167}"/>
</file>

<file path=customXml/itemProps3.xml><?xml version="1.0" encoding="utf-8"?>
<ds:datastoreItem xmlns:ds="http://schemas.openxmlformats.org/officeDocument/2006/customXml" ds:itemID="{68E2CA1C-BF76-4EAB-AAD2-DE29CEA6814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410</Words>
  <Application>Microsoft Office PowerPoint</Application>
  <PresentationFormat>Breedbeeld</PresentationFormat>
  <Paragraphs>104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Criminaliteit</vt:lpstr>
      <vt:lpstr>1 Wat is criminaliteit?</vt:lpstr>
      <vt:lpstr>1 Wat is criminaliteit?</vt:lpstr>
      <vt:lpstr>1 Wat is criminaliteit?</vt:lpstr>
      <vt:lpstr>1 Wat is criminaliteit?</vt:lpstr>
      <vt:lpstr>1 Wat is criminaliteit?</vt:lpstr>
      <vt:lpstr>1 Wat is criminaliteit?</vt:lpstr>
      <vt:lpstr>1 Wat is criminaliteit?</vt:lpstr>
      <vt:lpstr>1 Wat is criminaliteit?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Raymon Raaphorst</dc:creator>
  <cp:lastModifiedBy>George Rinkel</cp:lastModifiedBy>
  <cp:revision>5</cp:revision>
  <dcterms:created xsi:type="dcterms:W3CDTF">2021-08-30T14:09:23Z</dcterms:created>
  <dcterms:modified xsi:type="dcterms:W3CDTF">2021-09-10T07:10:43Z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0x010100F3F4CE18F811D44A92B5FDE8C06A468E</vt:lpwstr>
  </property>
</Properties>
</file>