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6" r:id="rId7"/>
    <p:sldId id="267" r:id="rId8"/>
    <p:sldId id="268" r:id="rId9"/>
    <p:sldId id="262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1A"/>
    <a:srgbClr val="DCE4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rge Rinkel" userId="af9a95be-0c45-4de3-8499-f6d6077ad61b" providerId="ADAL" clId="{A87F1D7C-B6CA-4E77-A0E5-5C1BFD37CB4C}"/>
    <pc:docChg chg="modSld">
      <pc:chgData name="George Rinkel" userId="af9a95be-0c45-4de3-8499-f6d6077ad61b" providerId="ADAL" clId="{A87F1D7C-B6CA-4E77-A0E5-5C1BFD37CB4C}" dt="2021-09-10T07:41:41.520" v="17" actId="403"/>
      <pc:docMkLst>
        <pc:docMk/>
      </pc:docMkLst>
      <pc:sldChg chg="modSp mod">
        <pc:chgData name="George Rinkel" userId="af9a95be-0c45-4de3-8499-f6d6077ad61b" providerId="ADAL" clId="{A87F1D7C-B6CA-4E77-A0E5-5C1BFD37CB4C}" dt="2021-09-10T07:39:50.576" v="0" actId="20577"/>
        <pc:sldMkLst>
          <pc:docMk/>
          <pc:sldMk cId="2139945533" sldId="256"/>
        </pc:sldMkLst>
        <pc:spChg chg="mod">
          <ac:chgData name="George Rinkel" userId="af9a95be-0c45-4de3-8499-f6d6077ad61b" providerId="ADAL" clId="{A87F1D7C-B6CA-4E77-A0E5-5C1BFD37CB4C}" dt="2021-09-10T07:39:50.576" v="0" actId="20577"/>
          <ac:spMkLst>
            <pc:docMk/>
            <pc:sldMk cId="2139945533" sldId="256"/>
            <ac:spMk id="3" creationId="{0197BE3F-08FA-4C3B-B41B-4CDC3E63C88C}"/>
          </ac:spMkLst>
        </pc:spChg>
      </pc:sldChg>
      <pc:sldChg chg="modSp mod">
        <pc:chgData name="George Rinkel" userId="af9a95be-0c45-4de3-8499-f6d6077ad61b" providerId="ADAL" clId="{A87F1D7C-B6CA-4E77-A0E5-5C1BFD37CB4C}" dt="2021-09-10T07:40:23.914" v="1" actId="403"/>
        <pc:sldMkLst>
          <pc:docMk/>
          <pc:sldMk cId="2248045038" sldId="257"/>
        </pc:sldMkLst>
        <pc:spChg chg="mod">
          <ac:chgData name="George Rinkel" userId="af9a95be-0c45-4de3-8499-f6d6077ad61b" providerId="ADAL" clId="{A87F1D7C-B6CA-4E77-A0E5-5C1BFD37CB4C}" dt="2021-09-10T07:40:23.914" v="1" actId="403"/>
          <ac:spMkLst>
            <pc:docMk/>
            <pc:sldMk cId="2248045038" sldId="257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A87F1D7C-B6CA-4E77-A0E5-5C1BFD37CB4C}" dt="2021-09-10T07:40:51.301" v="7" actId="403"/>
        <pc:sldMkLst>
          <pc:docMk/>
          <pc:sldMk cId="2838904633" sldId="262"/>
        </pc:sldMkLst>
        <pc:spChg chg="mod">
          <ac:chgData name="George Rinkel" userId="af9a95be-0c45-4de3-8499-f6d6077ad61b" providerId="ADAL" clId="{A87F1D7C-B6CA-4E77-A0E5-5C1BFD37CB4C}" dt="2021-09-10T07:40:51.301" v="7" actId="403"/>
          <ac:spMkLst>
            <pc:docMk/>
            <pc:sldMk cId="2838904633" sldId="262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A87F1D7C-B6CA-4E77-A0E5-5C1BFD37CB4C}" dt="2021-09-10T07:40:29.219" v="2" actId="403"/>
        <pc:sldMkLst>
          <pc:docMk/>
          <pc:sldMk cId="1660637827" sldId="266"/>
        </pc:sldMkLst>
        <pc:spChg chg="mod">
          <ac:chgData name="George Rinkel" userId="af9a95be-0c45-4de3-8499-f6d6077ad61b" providerId="ADAL" clId="{A87F1D7C-B6CA-4E77-A0E5-5C1BFD37CB4C}" dt="2021-09-10T07:40:29.219" v="2" actId="403"/>
          <ac:spMkLst>
            <pc:docMk/>
            <pc:sldMk cId="1660637827" sldId="266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A87F1D7C-B6CA-4E77-A0E5-5C1BFD37CB4C}" dt="2021-09-10T07:40:34.876" v="3" actId="403"/>
        <pc:sldMkLst>
          <pc:docMk/>
          <pc:sldMk cId="3615748552" sldId="267"/>
        </pc:sldMkLst>
        <pc:spChg chg="mod">
          <ac:chgData name="George Rinkel" userId="af9a95be-0c45-4de3-8499-f6d6077ad61b" providerId="ADAL" clId="{A87F1D7C-B6CA-4E77-A0E5-5C1BFD37CB4C}" dt="2021-09-10T07:40:34.876" v="3" actId="403"/>
          <ac:spMkLst>
            <pc:docMk/>
            <pc:sldMk cId="3615748552" sldId="267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A87F1D7C-B6CA-4E77-A0E5-5C1BFD37CB4C}" dt="2021-09-10T07:40:43.365" v="5" actId="20577"/>
        <pc:sldMkLst>
          <pc:docMk/>
          <pc:sldMk cId="2170043278" sldId="268"/>
        </pc:sldMkLst>
        <pc:spChg chg="mod">
          <ac:chgData name="George Rinkel" userId="af9a95be-0c45-4de3-8499-f6d6077ad61b" providerId="ADAL" clId="{A87F1D7C-B6CA-4E77-A0E5-5C1BFD37CB4C}" dt="2021-09-10T07:40:43.365" v="5" actId="20577"/>
          <ac:spMkLst>
            <pc:docMk/>
            <pc:sldMk cId="2170043278" sldId="268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A87F1D7C-B6CA-4E77-A0E5-5C1BFD37CB4C}" dt="2021-09-10T07:41:03.879" v="9" actId="403"/>
        <pc:sldMkLst>
          <pc:docMk/>
          <pc:sldMk cId="3426050692" sldId="269"/>
        </pc:sldMkLst>
        <pc:spChg chg="mod">
          <ac:chgData name="George Rinkel" userId="af9a95be-0c45-4de3-8499-f6d6077ad61b" providerId="ADAL" clId="{A87F1D7C-B6CA-4E77-A0E5-5C1BFD37CB4C}" dt="2021-09-10T07:41:03.879" v="9" actId="403"/>
          <ac:spMkLst>
            <pc:docMk/>
            <pc:sldMk cId="3426050692" sldId="269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A87F1D7C-B6CA-4E77-A0E5-5C1BFD37CB4C}" dt="2021-09-10T07:41:11.153" v="10" actId="403"/>
        <pc:sldMkLst>
          <pc:docMk/>
          <pc:sldMk cId="1340506829" sldId="270"/>
        </pc:sldMkLst>
        <pc:spChg chg="mod">
          <ac:chgData name="George Rinkel" userId="af9a95be-0c45-4de3-8499-f6d6077ad61b" providerId="ADAL" clId="{A87F1D7C-B6CA-4E77-A0E5-5C1BFD37CB4C}" dt="2021-09-10T07:41:11.153" v="10" actId="403"/>
          <ac:spMkLst>
            <pc:docMk/>
            <pc:sldMk cId="1340506829" sldId="270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A87F1D7C-B6CA-4E77-A0E5-5C1BFD37CB4C}" dt="2021-09-10T07:41:22.499" v="14" actId="403"/>
        <pc:sldMkLst>
          <pc:docMk/>
          <pc:sldMk cId="3622245287" sldId="271"/>
        </pc:sldMkLst>
        <pc:spChg chg="mod">
          <ac:chgData name="George Rinkel" userId="af9a95be-0c45-4de3-8499-f6d6077ad61b" providerId="ADAL" clId="{A87F1D7C-B6CA-4E77-A0E5-5C1BFD37CB4C}" dt="2021-09-10T07:41:22.499" v="14" actId="403"/>
          <ac:spMkLst>
            <pc:docMk/>
            <pc:sldMk cId="3622245287" sldId="271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A87F1D7C-B6CA-4E77-A0E5-5C1BFD37CB4C}" dt="2021-09-10T07:41:28.503" v="15" actId="403"/>
        <pc:sldMkLst>
          <pc:docMk/>
          <pc:sldMk cId="1454297998" sldId="272"/>
        </pc:sldMkLst>
        <pc:spChg chg="mod">
          <ac:chgData name="George Rinkel" userId="af9a95be-0c45-4de3-8499-f6d6077ad61b" providerId="ADAL" clId="{A87F1D7C-B6CA-4E77-A0E5-5C1BFD37CB4C}" dt="2021-09-10T07:41:28.503" v="15" actId="403"/>
          <ac:spMkLst>
            <pc:docMk/>
            <pc:sldMk cId="1454297998" sldId="272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A87F1D7C-B6CA-4E77-A0E5-5C1BFD37CB4C}" dt="2021-09-10T07:41:36.239" v="16" actId="403"/>
        <pc:sldMkLst>
          <pc:docMk/>
          <pc:sldMk cId="3277236866" sldId="273"/>
        </pc:sldMkLst>
        <pc:spChg chg="mod">
          <ac:chgData name="George Rinkel" userId="af9a95be-0c45-4de3-8499-f6d6077ad61b" providerId="ADAL" clId="{A87F1D7C-B6CA-4E77-A0E5-5C1BFD37CB4C}" dt="2021-09-10T07:41:36.239" v="16" actId="403"/>
          <ac:spMkLst>
            <pc:docMk/>
            <pc:sldMk cId="3277236866" sldId="273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A87F1D7C-B6CA-4E77-A0E5-5C1BFD37CB4C}" dt="2021-09-10T07:41:41.520" v="17" actId="403"/>
        <pc:sldMkLst>
          <pc:docMk/>
          <pc:sldMk cId="550369411" sldId="274"/>
        </pc:sldMkLst>
        <pc:spChg chg="mod">
          <ac:chgData name="George Rinkel" userId="af9a95be-0c45-4de3-8499-f6d6077ad61b" providerId="ADAL" clId="{A87F1D7C-B6CA-4E77-A0E5-5C1BFD37CB4C}" dt="2021-09-10T07:41:41.520" v="17" actId="403"/>
          <ac:spMkLst>
            <pc:docMk/>
            <pc:sldMk cId="550369411" sldId="274"/>
            <ac:spMk id="3" creationId="{1B4BFFFD-2C1D-4F71-99AA-6F83C5CB985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029CDB-08AA-4950-9312-B5A8EC257E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20754"/>
            <a:ext cx="10515600" cy="925098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6B2ACF-8E26-4EF8-89E6-C536376C27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341522"/>
            <a:ext cx="10515600" cy="4963026"/>
          </a:xfrm>
          <a:solidFill>
            <a:srgbClr val="DCE4CF"/>
          </a:solidFill>
        </p:spPr>
        <p:txBody>
          <a:bodyPr/>
          <a:lstStyle>
            <a:lvl1pPr marL="0" indent="0" algn="l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DF06908-7791-45EA-8512-BA22351BD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B83B38C-C7E6-4FFD-B8FD-8B17D6E10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03FF2EA-F32A-4BE1-8873-F370660F1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113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F72304-3F43-4ED3-9165-E7C20C456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B59A0E3-9E99-49C0-A3D5-E851337549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C4538E-9389-474D-8FCE-70DA2F14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3EC98BB-F79E-4D0F-B100-5D757CE7D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B693388-7E25-4887-8629-0E937C766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2546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3CB562D-6687-4A6F-BCDF-2B109757DE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ADBC2F8-A6A4-4C67-AE35-6F20905FB2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07ED04-58C1-4175-B353-361E08DFA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66734A-AF55-4568-9159-8FC55325D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8D3415-8544-4F12-ABDC-F74AF9B5F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276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0C0E40-ACA1-4EE0-AC2B-7513F4CA0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A157AE-6AE5-4781-9FE3-95BD26101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966745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789A6FC-802D-459D-A640-B5091906A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758BA13-B44F-47B9-BB98-37A4D63D8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536AD3-B4E1-4A57-993B-1ECBDFFE7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396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B407B6-1205-49F3-9E61-B6B7EDC25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FF9A9E6-B8E2-403E-B918-D1A82DE4B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094BB1-0A4F-4D54-8FD0-03CC61632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7B6A33B-AD13-47A8-BCF3-96B251DC9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0A6604-5845-4B39-BE7E-50E1B9CA1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288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AC9350-7B30-4CF1-B9D9-65AD28205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104A25-BD7F-4892-A876-AC613F45CA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D925CC8-B401-4F31-93B1-C5DD6876EB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5308E2A-DD3D-43C3-8E35-EAD4AD106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D9BA430-2928-43F5-A454-C33C41C53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F1F03F3-F82E-482C-B8A0-D2AEFF7E0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6089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29D9D9-1730-42E5-A223-84069E607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E59C6D3-3F3F-4BF7-9066-A95744BCF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99AFC7E-5B7A-483F-BD89-EBC271FC1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4667664-3BC1-45D2-AEA8-B1AB927AE6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AEA7F81-C484-450D-92C0-025F5DE723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A49C36-F9F0-42B8-8686-20C21A56D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9665AB2-EA8D-482C-895F-5E8B676BD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399BAD5-5D72-4367-9609-9DE10A0B9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8536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8243A5-4438-4DBE-B64B-186929693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5ECD8EB-2F51-46B4-85C7-7ADC42354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D4BE949-EF9E-40D2-8FF7-1D76FF128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1DCBE8F-1BEC-43BE-85F6-4FB3FD725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453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8C8B4D7-5A45-48D5-A846-CE12B6BC0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2CA0B22-CD59-4175-B2BE-3F0754F2C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3E36C25-2669-4D42-8B22-EF82F12D5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2091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C6B77B-8D3F-4818-900B-27D463A2C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D5A9FB-0D56-45E6-B9D3-F553A4EA2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A644112-17D8-4458-991C-1BBA6F283B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2DDF9B5-753A-46DC-8959-206469D0E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B40D440-AFFD-4CD8-B202-636C4A089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A1CD3CB-CBDD-47D2-8443-86265E282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784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373CB4-7A5D-4AC5-90D6-82B7BCF6D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66D3261-702A-4CF6-B308-114EBF134D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FE4B938-DB08-4025-A467-A53320B218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B033D3F-7228-400A-9925-87EF340DD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42AF84-A405-4C02-BA9D-25CAA173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63CF8C-C556-4E14-82D8-2D2653E92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0930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81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9592DD9-772A-4C83-8EEF-8E379C60B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181879-8270-489F-B402-056B2FEFC0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 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Sub </a:t>
            </a:r>
            <a:r>
              <a:rPr lang="nl-NL" dirty="0" err="1"/>
              <a:t>Sub</a:t>
            </a:r>
            <a:r>
              <a:rPr lang="nl-NL" dirty="0"/>
              <a:t> </a:t>
            </a:r>
            <a:r>
              <a:rPr lang="nl-NL" dirty="0" err="1"/>
              <a:t>Bullet</a:t>
            </a:r>
            <a:endParaRPr lang="nl-NL" dirty="0"/>
          </a:p>
          <a:p>
            <a:pPr lvl="3"/>
            <a:r>
              <a:rPr lang="nl-NL" dirty="0"/>
              <a:t>Leestekst</a:t>
            </a:r>
          </a:p>
          <a:p>
            <a:pPr lvl="4"/>
            <a:r>
              <a:rPr lang="nl-NL" dirty="0"/>
              <a:t>KOPJE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442464-E74D-4B4A-A4CE-2EA0FA981D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AED1387-D388-451C-9F03-BEB0D18FFD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9C3F46B-21F2-4AD7-9A46-000BE199C8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  <p:pic>
        <p:nvPicPr>
          <p:cNvPr id="10" name="Afbeelding 9" descr="Afbeelding met tekst&#10;&#10;Automatisch gegenereerde beschrijving">
            <a:extLst>
              <a:ext uri="{FF2B5EF4-FFF2-40B4-BE49-F238E27FC236}">
                <a16:creationId xmlns:a16="http://schemas.microsoft.com/office/drawing/2014/main" id="{E8142763-A0D7-426B-904C-5868D2814D06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844" y="482917"/>
            <a:ext cx="1391817" cy="544989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A6B8AF3E-4D4B-404F-8C47-5A0388A062B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280815" y="0"/>
            <a:ext cx="1392536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06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4F811A"/>
        </a:buClr>
        <a:buFont typeface="Calibri" panose="020F0502020204030204" pitchFamily="34" charset="0"/>
        <a:buChar char="•"/>
        <a:defRPr sz="2800" kern="1200">
          <a:solidFill>
            <a:srgbClr val="4F811A"/>
          </a:solidFill>
          <a:latin typeface="+mn-lt"/>
          <a:ea typeface="+mn-ea"/>
          <a:cs typeface="+mn-cs"/>
        </a:defRPr>
      </a:lvl1pPr>
      <a:lvl2pPr marL="53498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F811A"/>
          </a:solidFill>
          <a:latin typeface="+mn-lt"/>
          <a:ea typeface="+mn-ea"/>
          <a:cs typeface="+mn-cs"/>
        </a:defRPr>
      </a:lvl2pPr>
      <a:lvl3pPr marL="806450" indent="-2714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F811A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4F811A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1" kern="1200">
          <a:solidFill>
            <a:srgbClr val="4F811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414A33-7799-4D1D-A2D5-63792013F5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Criminaliteit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197BE3F-08FA-4C3B-B41B-4CDC3E63C8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z="4000" dirty="0"/>
              <a:t>Maatschappijkunde</a:t>
            </a:r>
            <a:endParaRPr lang="nl-NL" dirty="0"/>
          </a:p>
          <a:p>
            <a:endParaRPr lang="nl-NL" sz="2400" b="1" dirty="0"/>
          </a:p>
          <a:p>
            <a:r>
              <a:rPr lang="nl-NL" sz="2400" b="1" dirty="0"/>
              <a:t>5</a:t>
            </a:r>
            <a:r>
              <a:rPr lang="nl-NL" sz="2400" b="1" dirty="0">
                <a:solidFill>
                  <a:srgbClr val="4F811A"/>
                </a:solidFill>
                <a:latin typeface="+mn-lt"/>
              </a:rPr>
              <a:t>.1 Uitgangspunte</a:t>
            </a:r>
            <a:r>
              <a:rPr lang="nl-NL" sz="2400" b="1" dirty="0"/>
              <a:t>n van het strafrecht</a:t>
            </a:r>
          </a:p>
          <a:p>
            <a:r>
              <a:rPr lang="nl-NL" sz="2400" b="1" dirty="0"/>
              <a:t>5</a:t>
            </a:r>
            <a:r>
              <a:rPr lang="nl-NL" sz="2400" b="1" dirty="0">
                <a:solidFill>
                  <a:srgbClr val="4F811A"/>
                </a:solidFill>
                <a:latin typeface="+mn-lt"/>
              </a:rPr>
              <a:t>.2 De rechten van de verdachte</a:t>
            </a:r>
          </a:p>
          <a:p>
            <a:endParaRPr lang="nl-NL" sz="2400" b="1" dirty="0">
              <a:solidFill>
                <a:srgbClr val="4F811A"/>
              </a:solidFill>
              <a:latin typeface="+mn-lt"/>
            </a:endParaRP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3D2137A-4AF5-4B26-BC28-D02F674F3D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0"/>
          <a:stretch/>
        </p:blipFill>
        <p:spPr>
          <a:xfrm rot="1196807">
            <a:off x="5410746" y="2425616"/>
            <a:ext cx="2198459" cy="3000680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outerShdw blurRad="558800" dist="50800" dir="5400000" algn="ctr" rotWithShape="0">
              <a:schemeClr val="tx1"/>
            </a:outerShdw>
          </a:effectLst>
        </p:spPr>
      </p:pic>
    </p:spTree>
    <p:extLst>
      <p:ext uri="{BB962C8B-B14F-4D97-AF65-F5344CB8AC3E}">
        <p14:creationId xmlns:p14="http://schemas.microsoft.com/office/powerpoint/2010/main" val="2139945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 Het strafrecht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5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.2 De rechten van de verdachte</a:t>
            </a:r>
          </a:p>
          <a:p>
            <a:pPr lvl="3"/>
            <a:endParaRPr lang="nl-NL" b="1" dirty="0"/>
          </a:p>
          <a:p>
            <a:pPr lvl="3"/>
            <a:r>
              <a:rPr lang="nl-NL" sz="2000" dirty="0"/>
              <a:t>Elke verdachte heeft recht op een </a:t>
            </a:r>
            <a:r>
              <a:rPr lang="nl-NL" sz="2000" b="1" dirty="0"/>
              <a:t>eerlijk proces </a:t>
            </a:r>
            <a:r>
              <a:rPr lang="nl-NL" sz="2000" dirty="0"/>
              <a:t>voor</a:t>
            </a:r>
          </a:p>
          <a:p>
            <a:pPr lvl="3"/>
            <a:r>
              <a:rPr lang="nl-NL" sz="2000" dirty="0"/>
              <a:t>een onafhankelijke en onpartijdige rechter.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Tijdens het proces heeft een verdachte recht op </a:t>
            </a:r>
            <a:r>
              <a:rPr lang="nl-NL" sz="2000" b="1" dirty="0"/>
              <a:t>rechtsbijstand</a:t>
            </a:r>
          </a:p>
          <a:p>
            <a:pPr lvl="3"/>
            <a:r>
              <a:rPr lang="nl-NL" sz="2000" dirty="0"/>
              <a:t>(meestal een advocaat) en een </a:t>
            </a:r>
            <a:r>
              <a:rPr lang="nl-NL" sz="2000" b="1" dirty="0"/>
              <a:t>tolk</a:t>
            </a:r>
            <a:r>
              <a:rPr lang="nl-NL" sz="2000" dirty="0"/>
              <a:t> als hij de</a:t>
            </a:r>
          </a:p>
          <a:p>
            <a:pPr lvl="3"/>
            <a:r>
              <a:rPr lang="nl-NL" sz="2000" dirty="0"/>
              <a:t>Nederlandse taal niet spreekt.</a:t>
            </a:r>
          </a:p>
          <a:p>
            <a:pPr lvl="3"/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31601875-1724-4F28-A6CC-A9E8EA363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0706" y="1852950"/>
            <a:ext cx="2422912" cy="195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297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 Het strafrecht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5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.2 De rechten van de verdachte</a:t>
            </a:r>
          </a:p>
          <a:p>
            <a:pPr lvl="3"/>
            <a:endParaRPr lang="nl-NL" b="1" dirty="0"/>
          </a:p>
          <a:p>
            <a:pPr lvl="3"/>
            <a:r>
              <a:rPr lang="nl-NL" sz="2000" dirty="0"/>
              <a:t>Een verdachte is </a:t>
            </a:r>
            <a:r>
              <a:rPr lang="nl-NL" sz="2000" b="1" dirty="0"/>
              <a:t>onschuldig</a:t>
            </a:r>
            <a:r>
              <a:rPr lang="nl-NL" sz="2000" dirty="0"/>
              <a:t> totdat hij door de rechter</a:t>
            </a:r>
          </a:p>
          <a:p>
            <a:pPr lvl="3"/>
            <a:r>
              <a:rPr lang="nl-NL" sz="2000" dirty="0"/>
              <a:t>schuldig is bevonden.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Als de rechter vindt dat er te weinig bewijs is om iemand</a:t>
            </a:r>
          </a:p>
          <a:p>
            <a:pPr lvl="3"/>
            <a:r>
              <a:rPr lang="nl-NL" sz="2000" dirty="0"/>
              <a:t>schuldig te verklaren, volgt </a:t>
            </a:r>
            <a:r>
              <a:rPr lang="nl-NL" sz="2000" b="1" dirty="0"/>
              <a:t>vrijspraak</a:t>
            </a:r>
            <a:r>
              <a:rPr lang="nl-NL" sz="2000" dirty="0"/>
              <a:t>.</a:t>
            </a:r>
          </a:p>
          <a:p>
            <a:pPr lvl="3"/>
            <a:endParaRPr lang="nl-NL" i="1" dirty="0"/>
          </a:p>
          <a:p>
            <a:pPr lvl="3"/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31601875-1724-4F28-A6CC-A9E8EA363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0706" y="1852950"/>
            <a:ext cx="2422912" cy="195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236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 Het strafrecht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5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.2 De rechten van de verdachte</a:t>
            </a:r>
          </a:p>
          <a:p>
            <a:pPr lvl="3"/>
            <a:endParaRPr lang="nl-NL" b="1" dirty="0"/>
          </a:p>
          <a:p>
            <a:pPr lvl="3"/>
            <a:r>
              <a:rPr lang="nl-NL" sz="2000" dirty="0"/>
              <a:t>Na de uitspraak van de rechter mag een verdachte (en</a:t>
            </a:r>
          </a:p>
          <a:p>
            <a:pPr lvl="3"/>
            <a:r>
              <a:rPr lang="nl-NL" sz="2000" dirty="0"/>
              <a:t>ook het OM) </a:t>
            </a:r>
            <a:r>
              <a:rPr lang="nl-NL" sz="2000" b="1" dirty="0"/>
              <a:t>in hoger beroep gaan.</a:t>
            </a:r>
          </a:p>
          <a:p>
            <a:pPr lvl="3"/>
            <a:endParaRPr lang="nl-NL" sz="2000" dirty="0"/>
          </a:p>
          <a:p>
            <a:pPr lvl="3"/>
            <a:r>
              <a:rPr lang="nl-NL" sz="2000" b="0" i="0" u="none" strike="noStrike" baseline="0" dirty="0">
                <a:latin typeface="MinionPro-Regular"/>
              </a:rPr>
              <a:t>Misdrijven en overtredingen kunnen </a:t>
            </a:r>
            <a:r>
              <a:rPr lang="nl-NL" sz="2000" b="1" i="0" u="none" strike="noStrike" baseline="0" dirty="0">
                <a:latin typeface="MinionPro-Bold"/>
              </a:rPr>
              <a:t>verjaren</a:t>
            </a:r>
            <a:r>
              <a:rPr lang="nl-NL" sz="2000" b="0" i="0" u="none" strike="noStrike" baseline="0" dirty="0">
                <a:latin typeface="MinionPro-Regular"/>
              </a:rPr>
              <a:t>.</a:t>
            </a:r>
            <a:endParaRPr lang="nl-NL" sz="2000" dirty="0"/>
          </a:p>
          <a:p>
            <a:pPr lvl="3"/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31601875-1724-4F28-A6CC-A9E8EA363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0706" y="1852950"/>
            <a:ext cx="2422912" cy="195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369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 Het strafrecht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5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.2 De rechten van de verdachte</a:t>
            </a:r>
          </a:p>
          <a:p>
            <a:pPr lvl="3"/>
            <a:endParaRPr lang="nl-NL" b="1" dirty="0"/>
          </a:p>
          <a:p>
            <a:pPr lvl="3"/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fbeelding 6">
            <a:extLst>
              <a:ext uri="{FF2B5EF4-FFF2-40B4-BE49-F238E27FC236}">
                <a16:creationId xmlns:a16="http://schemas.microsoft.com/office/drawing/2014/main" id="{C7279DE2-B5EF-4068-8738-AB1C0FB13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610863"/>
            <a:ext cx="10506637" cy="2801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983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 Het strafrecht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5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.1 Uitgangspunte</a:t>
            </a:r>
            <a:r>
              <a:rPr lang="nl-NL" sz="3200" b="1" dirty="0"/>
              <a:t>n van het strafrecht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  <a:p>
            <a:pPr lvl="3"/>
            <a:r>
              <a:rPr lang="nl-NL" sz="2000" dirty="0"/>
              <a:t>Het </a:t>
            </a:r>
            <a:r>
              <a:rPr lang="nl-NL" sz="2000" b="1" dirty="0"/>
              <a:t>strafrecht</a:t>
            </a:r>
            <a:r>
              <a:rPr lang="nl-NL" sz="2000" dirty="0"/>
              <a:t> omvat </a:t>
            </a:r>
            <a:r>
              <a:rPr lang="nl-NL" sz="2000" i="1" dirty="0"/>
              <a:t>alle regels en wetten over het straffen</a:t>
            </a:r>
          </a:p>
          <a:p>
            <a:pPr lvl="3"/>
            <a:r>
              <a:rPr lang="nl-NL" sz="2000" i="1" dirty="0"/>
              <a:t>van mensen die de wet hebben overtreden.</a:t>
            </a:r>
          </a:p>
          <a:p>
            <a:pPr lvl="3"/>
            <a:endParaRPr lang="nl-NL" sz="2000" dirty="0"/>
          </a:p>
          <a:p>
            <a:pPr lvl="3"/>
            <a:r>
              <a:rPr lang="nl-NL" sz="2000" i="1" dirty="0"/>
              <a:t>In het strafrecht zijn de taken en bevoegdheden van de officier </a:t>
            </a:r>
          </a:p>
          <a:p>
            <a:pPr lvl="3"/>
            <a:r>
              <a:rPr lang="nl-NL" sz="2000" i="1" dirty="0"/>
              <a:t>van justitie, de politie en de rechter vastgelegd, maar ook de </a:t>
            </a:r>
          </a:p>
          <a:p>
            <a:pPr lvl="3"/>
            <a:r>
              <a:rPr lang="nl-NL" sz="2000" i="1" dirty="0"/>
              <a:t>rechten en plichten van verdachten.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D068C27B-CDBB-40E4-BDC7-89CEDAC07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0706" y="1852950"/>
            <a:ext cx="2422912" cy="195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45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 Het strafrecht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5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.1 Uitgangspunte</a:t>
            </a:r>
            <a:r>
              <a:rPr lang="nl-NL" sz="3200" b="1" dirty="0"/>
              <a:t>n van het strafrecht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  <a:p>
            <a:pPr lvl="3"/>
            <a:r>
              <a:rPr lang="nl-NL" sz="2000" b="1" dirty="0"/>
              <a:t>De belangrijkste uitgangspunten van het strafrecht:</a:t>
            </a:r>
          </a:p>
          <a:p>
            <a:pPr lvl="3"/>
            <a:endParaRPr lang="nl-NL" sz="2000" b="1" dirty="0"/>
          </a:p>
          <a:p>
            <a:pPr lvl="3"/>
            <a:r>
              <a:rPr lang="nl-NL" sz="2000" dirty="0"/>
              <a:t>• Je kunt alleen worden gestraft voor iets wat volgens</a:t>
            </a:r>
          </a:p>
          <a:p>
            <a:pPr lvl="3"/>
            <a:r>
              <a:rPr lang="nl-NL" sz="2000" dirty="0"/>
              <a:t>de </a:t>
            </a:r>
            <a:r>
              <a:rPr lang="nl-NL" sz="2000" b="1" dirty="0"/>
              <a:t>wet</a:t>
            </a:r>
            <a:r>
              <a:rPr lang="nl-NL" sz="2000" dirty="0"/>
              <a:t> strafbaar is. 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• Er wordt rekening gehouden met de </a:t>
            </a:r>
            <a:r>
              <a:rPr lang="nl-NL" sz="2000" b="1" dirty="0"/>
              <a:t>zwaarte</a:t>
            </a:r>
            <a:r>
              <a:rPr lang="nl-NL" sz="2000" dirty="0"/>
              <a:t> van het</a:t>
            </a:r>
          </a:p>
          <a:p>
            <a:pPr lvl="3"/>
            <a:r>
              <a:rPr lang="nl-NL" sz="2000" dirty="0"/>
              <a:t>delict. 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D068C27B-CDBB-40E4-BDC7-89CEDAC07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0706" y="1852950"/>
            <a:ext cx="2422912" cy="195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637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 Het strafrecht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5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.1 Uitgangspunte</a:t>
            </a:r>
            <a:r>
              <a:rPr lang="nl-NL" sz="3200" b="1" dirty="0"/>
              <a:t>n van het strafrecht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  <a:p>
            <a:pPr lvl="3"/>
            <a:r>
              <a:rPr lang="nl-NL" sz="2000" dirty="0"/>
              <a:t>• De rechter kijkt altijd naar de </a:t>
            </a:r>
            <a:r>
              <a:rPr lang="nl-NL" sz="2000" b="1" dirty="0"/>
              <a:t>situatie</a:t>
            </a:r>
            <a:r>
              <a:rPr lang="nl-NL" sz="2000" dirty="0"/>
              <a:t> waarin het delict</a:t>
            </a:r>
          </a:p>
          <a:p>
            <a:pPr lvl="3"/>
            <a:r>
              <a:rPr lang="nl-NL" sz="2000" dirty="0"/>
              <a:t>plaatsvond. 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• De rechter moet rekening houden met de </a:t>
            </a:r>
            <a:r>
              <a:rPr lang="nl-NL" sz="2000" b="1" dirty="0"/>
              <a:t>achtergrond</a:t>
            </a:r>
          </a:p>
          <a:p>
            <a:pPr lvl="3"/>
            <a:r>
              <a:rPr lang="nl-NL" sz="2000" dirty="0"/>
              <a:t>en de </a:t>
            </a:r>
            <a:r>
              <a:rPr lang="nl-NL" sz="2000" b="1" dirty="0"/>
              <a:t>persoonlijke eigenschappen </a:t>
            </a:r>
            <a:r>
              <a:rPr lang="nl-NL" sz="2000" dirty="0"/>
              <a:t>van de dader.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• De rechter houdt rekening met de </a:t>
            </a:r>
            <a:r>
              <a:rPr lang="nl-NL" sz="2000" b="1" dirty="0"/>
              <a:t>leeftijd</a:t>
            </a:r>
            <a:r>
              <a:rPr lang="nl-NL" sz="2000" dirty="0"/>
              <a:t> van de verdachte.</a:t>
            </a:r>
          </a:p>
          <a:p>
            <a:pPr lvl="3"/>
            <a:r>
              <a:rPr lang="nl-NL" sz="2000" dirty="0"/>
              <a:t>Voor jongeren geldt het jeugdstrafrecht.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D068C27B-CDBB-40E4-BDC7-89CEDAC07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0706" y="1852950"/>
            <a:ext cx="2422912" cy="195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748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 Het strafrecht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5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.1 Uitgangspunte</a:t>
            </a:r>
            <a:r>
              <a:rPr lang="nl-NL" sz="3200" b="1" dirty="0"/>
              <a:t>n van het strafrecht</a:t>
            </a:r>
            <a:endParaRPr lang="nl-NL" sz="3200" b="1" dirty="0">
              <a:solidFill>
                <a:srgbClr val="4F811A"/>
              </a:solidFill>
              <a:latin typeface="+mn-lt"/>
            </a:endParaRPr>
          </a:p>
          <a:p>
            <a:pPr lvl="3"/>
            <a:endParaRPr lang="nl-NL" b="1" dirty="0"/>
          </a:p>
          <a:p>
            <a:pPr lvl="3"/>
            <a:r>
              <a:rPr lang="nl-NL" sz="2000" b="1" dirty="0"/>
              <a:t>Jeugdstrafrecht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In Nederland worden kinderen </a:t>
            </a:r>
            <a:r>
              <a:rPr lang="nl-NL" sz="2000" b="1" dirty="0"/>
              <a:t>tot 12 </a:t>
            </a:r>
            <a:r>
              <a:rPr lang="nl-NL" sz="2000" dirty="0"/>
              <a:t>jaar niet vervolgd</a:t>
            </a:r>
          </a:p>
          <a:p>
            <a:pPr lvl="3"/>
            <a:r>
              <a:rPr lang="nl-NL" sz="2000" dirty="0"/>
              <a:t>en bestraft. Daarom spreekt de politie met de ouders of </a:t>
            </a:r>
          </a:p>
          <a:p>
            <a:pPr lvl="3"/>
            <a:r>
              <a:rPr lang="nl-NL" sz="2000" dirty="0"/>
              <a:t>wordt Bureau Jeugdzorg ingeschakeld.</a:t>
            </a:r>
          </a:p>
          <a:p>
            <a:pPr lvl="3"/>
            <a:endParaRPr lang="nl-NL" sz="2000" b="1" dirty="0"/>
          </a:p>
          <a:p>
            <a:pPr lvl="3"/>
            <a:r>
              <a:rPr lang="nl-NL" sz="2000" dirty="0"/>
              <a:t>Jongeren </a:t>
            </a:r>
            <a:r>
              <a:rPr lang="nl-NL" sz="2000" b="1" dirty="0"/>
              <a:t>van 12 tot 18 jaar </a:t>
            </a:r>
            <a:r>
              <a:rPr lang="nl-NL" sz="2000" dirty="0"/>
              <a:t>vallen onder het jeugdstrafrecht.</a:t>
            </a:r>
          </a:p>
          <a:p>
            <a:pPr lvl="3"/>
            <a:r>
              <a:rPr lang="nl-NL" sz="2000" dirty="0"/>
              <a:t>In het Wetboek van Strafrecht staan aparte regels die</a:t>
            </a:r>
          </a:p>
          <a:p>
            <a:pPr lvl="3"/>
            <a:r>
              <a:rPr lang="nl-NL" sz="2000" dirty="0"/>
              <a:t>alleen voor deze groep gelden. Zo is er een speciale </a:t>
            </a:r>
          </a:p>
          <a:p>
            <a:pPr lvl="3"/>
            <a:r>
              <a:rPr lang="nl-NL" sz="2000" dirty="0"/>
              <a:t>Kinderrechter en zijn de rechtszittingen niet openbaar.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D068C27B-CDBB-40E4-BDC7-89CEDAC07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0706" y="1852950"/>
            <a:ext cx="2422912" cy="195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043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 Het strafrecht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5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.2 De rechten van de verdachte</a:t>
            </a:r>
          </a:p>
          <a:p>
            <a:pPr lvl="3"/>
            <a:endParaRPr lang="nl-NL" b="1" dirty="0"/>
          </a:p>
          <a:p>
            <a:pPr lvl="3"/>
            <a:r>
              <a:rPr lang="nl-NL" sz="2000" dirty="0"/>
              <a:t>Je bent pas </a:t>
            </a:r>
            <a:r>
              <a:rPr lang="nl-NL" sz="2000" b="1" dirty="0"/>
              <a:t>verdachte</a:t>
            </a:r>
            <a:r>
              <a:rPr lang="nl-NL" sz="2000" dirty="0"/>
              <a:t> als er </a:t>
            </a:r>
            <a:r>
              <a:rPr lang="nl-NL" sz="2000" i="1" dirty="0"/>
              <a:t>een redelijk vermoeden is</a:t>
            </a:r>
          </a:p>
          <a:p>
            <a:pPr lvl="3"/>
            <a:r>
              <a:rPr lang="nl-NL" sz="2000" i="1" dirty="0"/>
              <a:t>dat je schuldig bent aan een strafbaar feit.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De verdachte heeft </a:t>
            </a:r>
            <a:r>
              <a:rPr lang="nl-NL" sz="2000" b="1" dirty="0"/>
              <a:t>het recht te weten </a:t>
            </a:r>
            <a:r>
              <a:rPr lang="nl-NL" sz="2000" dirty="0"/>
              <a:t>waarvan hij verdacht</a:t>
            </a:r>
          </a:p>
          <a:p>
            <a:pPr lvl="3"/>
            <a:r>
              <a:rPr lang="nl-NL" sz="2000" dirty="0"/>
              <a:t>wordt.</a:t>
            </a:r>
          </a:p>
          <a:p>
            <a:pPr lvl="3"/>
            <a:endParaRPr lang="nl-NL" sz="2000" i="1" dirty="0"/>
          </a:p>
          <a:p>
            <a:pPr lvl="3"/>
            <a:r>
              <a:rPr lang="nl-NL" sz="2000" dirty="0"/>
              <a:t>De politie moet de verdachte erop wijzen dat hij recht</a:t>
            </a:r>
          </a:p>
          <a:p>
            <a:pPr lvl="3"/>
            <a:r>
              <a:rPr lang="nl-NL" sz="2000" dirty="0"/>
              <a:t>heeft op hulp van een </a:t>
            </a:r>
            <a:r>
              <a:rPr lang="nl-NL" sz="2000" b="1" dirty="0"/>
              <a:t>advocaat</a:t>
            </a:r>
            <a:r>
              <a:rPr lang="nl-NL" sz="2000" dirty="0"/>
              <a:t> vanaf het moment van</a:t>
            </a:r>
          </a:p>
          <a:p>
            <a:pPr lvl="3"/>
            <a:r>
              <a:rPr lang="nl-NL" sz="2000" dirty="0"/>
              <a:t>inverzekeringstelling.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31601875-1724-4F28-A6CC-A9E8EA363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0706" y="1852950"/>
            <a:ext cx="2422912" cy="195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904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 Het strafrecht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5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.2 De rechten van de verdachte</a:t>
            </a:r>
          </a:p>
          <a:p>
            <a:pPr lvl="3"/>
            <a:endParaRPr lang="nl-NL" b="1" dirty="0"/>
          </a:p>
          <a:p>
            <a:pPr lvl="3"/>
            <a:r>
              <a:rPr lang="nl-NL" sz="2000" dirty="0"/>
              <a:t>Een verdachte heeft </a:t>
            </a:r>
            <a:r>
              <a:rPr lang="nl-NL" sz="2000" b="1" dirty="0"/>
              <a:t>het recht te zwijgen </a:t>
            </a:r>
            <a:r>
              <a:rPr lang="nl-NL" sz="2000" dirty="0"/>
              <a:t>tijdens het</a:t>
            </a:r>
          </a:p>
          <a:p>
            <a:pPr lvl="3"/>
            <a:r>
              <a:rPr lang="nl-NL" sz="2000" dirty="0"/>
              <a:t>verhoor en hoeft ook niet mee te werken aan het onderzoek.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De politie mag een verdachte maar voor een </a:t>
            </a:r>
            <a:r>
              <a:rPr lang="nl-NL" sz="2000" b="1" dirty="0"/>
              <a:t>beperkte</a:t>
            </a:r>
          </a:p>
          <a:p>
            <a:pPr lvl="3"/>
            <a:r>
              <a:rPr lang="nl-NL" sz="2000" b="1" dirty="0"/>
              <a:t>tijd vasthouden</a:t>
            </a:r>
            <a:r>
              <a:rPr lang="nl-NL" sz="2000" dirty="0"/>
              <a:t>.</a:t>
            </a:r>
          </a:p>
          <a:p>
            <a:pPr lvl="3"/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31601875-1724-4F28-A6CC-A9E8EA363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0706" y="1852950"/>
            <a:ext cx="2422912" cy="195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050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 Het strafrecht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5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.2 De rechten van de verdachte</a:t>
            </a:r>
          </a:p>
          <a:p>
            <a:pPr lvl="3"/>
            <a:endParaRPr lang="nl-NL" b="1" dirty="0"/>
          </a:p>
          <a:p>
            <a:pPr lvl="3"/>
            <a:r>
              <a:rPr lang="nl-NL" sz="2000" dirty="0"/>
              <a:t>Elke verdachte heeft recht op een </a:t>
            </a:r>
            <a:r>
              <a:rPr lang="nl-NL" sz="2000" b="1" dirty="0"/>
              <a:t>eerlijk proces </a:t>
            </a:r>
            <a:r>
              <a:rPr lang="nl-NL" sz="2000" dirty="0"/>
              <a:t>voor</a:t>
            </a:r>
          </a:p>
          <a:p>
            <a:pPr lvl="3"/>
            <a:r>
              <a:rPr lang="nl-NL" sz="2000" dirty="0"/>
              <a:t>een onafhankelijke en onpartijdige rechter.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Tijdens het proces heeft een verdachte recht op </a:t>
            </a:r>
            <a:r>
              <a:rPr lang="nl-NL" sz="2000" b="1" dirty="0"/>
              <a:t>rechtsbijstand</a:t>
            </a:r>
          </a:p>
          <a:p>
            <a:pPr lvl="3"/>
            <a:r>
              <a:rPr lang="nl-NL" sz="2000" dirty="0"/>
              <a:t>(meestal een advocaat) en een </a:t>
            </a:r>
            <a:r>
              <a:rPr lang="nl-NL" sz="2000" b="1" dirty="0"/>
              <a:t>tolk</a:t>
            </a:r>
            <a:r>
              <a:rPr lang="nl-NL" sz="2000" dirty="0"/>
              <a:t> als hij de</a:t>
            </a:r>
          </a:p>
          <a:p>
            <a:pPr lvl="3"/>
            <a:r>
              <a:rPr lang="nl-NL" sz="2000" dirty="0"/>
              <a:t>Nederlandse taal niet spreekt.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31601875-1724-4F28-A6CC-A9E8EA363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0706" y="1852950"/>
            <a:ext cx="2422912" cy="195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506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 Het strafrecht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/>
              <a:t>5</a:t>
            </a:r>
            <a:r>
              <a:rPr lang="nl-NL" sz="3200" b="1" dirty="0">
                <a:solidFill>
                  <a:srgbClr val="4F811A"/>
                </a:solidFill>
                <a:latin typeface="+mn-lt"/>
              </a:rPr>
              <a:t>.2 De rechten van de verdachte</a:t>
            </a:r>
          </a:p>
          <a:p>
            <a:pPr lvl="3"/>
            <a:endParaRPr lang="nl-NL" b="1" dirty="0"/>
          </a:p>
          <a:p>
            <a:pPr lvl="3"/>
            <a:r>
              <a:rPr lang="nl-NL" sz="2000" dirty="0"/>
              <a:t>Een verdachte heeft </a:t>
            </a:r>
            <a:r>
              <a:rPr lang="nl-NL" sz="2000" b="1" dirty="0"/>
              <a:t>het recht te zwijgen </a:t>
            </a:r>
            <a:r>
              <a:rPr lang="nl-NL" sz="2000" dirty="0"/>
              <a:t>tijdens het</a:t>
            </a:r>
          </a:p>
          <a:p>
            <a:pPr lvl="3"/>
            <a:r>
              <a:rPr lang="nl-NL" sz="2000" dirty="0"/>
              <a:t>verhoor en hoeft ook niet mee te werken aan het onderzoek.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De politie mag een verdachte maar voor een </a:t>
            </a:r>
            <a:r>
              <a:rPr lang="nl-NL" sz="2000" b="1" dirty="0"/>
              <a:t>beperkte</a:t>
            </a:r>
          </a:p>
          <a:p>
            <a:pPr lvl="3"/>
            <a:r>
              <a:rPr lang="nl-NL" sz="2000" b="1" dirty="0"/>
              <a:t>tijd vasthouden.</a:t>
            </a:r>
          </a:p>
          <a:p>
            <a:pPr lvl="3"/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31601875-1724-4F28-A6CC-A9E8EA363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0706" y="1852950"/>
            <a:ext cx="2422912" cy="195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24528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Aangepast 4">
      <a:dk1>
        <a:srgbClr val="000000"/>
      </a:dk1>
      <a:lt1>
        <a:sysClr val="window" lastClr="FFFFFF"/>
      </a:lt1>
      <a:dk2>
        <a:srgbClr val="4F811A"/>
      </a:dk2>
      <a:lt2>
        <a:srgbClr val="DCE4CF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angepast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47625">
          <a:solidFill>
            <a:srgbClr val="4F811A"/>
          </a:solidFill>
        </a:ln>
        <a:effectLst>
          <a:outerShdw blurRad="76200" dist="12700" dir="2700000" sy="-23000" kx="-800400" algn="bl" rotWithShape="0">
            <a:prstClr val="black">
              <a:alpha val="20000"/>
            </a:prstClr>
          </a:outerShdw>
        </a:effectLst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3" ma:contentTypeDescription="Create a new document." ma:contentTypeScope="" ma:versionID="dbe46624a6c0412413b7eaf008dde618">
  <xsd:schema xmlns:xsd="http://www.w3.org/2001/XMLSchema" xmlns:xs="http://www.w3.org/2001/XMLSchema" xmlns:p="http://schemas.microsoft.com/office/2006/metadata/properties" xmlns:ns2="3a6e05b2-bff7-4274-8c1c-2578f00e4fdc" xmlns:ns3="e72f5fea-3ff5-4a0e-8464-2037869e11f9" targetNamespace="http://schemas.microsoft.com/office/2006/metadata/properties" ma:root="true" ma:fieldsID="461d493fed8aeec3a8539198c47339d2" ns2:_="" ns3:_="">
    <xsd:import namespace="3a6e05b2-bff7-4274-8c1c-2578f00e4fdc"/>
    <xsd:import namespace="e72f5fea-3ff5-4a0e-8464-2037869e11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88AF0E-7856-438C-A365-2AF2CCE25FC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C64AEE5-255A-4ABA-89A9-890ABCCCECA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16F6B3-6B60-4652-84B3-970759907443}"/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569</Words>
  <Application>Microsoft Office PowerPoint</Application>
  <PresentationFormat>Breedbeeld</PresentationFormat>
  <Paragraphs>111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MinionPro-Bold</vt:lpstr>
      <vt:lpstr>MinionPro-Regular</vt:lpstr>
      <vt:lpstr>Kantoorthema</vt:lpstr>
      <vt:lpstr>Criminaliteit</vt:lpstr>
      <vt:lpstr>5 Het strafrecht</vt:lpstr>
      <vt:lpstr>5 Het strafrecht</vt:lpstr>
      <vt:lpstr>5 Het strafrecht</vt:lpstr>
      <vt:lpstr>5 Het strafrecht</vt:lpstr>
      <vt:lpstr>5 Het strafrecht</vt:lpstr>
      <vt:lpstr>5 Het strafrecht</vt:lpstr>
      <vt:lpstr>5 Het strafrecht</vt:lpstr>
      <vt:lpstr>5 Het strafrecht</vt:lpstr>
      <vt:lpstr>5 Het strafrecht</vt:lpstr>
      <vt:lpstr>5 Het strafrecht</vt:lpstr>
      <vt:lpstr>5 Het strafrecht</vt:lpstr>
      <vt:lpstr>5 Het strafrecht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Raymon Raaphorst</dc:creator>
  <cp:lastModifiedBy>George Rinkel</cp:lastModifiedBy>
  <cp:revision>10</cp:revision>
  <dcterms:created xsi:type="dcterms:W3CDTF">2021-08-30T14:09:23Z</dcterms:created>
  <dcterms:modified xsi:type="dcterms:W3CDTF">2021-09-10T07:41:51Z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0x010100F3F4CE18F811D44A92B5FDE8C06A468E</vt:lpwstr>
  </property>
</Properties>
</file>