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60" r:id="rId7"/>
    <p:sldId id="264" r:id="rId8"/>
    <p:sldId id="265" r:id="rId9"/>
    <p:sldId id="263" r:id="rId10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F811A"/>
    <a:srgbClr val="DCE4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46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eorge Rinkel" userId="af9a95be-0c45-4de3-8499-f6d6077ad61b" providerId="ADAL" clId="{BD38FA72-5EF9-475F-92E6-E7A56EF9D1A5}"/>
    <pc:docChg chg="modSld">
      <pc:chgData name="George Rinkel" userId="af9a95be-0c45-4de3-8499-f6d6077ad61b" providerId="ADAL" clId="{BD38FA72-5EF9-475F-92E6-E7A56EF9D1A5}" dt="2021-09-10T07:51:01.201" v="10" actId="6549"/>
      <pc:docMkLst>
        <pc:docMk/>
      </pc:docMkLst>
      <pc:sldChg chg="modSp mod">
        <pc:chgData name="George Rinkel" userId="af9a95be-0c45-4de3-8499-f6d6077ad61b" providerId="ADAL" clId="{BD38FA72-5EF9-475F-92E6-E7A56EF9D1A5}" dt="2021-09-10T07:47:58.610" v="0" actId="20577"/>
        <pc:sldMkLst>
          <pc:docMk/>
          <pc:sldMk cId="2139945533" sldId="256"/>
        </pc:sldMkLst>
        <pc:spChg chg="mod">
          <ac:chgData name="George Rinkel" userId="af9a95be-0c45-4de3-8499-f6d6077ad61b" providerId="ADAL" clId="{BD38FA72-5EF9-475F-92E6-E7A56EF9D1A5}" dt="2021-09-10T07:47:58.610" v="0" actId="20577"/>
          <ac:spMkLst>
            <pc:docMk/>
            <pc:sldMk cId="2139945533" sldId="256"/>
            <ac:spMk id="3" creationId="{0197BE3F-08FA-4C3B-B41B-4CDC3E63C88C}"/>
          </ac:spMkLst>
        </pc:spChg>
      </pc:sldChg>
      <pc:sldChg chg="modSp mod">
        <pc:chgData name="George Rinkel" userId="af9a95be-0c45-4de3-8499-f6d6077ad61b" providerId="ADAL" clId="{BD38FA72-5EF9-475F-92E6-E7A56EF9D1A5}" dt="2021-09-10T07:48:21.696" v="1" actId="403"/>
        <pc:sldMkLst>
          <pc:docMk/>
          <pc:sldMk cId="2248045038" sldId="257"/>
        </pc:sldMkLst>
        <pc:spChg chg="mod">
          <ac:chgData name="George Rinkel" userId="af9a95be-0c45-4de3-8499-f6d6077ad61b" providerId="ADAL" clId="{BD38FA72-5EF9-475F-92E6-E7A56EF9D1A5}" dt="2021-09-10T07:48:21.696" v="1" actId="403"/>
          <ac:spMkLst>
            <pc:docMk/>
            <pc:sldMk cId="2248045038" sldId="257"/>
            <ac:spMk id="3" creationId="{1B4BFFFD-2C1D-4F71-99AA-6F83C5CB9853}"/>
          </ac:spMkLst>
        </pc:spChg>
      </pc:sldChg>
      <pc:sldChg chg="modSp mod">
        <pc:chgData name="George Rinkel" userId="af9a95be-0c45-4de3-8499-f6d6077ad61b" providerId="ADAL" clId="{BD38FA72-5EF9-475F-92E6-E7A56EF9D1A5}" dt="2021-09-10T07:48:32.402" v="2" actId="403"/>
        <pc:sldMkLst>
          <pc:docMk/>
          <pc:sldMk cId="154833316" sldId="260"/>
        </pc:sldMkLst>
        <pc:spChg chg="mod">
          <ac:chgData name="George Rinkel" userId="af9a95be-0c45-4de3-8499-f6d6077ad61b" providerId="ADAL" clId="{BD38FA72-5EF9-475F-92E6-E7A56EF9D1A5}" dt="2021-09-10T07:48:32.402" v="2" actId="403"/>
          <ac:spMkLst>
            <pc:docMk/>
            <pc:sldMk cId="154833316" sldId="260"/>
            <ac:spMk id="3" creationId="{1B4BFFFD-2C1D-4F71-99AA-6F83C5CB9853}"/>
          </ac:spMkLst>
        </pc:spChg>
      </pc:sldChg>
      <pc:sldChg chg="modSp mod">
        <pc:chgData name="George Rinkel" userId="af9a95be-0c45-4de3-8499-f6d6077ad61b" providerId="ADAL" clId="{BD38FA72-5EF9-475F-92E6-E7A56EF9D1A5}" dt="2021-09-10T07:51:01.201" v="10" actId="6549"/>
        <pc:sldMkLst>
          <pc:docMk/>
          <pc:sldMk cId="3852217530" sldId="263"/>
        </pc:sldMkLst>
        <pc:spChg chg="mod">
          <ac:chgData name="George Rinkel" userId="af9a95be-0c45-4de3-8499-f6d6077ad61b" providerId="ADAL" clId="{BD38FA72-5EF9-475F-92E6-E7A56EF9D1A5}" dt="2021-09-10T07:51:01.201" v="10" actId="6549"/>
          <ac:spMkLst>
            <pc:docMk/>
            <pc:sldMk cId="3852217530" sldId="263"/>
            <ac:spMk id="3" creationId="{1B4BFFFD-2C1D-4F71-99AA-6F83C5CB9853}"/>
          </ac:spMkLst>
        </pc:spChg>
      </pc:sldChg>
      <pc:sldChg chg="modSp mod">
        <pc:chgData name="George Rinkel" userId="af9a95be-0c45-4de3-8499-f6d6077ad61b" providerId="ADAL" clId="{BD38FA72-5EF9-475F-92E6-E7A56EF9D1A5}" dt="2021-09-10T07:50:11.686" v="3" actId="403"/>
        <pc:sldMkLst>
          <pc:docMk/>
          <pc:sldMk cId="251047201" sldId="264"/>
        </pc:sldMkLst>
        <pc:spChg chg="mod">
          <ac:chgData name="George Rinkel" userId="af9a95be-0c45-4de3-8499-f6d6077ad61b" providerId="ADAL" clId="{BD38FA72-5EF9-475F-92E6-E7A56EF9D1A5}" dt="2021-09-10T07:50:11.686" v="3" actId="403"/>
          <ac:spMkLst>
            <pc:docMk/>
            <pc:sldMk cId="251047201" sldId="264"/>
            <ac:spMk id="3" creationId="{1B4BFFFD-2C1D-4F71-99AA-6F83C5CB9853}"/>
          </ac:spMkLst>
        </pc:spChg>
      </pc:sldChg>
      <pc:sldChg chg="modSp mod">
        <pc:chgData name="George Rinkel" userId="af9a95be-0c45-4de3-8499-f6d6077ad61b" providerId="ADAL" clId="{BD38FA72-5EF9-475F-92E6-E7A56EF9D1A5}" dt="2021-09-10T07:50:31.598" v="7" actId="20577"/>
        <pc:sldMkLst>
          <pc:docMk/>
          <pc:sldMk cId="3258333126" sldId="265"/>
        </pc:sldMkLst>
        <pc:spChg chg="mod">
          <ac:chgData name="George Rinkel" userId="af9a95be-0c45-4de3-8499-f6d6077ad61b" providerId="ADAL" clId="{BD38FA72-5EF9-475F-92E6-E7A56EF9D1A5}" dt="2021-09-10T07:50:31.598" v="7" actId="20577"/>
          <ac:spMkLst>
            <pc:docMk/>
            <pc:sldMk cId="3258333126" sldId="265"/>
            <ac:spMk id="3" creationId="{1B4BFFFD-2C1D-4F71-99AA-6F83C5CB9853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C029CDB-08AA-4950-9312-B5A8EC257E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220754"/>
            <a:ext cx="10515600" cy="925098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nl-NL" dirty="0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D6B2ACF-8E26-4EF8-89E6-C536376C270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1341522"/>
            <a:ext cx="10515600" cy="4963026"/>
          </a:xfrm>
          <a:solidFill>
            <a:srgbClr val="DCE4CF"/>
          </a:solidFill>
        </p:spPr>
        <p:txBody>
          <a:bodyPr/>
          <a:lstStyle>
            <a:lvl1pPr marL="0" indent="0" algn="l">
              <a:buNone/>
              <a:defRPr sz="24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dirty="0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DF06908-7791-45EA-8512-BA22351BDE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1FCCE-2F4B-4379-8D3B-8049382B3F8F}" type="datetimeFigureOut">
              <a:rPr lang="nl-NL" smtClean="0"/>
              <a:t>10-9-2021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B83B38C-C7E6-4FFD-B8FD-8B17D6E107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03FF2EA-F32A-4BE1-8873-F370660F16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BFD42-B04F-430F-92A3-4872F51902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311371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4F72304-3F43-4ED3-9165-E7C20C456D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4B59A0E3-9E99-49C0-A3D5-E851337549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EC4538E-9389-474D-8FCE-70DA2F1458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1FCCE-2F4B-4379-8D3B-8049382B3F8F}" type="datetimeFigureOut">
              <a:rPr lang="nl-NL" smtClean="0"/>
              <a:t>10-9-2021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3EC98BB-F79E-4D0F-B100-5D757CE7D4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B693388-7E25-4887-8629-0E937C7664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BFD42-B04F-430F-92A3-4872F51902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925469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F3CB562D-6687-4A6F-BCDF-2B109757DE9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6ADBC2F8-A6A4-4C67-AE35-6F20905FB27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407ED04-58C1-4175-B353-361E08DFAC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1FCCE-2F4B-4379-8D3B-8049382B3F8F}" type="datetimeFigureOut">
              <a:rPr lang="nl-NL" smtClean="0"/>
              <a:t>10-9-2021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D66734A-AF55-4568-9159-8FC55325D6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78D3415-8544-4F12-ABDC-F74AF9B5F9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BFD42-B04F-430F-92A3-4872F51902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22763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0C0E40-ACA1-4EE0-AC2B-7513F4CA07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7A157AE-6AE5-4781-9FE3-95BD261019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43818"/>
            <a:ext cx="10515600" cy="4966745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endParaRPr lang="nl-NL" dirty="0"/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789A6FC-802D-459D-A640-B5091906A2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1FCCE-2F4B-4379-8D3B-8049382B3F8F}" type="datetimeFigureOut">
              <a:rPr lang="nl-NL" smtClean="0"/>
              <a:t>10-9-2021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758BA13-B44F-47B9-BB98-37A4D63D8C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9536AD3-B4E1-4A57-993B-1ECBDFFE75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BFD42-B04F-430F-92A3-4872F51902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39691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0B407B6-1205-49F3-9E61-B6B7EDC252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EFF9A9E6-B8E2-403E-B918-D1A82DE4B0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2094BB1-0A4F-4D54-8FD0-03CC61632C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1FCCE-2F4B-4379-8D3B-8049382B3F8F}" type="datetimeFigureOut">
              <a:rPr lang="nl-NL" smtClean="0"/>
              <a:t>10-9-2021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7B6A33B-AD13-47A8-BCF3-96B251DC9A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A0A6604-5845-4B39-BE7E-50E1B9CA13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BFD42-B04F-430F-92A3-4872F51902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32883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AC9350-7B30-4CF1-B9D9-65AD28205C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B104A25-BD7F-4892-A876-AC613F45CAD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1D925CC8-B401-4F31-93B1-C5DD6876EB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45308E2A-DD3D-43C3-8E35-EAD4AD106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1FCCE-2F4B-4379-8D3B-8049382B3F8F}" type="datetimeFigureOut">
              <a:rPr lang="nl-NL" smtClean="0"/>
              <a:t>10-9-2021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6D9BA430-2928-43F5-A454-C33C41C538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5F1F03F3-F82E-482C-B8A0-D2AEFF7E04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BFD42-B04F-430F-92A3-4872F51902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86089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029D9D9-1730-42E5-A223-84069E607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E59C6D3-3F3F-4BF7-9066-A95744BCF9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B99AFC7E-5B7A-483F-BD89-EBC271FC17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A4667664-3BC1-45D2-AEA8-B1AB927AE6A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BAEA7F81-C484-450D-92C0-025F5DE723F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90A49C36-F9F0-42B8-8686-20C21A56D8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1FCCE-2F4B-4379-8D3B-8049382B3F8F}" type="datetimeFigureOut">
              <a:rPr lang="nl-NL" smtClean="0"/>
              <a:t>10-9-2021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59665AB2-EA8D-482C-895F-5E8B676BD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6399BAD5-5D72-4367-9609-9DE10A0B9F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BFD42-B04F-430F-92A3-4872F51902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885363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8243A5-4438-4DBE-B64B-1869296938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15ECD8EB-2F51-46B4-85C7-7ADC423545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1FCCE-2F4B-4379-8D3B-8049382B3F8F}" type="datetimeFigureOut">
              <a:rPr lang="nl-NL" smtClean="0"/>
              <a:t>10-9-2021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ED4BE949-EF9E-40D2-8FF7-1D76FF1284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91DCBE8F-1BEC-43BE-85F6-4FB3FD7257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BFD42-B04F-430F-92A3-4872F51902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924533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F8C8B4D7-5A45-48D5-A846-CE12B6BC02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1FCCE-2F4B-4379-8D3B-8049382B3F8F}" type="datetimeFigureOut">
              <a:rPr lang="nl-NL" smtClean="0"/>
              <a:t>10-9-2021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62CA0B22-CD59-4175-B2BE-3F0754F2C4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03E36C25-2669-4D42-8B22-EF82F12D54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BFD42-B04F-430F-92A3-4872F51902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320910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8C6B77B-8D3F-4818-900B-27D463A2C8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9D5A9FB-0D56-45E6-B9D3-F553A4EA2D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AA644112-17D8-4458-991C-1BBA6F283B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92DDF9B5-753A-46DC-8959-206469D0E1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1FCCE-2F4B-4379-8D3B-8049382B3F8F}" type="datetimeFigureOut">
              <a:rPr lang="nl-NL" smtClean="0"/>
              <a:t>10-9-2021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9B40D440-AFFD-4CD8-B202-636C4A089D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4A1CD3CB-CBDD-47D2-8443-86265E2822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BFD42-B04F-430F-92A3-4872F51902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7845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E373CB4-7A5D-4AC5-90D6-82B7BCF6D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966D3261-702A-4CF6-B308-114EBF134D8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7FE4B938-DB08-4025-A467-A53320B218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7B033D3F-7228-400A-9925-87EF340DD3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1FCCE-2F4B-4379-8D3B-8049382B3F8F}" type="datetimeFigureOut">
              <a:rPr lang="nl-NL" smtClean="0"/>
              <a:t>10-9-2021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BB42AF84-A405-4C02-BA9D-25CAA173D8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E63CF8C-C556-4E14-82D8-2D2653E92D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BFD42-B04F-430F-92A3-4872F51902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20930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F811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C9592DD9-772A-4C83-8EEF-8E379C60BF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dirty="0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E181879-8270-489F-B402-056B2FEFC0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 err="1"/>
              <a:t>Bullet</a:t>
            </a:r>
            <a:endParaRPr lang="nl-NL" dirty="0"/>
          </a:p>
          <a:p>
            <a:pPr lvl="1"/>
            <a:r>
              <a:rPr lang="nl-NL" dirty="0"/>
              <a:t>Sub </a:t>
            </a:r>
            <a:r>
              <a:rPr lang="nl-NL" dirty="0" err="1"/>
              <a:t>bullet</a:t>
            </a:r>
            <a:endParaRPr lang="nl-NL" dirty="0"/>
          </a:p>
          <a:p>
            <a:pPr lvl="2"/>
            <a:r>
              <a:rPr lang="nl-NL" dirty="0"/>
              <a:t>Sub </a:t>
            </a:r>
            <a:r>
              <a:rPr lang="nl-NL" dirty="0" err="1"/>
              <a:t>Sub</a:t>
            </a:r>
            <a:r>
              <a:rPr lang="nl-NL" dirty="0"/>
              <a:t> </a:t>
            </a:r>
            <a:r>
              <a:rPr lang="nl-NL" dirty="0" err="1"/>
              <a:t>Bullet</a:t>
            </a:r>
            <a:endParaRPr lang="nl-NL" dirty="0"/>
          </a:p>
          <a:p>
            <a:pPr lvl="3"/>
            <a:r>
              <a:rPr lang="nl-NL" dirty="0"/>
              <a:t>Leestekst</a:t>
            </a:r>
          </a:p>
          <a:p>
            <a:pPr lvl="4"/>
            <a:r>
              <a:rPr lang="nl-NL" dirty="0"/>
              <a:t>KOPJE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7442464-E74D-4B4A-A4CE-2EA0FA981DA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51FCCE-2F4B-4379-8D3B-8049382B3F8F}" type="datetimeFigureOut">
              <a:rPr lang="nl-NL" smtClean="0"/>
              <a:t>10-9-2021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AED1387-D388-451C-9F03-BEB0D18FFD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9C3F46B-21F2-4AD7-9A46-000BE199C8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CBFD42-B04F-430F-92A3-4872F51902B2}" type="slidenum">
              <a:rPr lang="nl-NL" smtClean="0"/>
              <a:t>‹nr.›</a:t>
            </a:fld>
            <a:endParaRPr lang="nl-NL"/>
          </a:p>
        </p:txBody>
      </p:sp>
      <p:pic>
        <p:nvPicPr>
          <p:cNvPr id="11" name="Afbeelding 10">
            <a:extLst>
              <a:ext uri="{FF2B5EF4-FFF2-40B4-BE49-F238E27FC236}">
                <a16:creationId xmlns:a16="http://schemas.microsoft.com/office/drawing/2014/main" id="{ECC69566-89B1-4B5D-8C71-377B8FB6BD4A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9280815" y="0"/>
            <a:ext cx="1392536" cy="1325563"/>
          </a:xfrm>
          <a:prstGeom prst="rect">
            <a:avLst/>
          </a:prstGeom>
        </p:spPr>
      </p:pic>
      <p:pic>
        <p:nvPicPr>
          <p:cNvPr id="12" name="Afbeelding 11" descr="Afbeelding met tekst&#10;&#10;Automatisch gegenereerde beschrijving">
            <a:extLst>
              <a:ext uri="{FF2B5EF4-FFF2-40B4-BE49-F238E27FC236}">
                <a16:creationId xmlns:a16="http://schemas.microsoft.com/office/drawing/2014/main" id="{A19CDFA3-A5C1-4A7A-B287-9C89E1C0F524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4844" y="482917"/>
            <a:ext cx="1391817" cy="544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8060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4F811A"/>
        </a:buClr>
        <a:buFont typeface="Calibri" panose="020F0502020204030204" pitchFamily="34" charset="0"/>
        <a:buChar char="•"/>
        <a:defRPr sz="2800" kern="1200">
          <a:solidFill>
            <a:srgbClr val="4F811A"/>
          </a:solidFill>
          <a:latin typeface="+mn-lt"/>
          <a:ea typeface="+mn-ea"/>
          <a:cs typeface="+mn-cs"/>
        </a:defRPr>
      </a:lvl1pPr>
      <a:lvl2pPr marL="534988" indent="-263525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4F811A"/>
          </a:solidFill>
          <a:latin typeface="+mn-lt"/>
          <a:ea typeface="+mn-ea"/>
          <a:cs typeface="+mn-cs"/>
        </a:defRPr>
      </a:lvl2pPr>
      <a:lvl3pPr marL="806450" indent="-271463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4F811A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rgbClr val="4F811A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000" b="1" kern="1200">
          <a:solidFill>
            <a:srgbClr val="4F811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0414A33-7799-4D1D-A2D5-63792013F56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Criminaliteit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0197BE3F-08FA-4C3B-B41B-4CDC3E63C88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sz="4000" dirty="0"/>
              <a:t>Maatschappijkunde</a:t>
            </a:r>
          </a:p>
          <a:p>
            <a:endParaRPr lang="nl-NL" sz="2400" b="1" dirty="0"/>
          </a:p>
          <a:p>
            <a:r>
              <a:rPr lang="nl-NL" sz="2400" b="1" dirty="0"/>
              <a:t>8.1 Waarom straffen we?</a:t>
            </a:r>
            <a:endParaRPr lang="nl-NL" sz="2400" b="1" dirty="0">
              <a:solidFill>
                <a:srgbClr val="4F811A"/>
              </a:solidFill>
              <a:latin typeface="+mn-lt"/>
            </a:endParaRPr>
          </a:p>
          <a:p>
            <a:r>
              <a:rPr lang="nl-NL" sz="2400" b="1" dirty="0"/>
              <a:t>8.2 Soorten straffen</a:t>
            </a:r>
            <a:endParaRPr lang="nl-NL" b="1" dirty="0"/>
          </a:p>
          <a:p>
            <a:r>
              <a:rPr lang="nl-NL" sz="2400" b="1" dirty="0"/>
              <a:t>8.3 Helpt straf?</a:t>
            </a:r>
            <a:endParaRPr lang="nl-NL" b="1" dirty="0"/>
          </a:p>
          <a:p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C3D2137A-4AF5-4B26-BC28-D02F674F3D5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90"/>
          <a:stretch/>
        </p:blipFill>
        <p:spPr>
          <a:xfrm rot="1196807">
            <a:off x="5410746" y="2425616"/>
            <a:ext cx="2198459" cy="3000680"/>
          </a:xfrm>
          <a:prstGeom prst="rect">
            <a:avLst/>
          </a:prstGeom>
          <a:effectLst>
            <a:glow>
              <a:schemeClr val="accent1">
                <a:alpha val="40000"/>
              </a:schemeClr>
            </a:glow>
            <a:outerShdw blurRad="558800" dist="50800" dir="5400000" algn="ctr" rotWithShape="0">
              <a:schemeClr val="tx1"/>
            </a:outerShdw>
          </a:effectLst>
        </p:spPr>
      </p:pic>
    </p:spTree>
    <p:extLst>
      <p:ext uri="{BB962C8B-B14F-4D97-AF65-F5344CB8AC3E}">
        <p14:creationId xmlns:p14="http://schemas.microsoft.com/office/powerpoint/2010/main" val="2139945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9671F7-5B60-4DE5-9A0B-83688A3FA5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8 Straf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B4BFFFD-2C1D-4F71-99AA-6F83C5CB98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3200" b="1" dirty="0"/>
              <a:t>8.1 Waarom straffen we?</a:t>
            </a:r>
            <a:endParaRPr lang="nl-NL" sz="3200" b="1" dirty="0">
              <a:solidFill>
                <a:srgbClr val="4F811A"/>
              </a:solidFill>
              <a:latin typeface="+mn-lt"/>
            </a:endParaRPr>
          </a:p>
          <a:p>
            <a:pPr lvl="3"/>
            <a:endParaRPr lang="nl-NL" b="1" dirty="0"/>
          </a:p>
          <a:p>
            <a:pPr lvl="3"/>
            <a:r>
              <a:rPr lang="nl-NL" sz="2000" b="1" dirty="0"/>
              <a:t>Het doel van straffen</a:t>
            </a:r>
          </a:p>
          <a:p>
            <a:pPr lvl="3"/>
            <a:r>
              <a:rPr lang="nl-NL" sz="2000" dirty="0"/>
              <a:t>Met het geven van straf kan een aantal doelen bereikt worden.</a:t>
            </a:r>
          </a:p>
          <a:p>
            <a:pPr lvl="3"/>
            <a:endParaRPr lang="nl-NL" sz="2000" dirty="0"/>
          </a:p>
          <a:p>
            <a:pPr lvl="3"/>
            <a:r>
              <a:rPr lang="nl-NL" sz="2000" dirty="0"/>
              <a:t>• Wraak en vergelding.</a:t>
            </a:r>
          </a:p>
          <a:p>
            <a:pPr lvl="3"/>
            <a:r>
              <a:rPr lang="nl-NL" sz="2000" dirty="0"/>
              <a:t>• Genoegdoening.</a:t>
            </a:r>
          </a:p>
          <a:p>
            <a:pPr lvl="3"/>
            <a:r>
              <a:rPr lang="nl-NL" sz="2000" dirty="0"/>
              <a:t>• Afschrikking van de dader. </a:t>
            </a:r>
          </a:p>
          <a:p>
            <a:pPr lvl="3"/>
            <a:r>
              <a:rPr lang="nl-NL" sz="2000" dirty="0"/>
              <a:t>• Preventie. </a:t>
            </a:r>
          </a:p>
          <a:p>
            <a:pPr lvl="3"/>
            <a:r>
              <a:rPr lang="nl-NL" sz="2000" dirty="0"/>
              <a:t>• Beveiliging van de samenleving</a:t>
            </a:r>
          </a:p>
          <a:p>
            <a:pPr lvl="3"/>
            <a:r>
              <a:rPr lang="nl-NL" sz="2000" dirty="0"/>
              <a:t>• Handhaving van de rechtsorde. </a:t>
            </a:r>
          </a:p>
          <a:p>
            <a:pPr lvl="3"/>
            <a:r>
              <a:rPr lang="nl-NL" sz="2000" dirty="0"/>
              <a:t>• Voorkomen van eigenrichting. </a:t>
            </a:r>
          </a:p>
          <a:p>
            <a:pPr lvl="3"/>
            <a:r>
              <a:rPr lang="nl-NL" sz="2000" dirty="0"/>
              <a:t>• Heropvoeding van de dader.</a:t>
            </a:r>
          </a:p>
        </p:txBody>
      </p:sp>
      <p:cxnSp>
        <p:nvCxnSpPr>
          <p:cNvPr id="4" name="Rechte verbindingslijn 3">
            <a:extLst>
              <a:ext uri="{FF2B5EF4-FFF2-40B4-BE49-F238E27FC236}">
                <a16:creationId xmlns:a16="http://schemas.microsoft.com/office/drawing/2014/main" id="{A7C3A606-CBDB-42AB-B82F-A3F09E3D762D}"/>
              </a:ext>
            </a:extLst>
          </p:cNvPr>
          <p:cNvCxnSpPr>
            <a:cxnSpLocks/>
          </p:cNvCxnSpPr>
          <p:nvPr/>
        </p:nvCxnSpPr>
        <p:spPr>
          <a:xfrm>
            <a:off x="838200" y="1852950"/>
            <a:ext cx="5814391" cy="0"/>
          </a:xfrm>
          <a:prstGeom prst="line">
            <a:avLst/>
          </a:prstGeom>
          <a:ln w="47625">
            <a:solidFill>
              <a:srgbClr val="4F811A"/>
            </a:solidFill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9A82DE78-8758-4F33-918A-C21866DC4C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47963" y="1847243"/>
            <a:ext cx="2711171" cy="1644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80450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9671F7-5B60-4DE5-9A0B-83688A3FA5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8 Straf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B4BFFFD-2C1D-4F71-99AA-6F83C5CB98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3200" b="1" dirty="0"/>
              <a:t>8.2 Soorten straffen</a:t>
            </a:r>
            <a:endParaRPr lang="nl-NL" b="1" dirty="0"/>
          </a:p>
          <a:p>
            <a:pPr lvl="3"/>
            <a:endParaRPr lang="nl-NL" b="1" dirty="0"/>
          </a:p>
          <a:p>
            <a:pPr lvl="3"/>
            <a:r>
              <a:rPr lang="nl-NL" sz="2000" dirty="0"/>
              <a:t>Straffen onderscheiden we in hoofdstraffen,</a:t>
            </a:r>
          </a:p>
          <a:p>
            <a:pPr lvl="3"/>
            <a:r>
              <a:rPr lang="nl-NL" sz="2000" dirty="0"/>
              <a:t>bijkomende straffen en maatregelen.</a:t>
            </a:r>
          </a:p>
          <a:p>
            <a:pPr lvl="3"/>
            <a:endParaRPr lang="nl-NL" sz="2000" dirty="0"/>
          </a:p>
          <a:p>
            <a:pPr lvl="3"/>
            <a:r>
              <a:rPr lang="nl-NL" sz="2000" b="1" dirty="0"/>
              <a:t>Hoofdstraffen</a:t>
            </a:r>
          </a:p>
          <a:p>
            <a:pPr lvl="3"/>
            <a:r>
              <a:rPr lang="nl-NL" sz="2000" dirty="0"/>
              <a:t>De hoofdstraffen die in het Wetboek van Strafrecht staan omschreven, zijn:</a:t>
            </a:r>
          </a:p>
          <a:p>
            <a:pPr lvl="3"/>
            <a:endParaRPr lang="nl-NL" sz="2000" dirty="0"/>
          </a:p>
          <a:p>
            <a:pPr lvl="3"/>
            <a:r>
              <a:rPr lang="nl-NL" sz="2000" dirty="0"/>
              <a:t>• Geldboete. </a:t>
            </a:r>
          </a:p>
          <a:p>
            <a:pPr lvl="3"/>
            <a:r>
              <a:rPr lang="nl-NL" sz="2000" dirty="0"/>
              <a:t>• Hechtenis. </a:t>
            </a:r>
          </a:p>
          <a:p>
            <a:pPr lvl="3"/>
            <a:r>
              <a:rPr lang="nl-NL" sz="2000" dirty="0"/>
              <a:t>• Gevangenisstraf. </a:t>
            </a:r>
          </a:p>
          <a:p>
            <a:pPr lvl="3"/>
            <a:r>
              <a:rPr lang="nl-NL" sz="2000" dirty="0"/>
              <a:t>• Werkstraf.</a:t>
            </a:r>
          </a:p>
        </p:txBody>
      </p:sp>
      <p:cxnSp>
        <p:nvCxnSpPr>
          <p:cNvPr id="4" name="Rechte verbindingslijn 3">
            <a:extLst>
              <a:ext uri="{FF2B5EF4-FFF2-40B4-BE49-F238E27FC236}">
                <a16:creationId xmlns:a16="http://schemas.microsoft.com/office/drawing/2014/main" id="{A7C3A606-CBDB-42AB-B82F-A3F09E3D762D}"/>
              </a:ext>
            </a:extLst>
          </p:cNvPr>
          <p:cNvCxnSpPr>
            <a:cxnSpLocks/>
          </p:cNvCxnSpPr>
          <p:nvPr/>
        </p:nvCxnSpPr>
        <p:spPr>
          <a:xfrm>
            <a:off x="838200" y="1852950"/>
            <a:ext cx="5814391" cy="0"/>
          </a:xfrm>
          <a:prstGeom prst="line">
            <a:avLst/>
          </a:prstGeom>
          <a:ln w="47625">
            <a:solidFill>
              <a:srgbClr val="4F811A"/>
            </a:solidFill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Afbeelding 7">
            <a:extLst>
              <a:ext uri="{FF2B5EF4-FFF2-40B4-BE49-F238E27FC236}">
                <a16:creationId xmlns:a16="http://schemas.microsoft.com/office/drawing/2014/main" id="{0662325B-A921-400E-898E-3008CD592A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46329" y="1847243"/>
            <a:ext cx="2812805" cy="1639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8333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9671F7-5B60-4DE5-9A0B-83688A3FA5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8 Straf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B4BFFFD-2C1D-4F71-99AA-6F83C5CB98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3200" b="1" dirty="0"/>
              <a:t>8.2 Soorten straffen</a:t>
            </a:r>
            <a:endParaRPr lang="nl-NL" b="1" dirty="0"/>
          </a:p>
          <a:p>
            <a:pPr lvl="3"/>
            <a:endParaRPr lang="nl-NL" b="1" dirty="0"/>
          </a:p>
          <a:p>
            <a:pPr lvl="3"/>
            <a:r>
              <a:rPr lang="nl-NL" sz="2000" b="1" dirty="0"/>
              <a:t>Bijkomende straffen</a:t>
            </a:r>
          </a:p>
          <a:p>
            <a:pPr lvl="3"/>
            <a:r>
              <a:rPr lang="nl-NL" sz="2000" dirty="0"/>
              <a:t>Een bijkomende straf heeft altijd iets te maken met het strafbare feit.</a:t>
            </a:r>
          </a:p>
          <a:p>
            <a:pPr lvl="3"/>
            <a:endParaRPr lang="nl-NL" sz="2000" dirty="0"/>
          </a:p>
          <a:p>
            <a:pPr lvl="3"/>
            <a:r>
              <a:rPr lang="nl-NL" sz="2000" b="1" dirty="0"/>
              <a:t>Maatregelen</a:t>
            </a:r>
          </a:p>
          <a:p>
            <a:pPr lvl="3"/>
            <a:r>
              <a:rPr lang="nl-NL" sz="2000" dirty="0"/>
              <a:t>Maatregelen zijn om de samenleving (of de dader tegen zichzelf) te beschermen. </a:t>
            </a:r>
          </a:p>
          <a:p>
            <a:pPr lvl="3"/>
            <a:r>
              <a:rPr lang="nl-NL" sz="2000" dirty="0"/>
              <a:t>De belangrijkste maatregel is de </a:t>
            </a:r>
            <a:r>
              <a:rPr lang="nl-NL" sz="2000" b="1" dirty="0"/>
              <a:t>terbeschikkingstelling (tbs). </a:t>
            </a:r>
            <a:endParaRPr lang="nl-NL" sz="2000" dirty="0"/>
          </a:p>
          <a:p>
            <a:pPr lvl="3"/>
            <a:endParaRPr lang="nl-NL" sz="2000" dirty="0"/>
          </a:p>
          <a:p>
            <a:pPr lvl="3"/>
            <a:r>
              <a:rPr lang="nl-NL" sz="2000" b="1" dirty="0"/>
              <a:t>Voorwaardelijke straf</a:t>
            </a:r>
          </a:p>
          <a:p>
            <a:pPr lvl="3"/>
            <a:r>
              <a:rPr lang="nl-NL" sz="2000" dirty="0"/>
              <a:t>De veroordeelde krijgt een proeftijd waarin hij niet hetzelfde soort strafbaar feit nog eens mag plegen.</a:t>
            </a:r>
          </a:p>
          <a:p>
            <a:pPr lvl="3"/>
            <a:endParaRPr lang="nl-NL" dirty="0"/>
          </a:p>
        </p:txBody>
      </p:sp>
      <p:cxnSp>
        <p:nvCxnSpPr>
          <p:cNvPr id="4" name="Rechte verbindingslijn 3">
            <a:extLst>
              <a:ext uri="{FF2B5EF4-FFF2-40B4-BE49-F238E27FC236}">
                <a16:creationId xmlns:a16="http://schemas.microsoft.com/office/drawing/2014/main" id="{A7C3A606-CBDB-42AB-B82F-A3F09E3D762D}"/>
              </a:ext>
            </a:extLst>
          </p:cNvPr>
          <p:cNvCxnSpPr>
            <a:cxnSpLocks/>
          </p:cNvCxnSpPr>
          <p:nvPr/>
        </p:nvCxnSpPr>
        <p:spPr>
          <a:xfrm>
            <a:off x="838200" y="1852950"/>
            <a:ext cx="5814391" cy="0"/>
          </a:xfrm>
          <a:prstGeom prst="line">
            <a:avLst/>
          </a:prstGeom>
          <a:ln w="47625">
            <a:solidFill>
              <a:srgbClr val="4F811A"/>
            </a:solidFill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Afbeelding 7">
            <a:extLst>
              <a:ext uri="{FF2B5EF4-FFF2-40B4-BE49-F238E27FC236}">
                <a16:creationId xmlns:a16="http://schemas.microsoft.com/office/drawing/2014/main" id="{0662325B-A921-400E-898E-3008CD592A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46329" y="1847243"/>
            <a:ext cx="2812805" cy="1639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0472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9671F7-5B60-4DE5-9A0B-83688A3FA5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8 Straf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B4BFFFD-2C1D-4F71-99AA-6F83C5CB98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3200" b="1" dirty="0"/>
              <a:t>8.2 Soorten straffen</a:t>
            </a:r>
            <a:endParaRPr lang="nl-NL" b="1" dirty="0"/>
          </a:p>
          <a:p>
            <a:pPr lvl="3"/>
            <a:endParaRPr lang="nl-NL" b="1" dirty="0"/>
          </a:p>
          <a:p>
            <a:pPr lvl="3"/>
            <a:r>
              <a:rPr lang="nl-NL" sz="2000" b="1" dirty="0"/>
              <a:t>Rechten van het slachtoffer</a:t>
            </a:r>
          </a:p>
          <a:p>
            <a:pPr lvl="3"/>
            <a:endParaRPr lang="nl-NL" sz="2000" dirty="0"/>
          </a:p>
          <a:p>
            <a:pPr lvl="3"/>
            <a:r>
              <a:rPr lang="nl-NL" sz="2000" dirty="0"/>
              <a:t>• Het slachtoffer kan via de officier van justitie vragen</a:t>
            </a:r>
          </a:p>
          <a:p>
            <a:pPr lvl="3"/>
            <a:r>
              <a:rPr lang="nl-NL" sz="2000" dirty="0"/>
              <a:t>om </a:t>
            </a:r>
            <a:r>
              <a:rPr lang="nl-NL" sz="2000" b="1" dirty="0"/>
              <a:t>schadevergoeding</a:t>
            </a:r>
            <a:r>
              <a:rPr lang="nl-NL" sz="2000" dirty="0"/>
              <a:t>. </a:t>
            </a:r>
          </a:p>
          <a:p>
            <a:pPr lvl="3"/>
            <a:endParaRPr lang="nl-NL" sz="2000" dirty="0"/>
          </a:p>
          <a:p>
            <a:pPr lvl="3"/>
            <a:r>
              <a:rPr lang="nl-NL" sz="2000" dirty="0"/>
              <a:t>• Slachtoffers hebben </a:t>
            </a:r>
            <a:r>
              <a:rPr lang="nl-NL" sz="2000" b="1" dirty="0"/>
              <a:t>spreekrecht</a:t>
            </a:r>
            <a:r>
              <a:rPr lang="nl-NL" sz="2000" dirty="0"/>
              <a:t>: </a:t>
            </a:r>
            <a:r>
              <a:rPr lang="nl-NL" sz="2000" i="1" dirty="0"/>
              <a:t>het recht van een</a:t>
            </a:r>
          </a:p>
          <a:p>
            <a:pPr lvl="3"/>
            <a:r>
              <a:rPr lang="nl-NL" sz="2000" i="1" dirty="0"/>
              <a:t>slachtoffer van een ernstig misdrijf om tijdens de rechtszitting</a:t>
            </a:r>
          </a:p>
          <a:p>
            <a:pPr lvl="3"/>
            <a:r>
              <a:rPr lang="nl-NL" sz="2000" i="1" dirty="0"/>
              <a:t>te spreken.</a:t>
            </a:r>
            <a:r>
              <a:rPr lang="nl-NL" sz="2000" dirty="0"/>
              <a:t> </a:t>
            </a:r>
          </a:p>
          <a:p>
            <a:pPr lvl="3"/>
            <a:endParaRPr lang="nl-NL" sz="2000" dirty="0"/>
          </a:p>
          <a:p>
            <a:pPr lvl="3"/>
            <a:r>
              <a:rPr lang="nl-NL" sz="2000" dirty="0"/>
              <a:t>• Verder hebben slachtoffers recht op </a:t>
            </a:r>
            <a:r>
              <a:rPr lang="nl-NL" sz="2000" b="1" dirty="0"/>
              <a:t>slachtofferhulp</a:t>
            </a:r>
            <a:r>
              <a:rPr lang="nl-NL" sz="2000" dirty="0"/>
              <a:t>.</a:t>
            </a:r>
          </a:p>
          <a:p>
            <a:pPr lvl="3"/>
            <a:endParaRPr lang="nl-NL" sz="2000" dirty="0"/>
          </a:p>
          <a:p>
            <a:pPr lvl="3"/>
            <a:r>
              <a:rPr lang="nl-NL" sz="2000" dirty="0"/>
              <a:t>• Slachtoffers hebben recht op </a:t>
            </a:r>
            <a:r>
              <a:rPr lang="nl-NL" sz="2000" b="1" dirty="0"/>
              <a:t>informatie</a:t>
            </a:r>
            <a:r>
              <a:rPr lang="nl-NL" sz="2000" dirty="0"/>
              <a:t>. </a:t>
            </a:r>
          </a:p>
        </p:txBody>
      </p:sp>
      <p:cxnSp>
        <p:nvCxnSpPr>
          <p:cNvPr id="4" name="Rechte verbindingslijn 3">
            <a:extLst>
              <a:ext uri="{FF2B5EF4-FFF2-40B4-BE49-F238E27FC236}">
                <a16:creationId xmlns:a16="http://schemas.microsoft.com/office/drawing/2014/main" id="{A7C3A606-CBDB-42AB-B82F-A3F09E3D762D}"/>
              </a:ext>
            </a:extLst>
          </p:cNvPr>
          <p:cNvCxnSpPr>
            <a:cxnSpLocks/>
          </p:cNvCxnSpPr>
          <p:nvPr/>
        </p:nvCxnSpPr>
        <p:spPr>
          <a:xfrm>
            <a:off x="838200" y="1852950"/>
            <a:ext cx="5814391" cy="0"/>
          </a:xfrm>
          <a:prstGeom prst="line">
            <a:avLst/>
          </a:prstGeom>
          <a:ln w="47625">
            <a:solidFill>
              <a:srgbClr val="4F811A"/>
            </a:solidFill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Afbeelding 7">
            <a:extLst>
              <a:ext uri="{FF2B5EF4-FFF2-40B4-BE49-F238E27FC236}">
                <a16:creationId xmlns:a16="http://schemas.microsoft.com/office/drawing/2014/main" id="{0662325B-A921-400E-898E-3008CD592A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46329" y="1847243"/>
            <a:ext cx="2812805" cy="1639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83331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9671F7-5B60-4DE5-9A0B-83688A3FA5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8 Straf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B4BFFFD-2C1D-4F71-99AA-6F83C5CB98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3200" b="1" dirty="0"/>
              <a:t>8.3 Helpt straf?</a:t>
            </a:r>
            <a:endParaRPr lang="nl-NL" b="1" dirty="0"/>
          </a:p>
          <a:p>
            <a:pPr lvl="3"/>
            <a:endParaRPr lang="nl-NL" b="1" dirty="0"/>
          </a:p>
          <a:p>
            <a:pPr lvl="3"/>
            <a:r>
              <a:rPr lang="nl-NL" sz="2000" b="1" dirty="0"/>
              <a:t>Reclassering</a:t>
            </a:r>
          </a:p>
          <a:p>
            <a:pPr lvl="3"/>
            <a:r>
              <a:rPr lang="nl-NL" sz="2000" dirty="0"/>
              <a:t>Reclasseringsambtenaren </a:t>
            </a:r>
            <a:r>
              <a:rPr lang="nl-NL" sz="2000" i="1" dirty="0"/>
              <a:t>helpen en begeleiden verdachten en </a:t>
            </a:r>
          </a:p>
          <a:p>
            <a:pPr lvl="3"/>
            <a:r>
              <a:rPr lang="nl-NL" sz="2000" i="1"/>
              <a:t>veroordeelden om </a:t>
            </a:r>
            <a:r>
              <a:rPr lang="nl-NL" sz="2000" i="1" dirty="0"/>
              <a:t>herhaling van strafbaar gedrag te voorkomen.</a:t>
            </a:r>
          </a:p>
          <a:p>
            <a:pPr lvl="3"/>
            <a:endParaRPr lang="nl-NL" sz="2000" i="1" dirty="0"/>
          </a:p>
          <a:p>
            <a:pPr lvl="3"/>
            <a:r>
              <a:rPr lang="nl-NL" sz="2000" b="1" dirty="0"/>
              <a:t>Recidive</a:t>
            </a:r>
          </a:p>
          <a:p>
            <a:pPr lvl="3"/>
            <a:r>
              <a:rPr lang="nl-NL" sz="2000" i="1" dirty="0"/>
              <a:t>Iemand valt na een eerdere veroordeling opnieuw terug in crimineel gedrag.</a:t>
            </a:r>
          </a:p>
          <a:p>
            <a:pPr lvl="3"/>
            <a:r>
              <a:rPr lang="nl-NL" sz="2000" dirty="0"/>
              <a:t>Vaak zeggen recidivisten dat ze van gevangenisstraf niet beter, maar juist slechter zijn geworden.</a:t>
            </a:r>
          </a:p>
        </p:txBody>
      </p:sp>
      <p:cxnSp>
        <p:nvCxnSpPr>
          <p:cNvPr id="4" name="Rechte verbindingslijn 3">
            <a:extLst>
              <a:ext uri="{FF2B5EF4-FFF2-40B4-BE49-F238E27FC236}">
                <a16:creationId xmlns:a16="http://schemas.microsoft.com/office/drawing/2014/main" id="{A7C3A606-CBDB-42AB-B82F-A3F09E3D762D}"/>
              </a:ext>
            </a:extLst>
          </p:cNvPr>
          <p:cNvCxnSpPr>
            <a:cxnSpLocks/>
          </p:cNvCxnSpPr>
          <p:nvPr/>
        </p:nvCxnSpPr>
        <p:spPr>
          <a:xfrm>
            <a:off x="838200" y="1852950"/>
            <a:ext cx="5814391" cy="0"/>
          </a:xfrm>
          <a:prstGeom prst="line">
            <a:avLst/>
          </a:prstGeom>
          <a:ln w="47625">
            <a:solidFill>
              <a:srgbClr val="4F811A"/>
            </a:solidFill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Afbeelding 7">
            <a:extLst>
              <a:ext uri="{FF2B5EF4-FFF2-40B4-BE49-F238E27FC236}">
                <a16:creationId xmlns:a16="http://schemas.microsoft.com/office/drawing/2014/main" id="{F7024607-5302-4A53-A886-0BADCC63A8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32184" y="1852950"/>
            <a:ext cx="2627729" cy="1644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2217530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Aangepast 4">
      <a:dk1>
        <a:srgbClr val="000000"/>
      </a:dk1>
      <a:lt1>
        <a:sysClr val="window" lastClr="FFFFFF"/>
      </a:lt1>
      <a:dk2>
        <a:srgbClr val="4F811A"/>
      </a:dk2>
      <a:lt2>
        <a:srgbClr val="DCE4CF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angepast 1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47625">
          <a:solidFill>
            <a:srgbClr val="4F811A"/>
          </a:solidFill>
        </a:ln>
        <a:effectLst>
          <a:outerShdw blurRad="76200" dist="12700" dir="2700000" sy="-23000" kx="-800400" algn="bl" rotWithShape="0">
            <a:prstClr val="black">
              <a:alpha val="20000"/>
            </a:prstClr>
          </a:outerShdw>
        </a:effectLst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3F4CE18F811D44A92B5FDE8C06A468E" ma:contentTypeVersion="13" ma:contentTypeDescription="Create a new document." ma:contentTypeScope="" ma:versionID="dbe46624a6c0412413b7eaf008dde618">
  <xsd:schema xmlns:xsd="http://www.w3.org/2001/XMLSchema" xmlns:xs="http://www.w3.org/2001/XMLSchema" xmlns:p="http://schemas.microsoft.com/office/2006/metadata/properties" xmlns:ns2="3a6e05b2-bff7-4274-8c1c-2578f00e4fdc" xmlns:ns3="e72f5fea-3ff5-4a0e-8464-2037869e11f9" targetNamespace="http://schemas.microsoft.com/office/2006/metadata/properties" ma:root="true" ma:fieldsID="461d493fed8aeec3a8539198c47339d2" ns2:_="" ns3:_="">
    <xsd:import namespace="3a6e05b2-bff7-4274-8c1c-2578f00e4fdc"/>
    <xsd:import namespace="e72f5fea-3ff5-4a0e-8464-2037869e11f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a6e05b2-bff7-4274-8c1c-2578f00e4fd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2f5fea-3ff5-4a0e-8464-2037869e11f9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5D3C6E0-253B-4272-8804-0DD2095A8A6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8EF9803-2410-4878-8E0C-14C3A0B3E9AA}"/>
</file>

<file path=customXml/itemProps3.xml><?xml version="1.0" encoding="utf-8"?>
<ds:datastoreItem xmlns:ds="http://schemas.openxmlformats.org/officeDocument/2006/customXml" ds:itemID="{2481CBFC-264A-46E4-9B88-2D97E59C4674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525</TotalTime>
  <Words>291</Words>
  <Application>Microsoft Office PowerPoint</Application>
  <PresentationFormat>Breedbeeld</PresentationFormat>
  <Paragraphs>70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9" baseType="lpstr">
      <vt:lpstr>Arial</vt:lpstr>
      <vt:lpstr>Calibri</vt:lpstr>
      <vt:lpstr>Kantoorthema</vt:lpstr>
      <vt:lpstr>Criminaliteit</vt:lpstr>
      <vt:lpstr>8 Straf</vt:lpstr>
      <vt:lpstr>8 Straf</vt:lpstr>
      <vt:lpstr>8 Straf</vt:lpstr>
      <vt:lpstr>8 Straf</vt:lpstr>
      <vt:lpstr>8 Straf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Raymon Raaphorst</dc:creator>
  <cp:lastModifiedBy>George Rinkel</cp:lastModifiedBy>
  <cp:revision>16</cp:revision>
  <dcterms:created xsi:type="dcterms:W3CDTF">2021-08-30T14:09:23Z</dcterms:created>
  <dcterms:modified xsi:type="dcterms:W3CDTF">2021-09-10T07:51:07Z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0x010100F3F4CE18F811D44A92B5FDE8C06A468E</vt:lpwstr>
  </property>
</Properties>
</file>