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6327"/>
  </p:normalViewPr>
  <p:slideViewPr>
    <p:cSldViewPr snapToGrid="0" snapToObjects="1">
      <p:cViewPr varScale="1">
        <p:scale>
          <a:sx n="128" d="100"/>
          <a:sy n="128" d="100"/>
        </p:scale>
        <p:origin x="4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2F7831-0B2E-544A-9BBD-7B1871D6DB21}"/>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C6DA45B-1FA1-904E-A9C4-38DD4478E5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0B579FE2-925C-3D40-82AF-3DF65114B88E}"/>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454F0274-81CF-3A4C-BD1B-459DD80159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C51B2DF-1B86-104B-8E74-F2967AF374D0}"/>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233426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887E19-4A5B-BE4A-95E8-E23904027CF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E5570A9-4C87-ED4E-A8F6-127EA97265A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1A3EFB4-D930-3F4C-A7FF-CF0808F01661}"/>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F9A37CAC-AF72-3D43-AF11-5A50F3FA3DD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ED48A10-37F4-4840-A464-A12B7A4B90EF}"/>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3964541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67AF1AFA-27B7-1540-B34B-E90D0BE3793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9A111D4C-AB3F-0A4B-A1CE-9EDED6CFF1E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6C2EE6E-0D23-9243-9623-8856C370AD70}"/>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94ECFE04-7ED4-B74C-B65D-FD5A63C35B6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09F5A4C-AC7A-9D45-9BAC-A1190205A660}"/>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4214671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el">
    <p:spTree>
      <p:nvGrpSpPr>
        <p:cNvPr id="1" name=""/>
        <p:cNvGrpSpPr/>
        <p:nvPr/>
      </p:nvGrpSpPr>
      <p:grpSpPr>
        <a:xfrm>
          <a:off x="0" y="0"/>
          <a:ext cx="0" cy="0"/>
          <a:chOff x="0" y="0"/>
          <a:chExt cx="0" cy="0"/>
        </a:xfrm>
      </p:grpSpPr>
      <p:sp>
        <p:nvSpPr>
          <p:cNvPr id="11" name="Auteur en datum"/>
          <p:cNvSpPr txBox="1">
            <a:spLocks noGrp="1"/>
          </p:cNvSpPr>
          <p:nvPr>
            <p:ph type="body" sz="quarter" idx="21" hasCustomPrompt="1"/>
          </p:nvPr>
        </p:nvSpPr>
        <p:spPr>
          <a:xfrm>
            <a:off x="654844" y="6087296"/>
            <a:ext cx="10882313" cy="324183"/>
          </a:xfrm>
          <a:prstGeom prst="rect">
            <a:avLst/>
          </a:prstGeom>
        </p:spPr>
        <p:txBody>
          <a:bodyPr anchor="b"/>
          <a:lstStyle>
            <a:lvl1pPr marL="0" indent="0" defTabSz="396226">
              <a:lnSpc>
                <a:spcPct val="100000"/>
              </a:lnSpc>
              <a:spcBef>
                <a:spcPts val="0"/>
              </a:spcBef>
              <a:buSzTx/>
              <a:buNone/>
              <a:defRPr sz="1620" b="1"/>
            </a:lvl1pPr>
          </a:lstStyle>
          <a:p>
            <a:r>
              <a:t>Auteur en datum</a:t>
            </a:r>
          </a:p>
        </p:txBody>
      </p:sp>
      <p:sp>
        <p:nvSpPr>
          <p:cNvPr id="12" name="Naam presentatie"/>
          <p:cNvSpPr txBox="1">
            <a:spLocks noGrp="1"/>
          </p:cNvSpPr>
          <p:nvPr>
            <p:ph type="title" hasCustomPrompt="1"/>
          </p:nvPr>
        </p:nvSpPr>
        <p:spPr>
          <a:xfrm>
            <a:off x="654844" y="1303734"/>
            <a:ext cx="10883491" cy="2321719"/>
          </a:xfrm>
          <a:prstGeom prst="rect">
            <a:avLst/>
          </a:prstGeom>
        </p:spPr>
        <p:txBody>
          <a:bodyPr anchor="b"/>
          <a:lstStyle>
            <a:lvl1pPr>
              <a:defRPr sz="5765" spc="-115"/>
            </a:lvl1pPr>
          </a:lstStyle>
          <a:p>
            <a:r>
              <a:t>Naam presentatie</a:t>
            </a:r>
          </a:p>
        </p:txBody>
      </p:sp>
      <p:sp>
        <p:nvSpPr>
          <p:cNvPr id="13" name="Hoofdtekst - niveau één…"/>
          <p:cNvSpPr txBox="1">
            <a:spLocks noGrp="1"/>
          </p:cNvSpPr>
          <p:nvPr>
            <p:ph type="body" sz="quarter" idx="1" hasCustomPrompt="1"/>
          </p:nvPr>
        </p:nvSpPr>
        <p:spPr>
          <a:xfrm>
            <a:off x="654844" y="3589735"/>
            <a:ext cx="10882313" cy="1024031"/>
          </a:xfrm>
          <a:prstGeom prst="rect">
            <a:avLst/>
          </a:prstGeom>
        </p:spPr>
        <p:txBody>
          <a:bodyPr/>
          <a:lstStyle>
            <a:lvl1pPr marL="0" indent="0" defTabSz="412735">
              <a:lnSpc>
                <a:spcPct val="100000"/>
              </a:lnSpc>
              <a:spcBef>
                <a:spcPts val="0"/>
              </a:spcBef>
              <a:buSzTx/>
              <a:buNone/>
              <a:defRPr sz="2672" b="1"/>
            </a:lvl1pPr>
            <a:lvl2pPr marL="0" indent="321457" defTabSz="412735">
              <a:lnSpc>
                <a:spcPct val="100000"/>
              </a:lnSpc>
              <a:spcBef>
                <a:spcPts val="0"/>
              </a:spcBef>
              <a:buSzTx/>
              <a:buNone/>
              <a:defRPr sz="2672" b="1"/>
            </a:lvl2pPr>
            <a:lvl3pPr marL="0" indent="642915" defTabSz="412735">
              <a:lnSpc>
                <a:spcPct val="100000"/>
              </a:lnSpc>
              <a:spcBef>
                <a:spcPts val="0"/>
              </a:spcBef>
              <a:buSzTx/>
              <a:buNone/>
              <a:defRPr sz="2672" b="1"/>
            </a:lvl3pPr>
            <a:lvl4pPr marL="0" indent="964372" defTabSz="412735">
              <a:lnSpc>
                <a:spcPct val="100000"/>
              </a:lnSpc>
              <a:spcBef>
                <a:spcPts val="0"/>
              </a:spcBef>
              <a:buSzTx/>
              <a:buNone/>
              <a:defRPr sz="2672" b="1"/>
            </a:lvl4pPr>
            <a:lvl5pPr marL="0" indent="1285829" defTabSz="412735">
              <a:lnSpc>
                <a:spcPct val="100000"/>
              </a:lnSpc>
              <a:spcBef>
                <a:spcPts val="0"/>
              </a:spcBef>
              <a:buSzTx/>
              <a:buNone/>
              <a:defRPr sz="2672" b="1"/>
            </a:lvl5pPr>
          </a:lstStyle>
          <a:p>
            <a:r>
              <a:t>Ondertitel presentatie</a:t>
            </a:r>
          </a:p>
          <a:p>
            <a:pPr lvl="1"/>
            <a:endParaRPr/>
          </a:p>
          <a:p>
            <a:pPr lvl="2"/>
            <a:endParaRPr/>
          </a:p>
          <a:p>
            <a:pPr lvl="3"/>
            <a:endParaRPr/>
          </a:p>
          <a:p>
            <a:pPr lvl="4"/>
            <a:endParaRPr/>
          </a:p>
        </p:txBody>
      </p:sp>
      <p:sp>
        <p:nvSpPr>
          <p:cNvPr id="14" name="Dianummer"/>
          <p:cNvSpPr txBox="1">
            <a:spLocks noGrp="1"/>
          </p:cNvSpPr>
          <p:nvPr>
            <p:ph type="sldNum" sz="quarter" idx="2"/>
          </p:nvPr>
        </p:nvSpPr>
        <p:spPr>
          <a:xfrm>
            <a:off x="5956363" y="6482953"/>
            <a:ext cx="279274" cy="202134"/>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46843652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ectie">
    <p:spTree>
      <p:nvGrpSpPr>
        <p:cNvPr id="1" name=""/>
        <p:cNvGrpSpPr/>
        <p:nvPr/>
      </p:nvGrpSpPr>
      <p:grpSpPr>
        <a:xfrm>
          <a:off x="0" y="0"/>
          <a:ext cx="0" cy="0"/>
          <a:chOff x="0" y="0"/>
          <a:chExt cx="0" cy="0"/>
        </a:xfrm>
      </p:grpSpPr>
      <p:sp>
        <p:nvSpPr>
          <p:cNvPr id="71" name="Sectietitel"/>
          <p:cNvSpPr txBox="1">
            <a:spLocks noGrp="1"/>
          </p:cNvSpPr>
          <p:nvPr>
            <p:ph type="title" hasCustomPrompt="1"/>
          </p:nvPr>
        </p:nvSpPr>
        <p:spPr>
          <a:xfrm>
            <a:off x="654844" y="2268141"/>
            <a:ext cx="10882313" cy="2321719"/>
          </a:xfrm>
          <a:prstGeom prst="rect">
            <a:avLst/>
          </a:prstGeom>
        </p:spPr>
        <p:txBody>
          <a:bodyPr anchor="ctr"/>
          <a:lstStyle>
            <a:lvl1pPr>
              <a:defRPr sz="5765" b="0" spc="-115">
                <a:latin typeface="Helvetica Neue Medium"/>
                <a:ea typeface="Helvetica Neue Medium"/>
                <a:cs typeface="Helvetica Neue Medium"/>
                <a:sym typeface="Helvetica Neue Medium"/>
              </a:defRPr>
            </a:lvl1pPr>
          </a:lstStyle>
          <a:p>
            <a:r>
              <a:t>Sectietitel</a:t>
            </a:r>
          </a:p>
        </p:txBody>
      </p:sp>
      <p:sp>
        <p:nvSpPr>
          <p:cNvPr id="7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01606970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40DDD-74E3-AC47-93E6-DD35A7CBFF8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ABEA1E52-FDEC-0D45-BBF8-70FFC6F7252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A3C6970-5A71-9B42-B8A1-B3A978D5C15B}"/>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29153E47-2506-124F-B701-0C258A18DC4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9330FA9-AAF6-D744-AD81-794CFE647C13}"/>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235851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195065-BDDD-F84B-A07A-3065C985F20F}"/>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9AB2E4D-2F7C-5046-AC3B-806C9B8938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60FA6555-2E20-9E41-A8AB-ADFDF0B49089}"/>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2CBA7157-8DA6-924F-8B9E-07E4859EB0C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014E15A-67F4-C34F-9051-46A723212247}"/>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983551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6D815A-DC9F-8E47-A607-064DF4E4A5C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099F66B2-9875-6146-9B2C-BA1DE74179A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1671F12-BD31-A14E-A799-8AAA333C28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40D0F6B-C0C6-B844-AC03-F403E4C0BA1C}"/>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6" name="Tijdelijke aanduiding voor voettekst 5">
            <a:extLst>
              <a:ext uri="{FF2B5EF4-FFF2-40B4-BE49-F238E27FC236}">
                <a16:creationId xmlns:a16="http://schemas.microsoft.com/office/drawing/2014/main" id="{DF5B4BB3-6731-314B-9710-CE885D7FECD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7381594-1710-D841-8424-C68ABEE18E80}"/>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2887615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14A38-BD29-264E-842C-D4CF3A5772B2}"/>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0F07998-6F17-C242-ACF6-FB855EB39B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8E51076-A242-CE4D-90E4-03621501BF0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69BFEEEC-A3F8-824E-B8B8-9AE3E7B6B2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887DD32D-62DA-1F40-8E6A-DADDC6718793}"/>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ED7ED8F-8A2C-1046-8464-CF3B17F2451C}"/>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8" name="Tijdelijke aanduiding voor voettekst 7">
            <a:extLst>
              <a:ext uri="{FF2B5EF4-FFF2-40B4-BE49-F238E27FC236}">
                <a16:creationId xmlns:a16="http://schemas.microsoft.com/office/drawing/2014/main" id="{3BCCC4BE-F5E9-3B41-8ABE-1DAF61CBF87C}"/>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ACB9FA7-EA4A-DE41-ACAA-BCBA0F80266C}"/>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645986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B07E91-F2BF-D848-8011-05AAAFDD9FB4}"/>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61C4D9BC-4F96-8446-B467-CEBDD04A7CEF}"/>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4" name="Tijdelijke aanduiding voor voettekst 3">
            <a:extLst>
              <a:ext uri="{FF2B5EF4-FFF2-40B4-BE49-F238E27FC236}">
                <a16:creationId xmlns:a16="http://schemas.microsoft.com/office/drawing/2014/main" id="{2447B257-37B2-5941-9FD2-D3FC7426D0F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1D1195A3-5E96-9B4B-AD36-CDB3683AA925}"/>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17935671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954AA03-C83D-0445-A48F-6E3D9AFA721C}"/>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3" name="Tijdelijke aanduiding voor voettekst 2">
            <a:extLst>
              <a:ext uri="{FF2B5EF4-FFF2-40B4-BE49-F238E27FC236}">
                <a16:creationId xmlns:a16="http://schemas.microsoft.com/office/drawing/2014/main" id="{99C0E62D-CCB2-244D-89D8-12F3DA6CCA9E}"/>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7011FF5F-1533-F242-8CBB-057681722FFD}"/>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2080392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FEEA60-1629-9C48-922C-F9A37AC204A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270FFAA-2065-4D42-8E5B-AB22ADD812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50BB5B3-7ABE-7740-82C7-7A067166D6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BE5DB3C-B309-2E4E-9AAE-D3BF5A970690}"/>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6" name="Tijdelijke aanduiding voor voettekst 5">
            <a:extLst>
              <a:ext uri="{FF2B5EF4-FFF2-40B4-BE49-F238E27FC236}">
                <a16:creationId xmlns:a16="http://schemas.microsoft.com/office/drawing/2014/main" id="{60108459-54EF-4F46-8B86-48C65F8126F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0812A4E-460E-FE4A-A959-7801BDA48A46}"/>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1129052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0281C0-51E7-A945-A314-037F0FADCBB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82720FAB-8B10-C043-A0EF-1929D33C95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F2A71D72-9137-3D40-9B35-4FA31B64D0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49409BF-7F2F-B747-B879-88333491B7F9}"/>
              </a:ext>
            </a:extLst>
          </p:cNvPr>
          <p:cNvSpPr>
            <a:spLocks noGrp="1"/>
          </p:cNvSpPr>
          <p:nvPr>
            <p:ph type="dt" sz="half" idx="10"/>
          </p:nvPr>
        </p:nvSpPr>
        <p:spPr/>
        <p:txBody>
          <a:bodyPr/>
          <a:lstStyle/>
          <a:p>
            <a:fld id="{2BA7AEA1-F9FA-FC42-8AD2-BBAC1B3CD720}" type="datetimeFigureOut">
              <a:rPr lang="nl-NL" smtClean="0"/>
              <a:t>19-10-2021</a:t>
            </a:fld>
            <a:endParaRPr lang="nl-NL"/>
          </a:p>
        </p:txBody>
      </p:sp>
      <p:sp>
        <p:nvSpPr>
          <p:cNvPr id="6" name="Tijdelijke aanduiding voor voettekst 5">
            <a:extLst>
              <a:ext uri="{FF2B5EF4-FFF2-40B4-BE49-F238E27FC236}">
                <a16:creationId xmlns:a16="http://schemas.microsoft.com/office/drawing/2014/main" id="{5034A723-1919-5347-B87B-D96EBC26540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63DFE64-71C5-9642-A41B-A8A0E879E4AE}"/>
              </a:ext>
            </a:extLst>
          </p:cNvPr>
          <p:cNvSpPr>
            <a:spLocks noGrp="1"/>
          </p:cNvSpPr>
          <p:nvPr>
            <p:ph type="sldNum" sz="quarter" idx="12"/>
          </p:nvPr>
        </p:nvSpPr>
        <p:spPr/>
        <p:txBody>
          <a:bodyPr/>
          <a:lstStyle/>
          <a:p>
            <a:fld id="{F0ABA4EA-D725-8F4F-A35D-BEBB5FCA479A}" type="slidenum">
              <a:rPr lang="nl-NL" smtClean="0"/>
              <a:t>‹nr.›</a:t>
            </a:fld>
            <a:endParaRPr lang="nl-NL"/>
          </a:p>
        </p:txBody>
      </p:sp>
    </p:spTree>
    <p:extLst>
      <p:ext uri="{BB962C8B-B14F-4D97-AF65-F5344CB8AC3E}">
        <p14:creationId xmlns:p14="http://schemas.microsoft.com/office/powerpoint/2010/main" val="2204057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3D3FF4A9-6C06-F346-8823-27DD08010C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DC2CE7D-9B7A-8D42-AC43-C6B35E9347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A293385-9C22-904E-BDDD-61F5D1BC70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A7AEA1-F9FA-FC42-8AD2-BBAC1B3CD720}" type="datetimeFigureOut">
              <a:rPr lang="nl-NL" smtClean="0"/>
              <a:t>19-10-2021</a:t>
            </a:fld>
            <a:endParaRPr lang="nl-NL"/>
          </a:p>
        </p:txBody>
      </p:sp>
      <p:sp>
        <p:nvSpPr>
          <p:cNvPr id="5" name="Tijdelijke aanduiding voor voettekst 4">
            <a:extLst>
              <a:ext uri="{FF2B5EF4-FFF2-40B4-BE49-F238E27FC236}">
                <a16:creationId xmlns:a16="http://schemas.microsoft.com/office/drawing/2014/main" id="{EAD99BE8-C523-164C-970E-EFC3136E03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951AFBEF-E72B-DC48-B76F-39099C47C3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BA4EA-D725-8F4F-A35D-BEBB5FCA479A}" type="slidenum">
              <a:rPr lang="nl-NL" smtClean="0"/>
              <a:t>‹nr.›</a:t>
            </a:fld>
            <a:endParaRPr lang="nl-NL"/>
          </a:p>
        </p:txBody>
      </p:sp>
    </p:spTree>
    <p:extLst>
      <p:ext uri="{BB962C8B-B14F-4D97-AF65-F5344CB8AC3E}">
        <p14:creationId xmlns:p14="http://schemas.microsoft.com/office/powerpoint/2010/main" val="1656498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jungle-lake-with-wild-animals-1.jpeg" descr="jungle-lake-with-wild-animals-1.jpeg"/>
          <p:cNvPicPr>
            <a:picLocks noChangeAspect="1"/>
          </p:cNvPicPr>
          <p:nvPr/>
        </p:nvPicPr>
        <p:blipFill>
          <a:blip r:embed="rId2"/>
          <a:stretch>
            <a:fillRect/>
          </a:stretch>
        </p:blipFill>
        <p:spPr>
          <a:xfrm>
            <a:off x="1213810" y="-60418"/>
            <a:ext cx="9764380" cy="6978836"/>
          </a:xfrm>
          <a:prstGeom prst="rect">
            <a:avLst/>
          </a:prstGeom>
          <a:ln w="12700">
            <a:miter lim="400000"/>
          </a:ln>
        </p:spPr>
      </p:pic>
      <p:grpSp>
        <p:nvGrpSpPr>
          <p:cNvPr id="158" name="Groepeer"/>
          <p:cNvGrpSpPr/>
          <p:nvPr/>
        </p:nvGrpSpPr>
        <p:grpSpPr>
          <a:xfrm>
            <a:off x="3072828" y="2940518"/>
            <a:ext cx="6046346" cy="3220860"/>
            <a:chOff x="0" y="0"/>
            <a:chExt cx="8599245" cy="4580777"/>
          </a:xfrm>
        </p:grpSpPr>
        <p:sp>
          <p:nvSpPr>
            <p:cNvPr id="152" name="Afgeronde rechthoek"/>
            <p:cNvSpPr/>
            <p:nvPr/>
          </p:nvSpPr>
          <p:spPr>
            <a:xfrm>
              <a:off x="0" y="0"/>
              <a:ext cx="8599245" cy="4580777"/>
            </a:xfrm>
            <a:prstGeom prst="roundRect">
              <a:avLst>
                <a:gd name="adj" fmla="val 4145"/>
              </a:avLst>
            </a:prstGeom>
            <a:solidFill>
              <a:srgbClr val="FFFFFF">
                <a:alpha val="84714"/>
              </a:srgbClr>
            </a:solidFill>
            <a:ln w="12700" cap="flat">
              <a:noFill/>
              <a:miter lim="400000"/>
            </a:ln>
            <a:effectLst/>
          </p:spPr>
          <p:txBody>
            <a:bodyPr wrap="square" lIns="35719" tIns="35719" rIns="35719" bIns="35719" numCol="1" anchor="ctr">
              <a:noAutofit/>
            </a:bodyP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54" name="Balans ⚖️ Mens en natuur…"/>
            <p:cNvSpPr txBox="1"/>
            <p:nvPr/>
          </p:nvSpPr>
          <p:spPr>
            <a:xfrm>
              <a:off x="2601182" y="309178"/>
              <a:ext cx="4776236" cy="11491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numCol="1" anchor="ctr">
              <a:spAutoFit/>
            </a:bodyPr>
            <a:lstStyle/>
            <a:p>
              <a:pPr algn="l">
                <a:defRPr sz="3400"/>
              </a:pPr>
              <a:r>
                <a:rPr sz="2391"/>
                <a:t>Balans ⚖️ Mens en natuur</a:t>
              </a:r>
            </a:p>
            <a:p>
              <a:pPr algn="l">
                <a:defRPr sz="3400">
                  <a:latin typeface="Avenir Next Demi Bold"/>
                  <a:ea typeface="Avenir Next Demi Bold"/>
                  <a:cs typeface="Avenir Next Demi Bold"/>
                  <a:sym typeface="Avenir Next Demi Bold"/>
                </a:defRPr>
              </a:pPr>
              <a:r>
                <a:rPr sz="2391"/>
                <a:t>Natuur in balans deel 1</a:t>
              </a:r>
            </a:p>
          </p:txBody>
        </p:sp>
        <p:sp>
          <p:nvSpPr>
            <p:cNvPr id="155" name="Werkboekje van"/>
            <p:cNvSpPr txBox="1"/>
            <p:nvPr/>
          </p:nvSpPr>
          <p:spPr>
            <a:xfrm>
              <a:off x="2611909" y="1946682"/>
              <a:ext cx="3782231" cy="68741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numCol="1" anchor="ctr">
              <a:spAutoFit/>
            </a:bodyPr>
            <a:lstStyle>
              <a:lvl1pPr algn="l">
                <a:defRPr sz="3800">
                  <a:solidFill>
                    <a:srgbClr val="316661"/>
                  </a:solidFill>
                  <a:latin typeface="Avenir Next Demi Bold"/>
                  <a:ea typeface="Avenir Next Demi Bold"/>
                  <a:cs typeface="Avenir Next Demi Bold"/>
                  <a:sym typeface="Avenir Next Demi Bold"/>
                </a:defRPr>
              </a:lvl1pPr>
            </a:lstStyle>
            <a:p>
              <a:r>
                <a:rPr sz="2672"/>
                <a:t>Werkboekje van</a:t>
              </a:r>
            </a:p>
          </p:txBody>
        </p:sp>
        <p:sp>
          <p:nvSpPr>
            <p:cNvPr id="156" name="Fotootje van jezelf is gezellig"/>
            <p:cNvSpPr txBox="1"/>
            <p:nvPr/>
          </p:nvSpPr>
          <p:spPr>
            <a:xfrm>
              <a:off x="373758" y="3824694"/>
              <a:ext cx="1999192" cy="65668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p>
              <a:r>
                <a:rPr sz="1266"/>
                <a:t>Fotootje van jezelf is gezellig</a:t>
              </a:r>
            </a:p>
          </p:txBody>
        </p:sp>
        <p:sp>
          <p:nvSpPr>
            <p:cNvPr id="157" name="Bewaar dit werkboekje op je iPad.…"/>
            <p:cNvSpPr txBox="1"/>
            <p:nvPr/>
          </p:nvSpPr>
          <p:spPr>
            <a:xfrm>
              <a:off x="2620993" y="3563358"/>
              <a:ext cx="5898855" cy="70282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5719" tIns="35719" rIns="35719" bIns="35719" numCol="1" anchor="ctr">
              <a:spAutoFit/>
            </a:bodyPr>
            <a:lstStyle/>
            <a:p>
              <a:pPr marL="160729" indent="-160729">
                <a:buSzPct val="132000"/>
                <a:buChar char="‣"/>
                <a:defRPr sz="1300">
                  <a:solidFill>
                    <a:srgbClr val="316661"/>
                  </a:solidFill>
                  <a:latin typeface="Avenir Next Medium"/>
                  <a:ea typeface="Avenir Next Medium"/>
                  <a:cs typeface="Avenir Next Medium"/>
                  <a:sym typeface="Avenir Next Medium"/>
                </a:defRPr>
              </a:pPr>
              <a:r>
                <a:rPr sz="914" dirty="0" err="1"/>
                <a:t>Bewaar</a:t>
              </a:r>
              <a:r>
                <a:rPr sz="914" dirty="0"/>
                <a:t> </a:t>
              </a:r>
              <a:r>
                <a:rPr sz="914" dirty="0" err="1"/>
                <a:t>dit</a:t>
              </a:r>
              <a:r>
                <a:rPr sz="914" dirty="0"/>
                <a:t> </a:t>
              </a:r>
              <a:r>
                <a:rPr sz="914" dirty="0" err="1"/>
                <a:t>werkboekje</a:t>
              </a:r>
              <a:r>
                <a:rPr sz="914" dirty="0"/>
                <a:t> </a:t>
              </a:r>
              <a:r>
                <a:rPr lang="nl-NL" sz="914" dirty="0"/>
                <a:t>in je Google Drive</a:t>
              </a:r>
              <a:endParaRPr sz="914" dirty="0"/>
            </a:p>
            <a:p>
              <a:pPr marL="160729" indent="-160729">
                <a:buSzPct val="132000"/>
                <a:buChar char="‣"/>
                <a:defRPr sz="1300">
                  <a:solidFill>
                    <a:srgbClr val="316661"/>
                  </a:solidFill>
                  <a:latin typeface="Avenir Next Medium"/>
                  <a:ea typeface="Avenir Next Medium"/>
                  <a:cs typeface="Avenir Next Medium"/>
                  <a:sym typeface="Avenir Next Medium"/>
                </a:defRPr>
              </a:pPr>
              <a:r>
                <a:rPr sz="914" dirty="0" err="1"/>
                <a:t>Geef</a:t>
              </a:r>
              <a:r>
                <a:rPr sz="914" dirty="0"/>
                <a:t> het de naam ‘Quest MN </a:t>
              </a:r>
              <a:r>
                <a:rPr sz="914" dirty="0" err="1"/>
                <a:t>natuur</a:t>
              </a:r>
              <a:r>
                <a:rPr sz="914" dirty="0"/>
                <a:t> in </a:t>
              </a:r>
              <a:r>
                <a:rPr sz="914" dirty="0" err="1"/>
                <a:t>balans</a:t>
              </a:r>
              <a:r>
                <a:rPr sz="914" dirty="0"/>
                <a:t> </a:t>
              </a:r>
              <a:r>
                <a:rPr sz="914" dirty="0" err="1"/>
                <a:t>deel</a:t>
              </a:r>
              <a:r>
                <a:rPr sz="914" dirty="0"/>
                <a:t> 1 - (je eigen naam)’. </a:t>
              </a:r>
            </a:p>
            <a:p>
              <a:pPr marL="160729" indent="-160729">
                <a:buSzPct val="132000"/>
                <a:buChar char="‣"/>
                <a:defRPr sz="1300">
                  <a:solidFill>
                    <a:srgbClr val="316661"/>
                  </a:solidFill>
                  <a:latin typeface="Avenir Next Medium"/>
                  <a:ea typeface="Avenir Next Medium"/>
                  <a:cs typeface="Avenir Next Medium"/>
                  <a:sym typeface="Avenir Next Medium"/>
                </a:defRPr>
              </a:pPr>
              <a:r>
                <a:rPr lang="nl-NL" sz="914" dirty="0"/>
                <a:t>Lever dit werkboekje in via Google Classroom als je klaar bent!</a:t>
              </a:r>
              <a:endParaRPr sz="914" dirty="0"/>
            </a:p>
          </p:txBody>
        </p:sp>
      </p:grpSp>
      <p:sp>
        <p:nvSpPr>
          <p:cNvPr id="159" name="Vul hier je naam in"/>
          <p:cNvSpPr/>
          <p:nvPr/>
        </p:nvSpPr>
        <p:spPr>
          <a:xfrm>
            <a:off x="4906917" y="4798331"/>
            <a:ext cx="4063110" cy="553641"/>
          </a:xfrm>
          <a:prstGeom prst="roundRect">
            <a:avLst>
              <a:gd name="adj" fmla="val 15000"/>
            </a:avLst>
          </a:prstGeom>
          <a:solidFill>
            <a:srgbClr val="D6D6D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2200">
                <a:latin typeface="Noteworthy Light"/>
                <a:ea typeface="Noteworthy Light"/>
                <a:cs typeface="Noteworthy Light"/>
                <a:sym typeface="Noteworthy Light"/>
              </a:defRPr>
            </a:lvl1pPr>
          </a:lstStyle>
          <a:p>
            <a:r>
              <a:rPr sz="1547"/>
              <a:t>Vul hier je naam in</a:t>
            </a:r>
          </a:p>
        </p:txBody>
      </p:sp>
      <p:pic>
        <p:nvPicPr>
          <p:cNvPr id="160" name="Afbeelding" descr="Afbeelding"/>
          <p:cNvPicPr>
            <a:picLocks noChangeAspect="1"/>
          </p:cNvPicPr>
          <p:nvPr/>
        </p:nvPicPr>
        <p:blipFill>
          <a:blip r:embed="rId3"/>
          <a:srcRect l="4" b="30"/>
          <a:stretch>
            <a:fillRect/>
          </a:stretch>
        </p:blipFill>
        <p:spPr>
          <a:xfrm>
            <a:off x="3369997" y="4273604"/>
            <a:ext cx="1336839" cy="1336494"/>
          </a:xfrm>
          <a:custGeom>
            <a:avLst/>
            <a:gdLst/>
            <a:ahLst/>
            <a:cxnLst>
              <a:cxn ang="0">
                <a:pos x="wd2" y="hd2"/>
              </a:cxn>
              <a:cxn ang="5400000">
                <a:pos x="wd2" y="hd2"/>
              </a:cxn>
              <a:cxn ang="10800000">
                <a:pos x="wd2" y="hd2"/>
              </a:cxn>
              <a:cxn ang="16200000">
                <a:pos x="wd2" y="hd2"/>
              </a:cxn>
            </a:cxnLst>
            <a:rect l="0" t="0" r="r" b="b"/>
            <a:pathLst>
              <a:path w="21600" h="20594" extrusionOk="0">
                <a:moveTo>
                  <a:pt x="10703" y="0"/>
                </a:moveTo>
                <a:cubicBezTo>
                  <a:pt x="7971" y="23"/>
                  <a:pt x="5250" y="1026"/>
                  <a:pt x="3165" y="3014"/>
                </a:cubicBezTo>
                <a:cubicBezTo>
                  <a:pt x="1056" y="5025"/>
                  <a:pt x="0" y="7658"/>
                  <a:pt x="0" y="10294"/>
                </a:cubicBezTo>
                <a:cubicBezTo>
                  <a:pt x="0" y="12930"/>
                  <a:pt x="1056" y="15566"/>
                  <a:pt x="3165" y="17578"/>
                </a:cubicBezTo>
                <a:cubicBezTo>
                  <a:pt x="7382" y="21600"/>
                  <a:pt x="14218" y="21600"/>
                  <a:pt x="18435" y="17578"/>
                </a:cubicBezTo>
                <a:cubicBezTo>
                  <a:pt x="20544" y="15566"/>
                  <a:pt x="21600" y="12930"/>
                  <a:pt x="21600" y="10294"/>
                </a:cubicBezTo>
                <a:cubicBezTo>
                  <a:pt x="21600" y="7658"/>
                  <a:pt x="20544" y="5025"/>
                  <a:pt x="18435" y="3014"/>
                </a:cubicBezTo>
                <a:cubicBezTo>
                  <a:pt x="16350" y="1026"/>
                  <a:pt x="13625" y="23"/>
                  <a:pt x="10892" y="0"/>
                </a:cubicBezTo>
                <a:lnTo>
                  <a:pt x="10703" y="0"/>
                </a:lnTo>
                <a:close/>
              </a:path>
            </a:pathLst>
          </a:cu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80"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81"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282"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83"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84" name="HVX Animal passport #7"/>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#7</a:t>
            </a:r>
          </a:p>
        </p:txBody>
      </p:sp>
      <p:sp>
        <p:nvSpPr>
          <p:cNvPr id="285"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286"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287"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288"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289"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90"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91"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92"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93"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94"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95"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98"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99"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00"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01"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02" name="HVX Animal passport #8"/>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#8</a:t>
            </a:r>
          </a:p>
        </p:txBody>
      </p:sp>
      <p:sp>
        <p:nvSpPr>
          <p:cNvPr id="303"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304"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305"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306"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307"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308"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309"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310"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311"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312"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313"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316"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17"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18"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19"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20" name="HVX Animal passport #9"/>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#9</a:t>
            </a:r>
          </a:p>
        </p:txBody>
      </p:sp>
      <p:sp>
        <p:nvSpPr>
          <p:cNvPr id="321"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322"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323"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324"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325"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326"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327"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328"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329"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330"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331"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334"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35"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36"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37"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38" name="HVX Animal passport #10"/>
          <p:cNvSpPr txBox="1"/>
          <p:nvPr/>
        </p:nvSpPr>
        <p:spPr>
          <a:xfrm>
            <a:off x="3576218" y="1096215"/>
            <a:ext cx="379430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#10</a:t>
            </a:r>
          </a:p>
        </p:txBody>
      </p:sp>
      <p:sp>
        <p:nvSpPr>
          <p:cNvPr id="339"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340"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341"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342"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343"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344"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345"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346"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347"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348"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349"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352" name="Beantwoord de volgende vragen."/>
          <p:cNvSpPr txBox="1"/>
          <p:nvPr/>
        </p:nvSpPr>
        <p:spPr>
          <a:xfrm>
            <a:off x="1861970" y="1371433"/>
            <a:ext cx="846806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Beantwoord de volgende vragen.</a:t>
            </a:r>
          </a:p>
        </p:txBody>
      </p:sp>
      <p:sp>
        <p:nvSpPr>
          <p:cNvPr id="353" name="Bekijk de quest via de quest-app voor instructies."/>
          <p:cNvSpPr txBox="1"/>
          <p:nvPr/>
        </p:nvSpPr>
        <p:spPr>
          <a:xfrm>
            <a:off x="6413731" y="536959"/>
            <a:ext cx="3291928"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54"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55"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56" name="Je antwoord"/>
          <p:cNvSpPr/>
          <p:nvPr/>
        </p:nvSpPr>
        <p:spPr>
          <a:xfrm>
            <a:off x="5028178" y="1750760"/>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357" name="Je antwoord"/>
          <p:cNvSpPr/>
          <p:nvPr/>
        </p:nvSpPr>
        <p:spPr>
          <a:xfrm>
            <a:off x="5028178" y="291800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358" name="Je antwoord"/>
          <p:cNvSpPr/>
          <p:nvPr/>
        </p:nvSpPr>
        <p:spPr>
          <a:xfrm>
            <a:off x="5028178" y="408524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359" name="Je antwoord"/>
          <p:cNvSpPr/>
          <p:nvPr/>
        </p:nvSpPr>
        <p:spPr>
          <a:xfrm>
            <a:off x="5028178" y="5252482"/>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360" name="1. Wat valt je op aan de populatie op elk trofisch niveau? Is dat hetzelfde of verschilt dat?"/>
          <p:cNvSpPr txBox="1"/>
          <p:nvPr/>
        </p:nvSpPr>
        <p:spPr>
          <a:xfrm>
            <a:off x="1871014" y="1933496"/>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1. Wat valt je op aan de populatie op elk trofisch niveau? Is dat hetzelfde of verschilt dat?</a:t>
            </a:r>
          </a:p>
        </p:txBody>
      </p:sp>
      <p:sp>
        <p:nvSpPr>
          <p:cNvPr id="361" name="2. Zijn alle herbivoren consumenten, of produceren ze ook? Geef (een) voorbeeld(en). 🌶🌶"/>
          <p:cNvSpPr txBox="1"/>
          <p:nvPr/>
        </p:nvSpPr>
        <p:spPr>
          <a:xfrm>
            <a:off x="1871014" y="3100737"/>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2. Zijn alle herbivoren consumenten, of produceren ze ook? Geef (een) voorbeeld(en). 🌶🌶</a:t>
            </a:r>
          </a:p>
        </p:txBody>
      </p:sp>
      <p:sp>
        <p:nvSpPr>
          <p:cNvPr id="362" name="3. Zijn alle consumenten van de derde orde carnivoren? Of kunnen ze ook alleseters of planteneters zijn? Geef (een) voorbeeld(en). 🌶🌶"/>
          <p:cNvSpPr txBox="1"/>
          <p:nvPr/>
        </p:nvSpPr>
        <p:spPr>
          <a:xfrm>
            <a:off x="1871014" y="4170579"/>
            <a:ext cx="2529968" cy="8513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3. Zijn alle consumenten van de derde orde carnivoren? Of kunnen ze ook alleseters of planteneters zijn? Geef (een) voorbeeld(en). 🌶🌶</a:t>
            </a:r>
          </a:p>
        </p:txBody>
      </p:sp>
      <p:sp>
        <p:nvSpPr>
          <p:cNvPr id="363" name="4. Waar staan omnivoren in de voedselpiramide? Aan welk trofisch niveau kun je ze koppelen? 🌶🌶"/>
          <p:cNvSpPr txBox="1"/>
          <p:nvPr/>
        </p:nvSpPr>
        <p:spPr>
          <a:xfrm>
            <a:off x="1871014" y="5435217"/>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4. Waar staan omnivoren in de voedselpiramide? Aan welk trofisch niveau kun je ze koppelen? 🌶🌶</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 name="Afbeelding" descr="Afbeelding"/>
          <p:cNvPicPr>
            <a:picLocks noChangeAspect="1"/>
          </p:cNvPicPr>
          <p:nvPr/>
        </p:nvPicPr>
        <p:blipFill>
          <a:blip r:embed="rId2"/>
          <a:stretch>
            <a:fillRect/>
          </a:stretch>
        </p:blipFill>
        <p:spPr>
          <a:xfrm>
            <a:off x="1524000" y="757893"/>
            <a:ext cx="9144001" cy="6101954"/>
          </a:xfrm>
          <a:prstGeom prst="rect">
            <a:avLst/>
          </a:prstGeom>
          <a:ln w="12700">
            <a:miter lim="400000"/>
          </a:ln>
        </p:spPr>
      </p:pic>
      <p:sp>
        <p:nvSpPr>
          <p:cNvPr id="366" name="Voedselketen"/>
          <p:cNvSpPr txBox="1">
            <a:spLocks noGrp="1"/>
          </p:cNvSpPr>
          <p:nvPr>
            <p:ph type="title"/>
          </p:nvPr>
        </p:nvSpPr>
        <p:spPr>
          <a:xfrm>
            <a:off x="3770513" y="352248"/>
            <a:ext cx="4650975" cy="1135345"/>
          </a:xfrm>
          <a:prstGeom prst="rect">
            <a:avLst/>
          </a:prstGeom>
        </p:spPr>
        <p:txBody>
          <a:bodyPr/>
          <a:lstStyle>
            <a:lvl1pPr>
              <a:defRPr>
                <a:solidFill>
                  <a:srgbClr val="316661"/>
                </a:solidFill>
                <a:latin typeface="Avenir Next Regular"/>
                <a:ea typeface="Avenir Next Regular"/>
                <a:cs typeface="Avenir Next Regular"/>
                <a:sym typeface="Avenir Next Regular"/>
              </a:defRPr>
            </a:lvl1pPr>
          </a:lstStyle>
          <a:p>
            <a:r>
              <a:t>Voedselketen</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Onderzoek"/>
          <p:cNvSpPr txBox="1"/>
          <p:nvPr/>
        </p:nvSpPr>
        <p:spPr>
          <a:xfrm>
            <a:off x="3093526"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369" name="Doorloop de uitleg over voedselketens en plaats hier je resultaat van de puzzel! Vertaal de wolkjes naar het Nederlands voor een extra oefening."/>
          <p:cNvSpPr txBox="1"/>
          <p:nvPr/>
        </p:nvSpPr>
        <p:spPr>
          <a:xfrm>
            <a:off x="1843881" y="1500147"/>
            <a:ext cx="7543826" cy="461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Doorloop de uitleg over voedselketens en plaats hier je resultaat van de puzzel! Vertaal de wolkjes naar het Nederlands voor een extra oefening.</a:t>
            </a:r>
          </a:p>
        </p:txBody>
      </p:sp>
      <p:sp>
        <p:nvSpPr>
          <p:cNvPr id="370"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71"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72" name="Reisblog"/>
          <p:cNvSpPr/>
          <p:nvPr/>
        </p:nvSpPr>
        <p:spPr>
          <a:xfrm>
            <a:off x="1872990"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373" name="Zet het resultaat van je puzzel hier neer"/>
          <p:cNvSpPr/>
          <p:nvPr/>
        </p:nvSpPr>
        <p:spPr>
          <a:xfrm>
            <a:off x="4085217" y="2411610"/>
            <a:ext cx="4021566" cy="3380279"/>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defRPr>
            </a:lvl1pPr>
          </a:lstStyle>
          <a:p>
            <a:r>
              <a:rPr sz="1547"/>
              <a:t>Zet het resultaat van je puzzel hier neer</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Afbeelding" descr="Afbeelding"/>
          <p:cNvPicPr>
            <a:picLocks noChangeAspect="1"/>
          </p:cNvPicPr>
          <p:nvPr/>
        </p:nvPicPr>
        <p:blipFill>
          <a:blip r:embed="rId2">
            <a:alphaModFix amt="21640"/>
          </a:blip>
          <a:stretch>
            <a:fillRect/>
          </a:stretch>
        </p:blipFill>
        <p:spPr>
          <a:xfrm>
            <a:off x="3338198" y="1842979"/>
            <a:ext cx="5515604" cy="4517542"/>
          </a:xfrm>
          <a:prstGeom prst="rect">
            <a:avLst/>
          </a:prstGeom>
          <a:ln w="12700">
            <a:miter lim="400000"/>
          </a:ln>
        </p:spPr>
      </p:pic>
      <p:sp>
        <p:nvSpPr>
          <p:cNvPr id="376"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377" name="Voedselketen 1"/>
          <p:cNvSpPr txBox="1"/>
          <p:nvPr/>
        </p:nvSpPr>
        <p:spPr>
          <a:xfrm>
            <a:off x="1861970" y="1328183"/>
            <a:ext cx="8468061" cy="353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rPr sz="1828"/>
              <a:t>Voedselketen 1</a:t>
            </a:r>
          </a:p>
        </p:txBody>
      </p:sp>
      <p:sp>
        <p:nvSpPr>
          <p:cNvPr id="378"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79" name="Icon-quests.png" descr="Icon-quests.png"/>
          <p:cNvPicPr>
            <a:picLocks noChangeAspect="1"/>
          </p:cNvPicPr>
          <p:nvPr/>
        </p:nvPicPr>
        <p:blipFill>
          <a:blip r:embed="rId3"/>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80"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Afbeelding" descr="Afbeelding"/>
          <p:cNvPicPr>
            <a:picLocks noChangeAspect="1"/>
          </p:cNvPicPr>
          <p:nvPr/>
        </p:nvPicPr>
        <p:blipFill>
          <a:blip r:embed="rId2">
            <a:alphaModFix amt="21640"/>
          </a:blip>
          <a:stretch>
            <a:fillRect/>
          </a:stretch>
        </p:blipFill>
        <p:spPr>
          <a:xfrm>
            <a:off x="3338198" y="1842979"/>
            <a:ext cx="5515604" cy="4517542"/>
          </a:xfrm>
          <a:prstGeom prst="rect">
            <a:avLst/>
          </a:prstGeom>
          <a:ln w="12700">
            <a:miter lim="400000"/>
          </a:ln>
        </p:spPr>
      </p:pic>
      <p:sp>
        <p:nvSpPr>
          <p:cNvPr id="383"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384" name="Voedselketen 2"/>
          <p:cNvSpPr txBox="1"/>
          <p:nvPr/>
        </p:nvSpPr>
        <p:spPr>
          <a:xfrm>
            <a:off x="1861970" y="1328183"/>
            <a:ext cx="8468061" cy="353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rPr sz="1828"/>
              <a:t>Voedselketen 2</a:t>
            </a:r>
          </a:p>
        </p:txBody>
      </p:sp>
      <p:sp>
        <p:nvSpPr>
          <p:cNvPr id="385"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86" name="Icon-quests.png" descr="Icon-quests.png"/>
          <p:cNvPicPr>
            <a:picLocks noChangeAspect="1"/>
          </p:cNvPicPr>
          <p:nvPr/>
        </p:nvPicPr>
        <p:blipFill>
          <a:blip r:embed="rId3"/>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87"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 name="Afbeelding" descr="Afbeelding"/>
          <p:cNvPicPr>
            <a:picLocks noChangeAspect="1"/>
          </p:cNvPicPr>
          <p:nvPr/>
        </p:nvPicPr>
        <p:blipFill>
          <a:blip r:embed="rId2">
            <a:alphaModFix amt="21640"/>
          </a:blip>
          <a:stretch>
            <a:fillRect/>
          </a:stretch>
        </p:blipFill>
        <p:spPr>
          <a:xfrm>
            <a:off x="3338198" y="1842979"/>
            <a:ext cx="5515604" cy="4517542"/>
          </a:xfrm>
          <a:prstGeom prst="rect">
            <a:avLst/>
          </a:prstGeom>
          <a:ln w="12700">
            <a:miter lim="400000"/>
          </a:ln>
        </p:spPr>
      </p:pic>
      <p:sp>
        <p:nvSpPr>
          <p:cNvPr id="390"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391" name="Voedselketen 3"/>
          <p:cNvSpPr txBox="1"/>
          <p:nvPr/>
        </p:nvSpPr>
        <p:spPr>
          <a:xfrm>
            <a:off x="1861970" y="1328183"/>
            <a:ext cx="8468061" cy="353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rPr sz="1828"/>
              <a:t>Voedselketen 3</a:t>
            </a:r>
          </a:p>
        </p:txBody>
      </p:sp>
      <p:sp>
        <p:nvSpPr>
          <p:cNvPr id="392"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93" name="Icon-quests.png" descr="Icon-quests.png"/>
          <p:cNvPicPr>
            <a:picLocks noChangeAspect="1"/>
          </p:cNvPicPr>
          <p:nvPr/>
        </p:nvPicPr>
        <p:blipFill>
          <a:blip r:embed="rId3"/>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94"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Verderkijker"/>
          <p:cNvSpPr txBox="1"/>
          <p:nvPr/>
        </p:nvSpPr>
        <p:spPr>
          <a:xfrm>
            <a:off x="3102570" y="450396"/>
            <a:ext cx="1803379"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Verderkijker</a:t>
            </a:r>
          </a:p>
        </p:txBody>
      </p:sp>
      <p:sp>
        <p:nvSpPr>
          <p:cNvPr id="163" name="1. Zet hier de foto’s neer van de circa 20 verschillende dieren en planten die je hebt uitgezocht. Een aantal ervan komt uit je eigen omgeving (minstens 5) en je hebt er een aantal uit de Photo Ark (ook minstens 5)."/>
          <p:cNvSpPr txBox="1"/>
          <p:nvPr/>
        </p:nvSpPr>
        <p:spPr>
          <a:xfrm>
            <a:off x="1831569" y="1283079"/>
            <a:ext cx="8528862" cy="461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dirty="0"/>
              <a:t>1. </a:t>
            </a:r>
            <a:r>
              <a:rPr sz="1266" dirty="0" err="1"/>
              <a:t>Zet</a:t>
            </a:r>
            <a:r>
              <a:rPr sz="1266" dirty="0"/>
              <a:t> </a:t>
            </a:r>
            <a:r>
              <a:rPr sz="1266" dirty="0" err="1"/>
              <a:t>hier</a:t>
            </a:r>
            <a:r>
              <a:rPr sz="1266" dirty="0"/>
              <a:t> de </a:t>
            </a:r>
            <a:r>
              <a:rPr sz="1266" dirty="0" err="1"/>
              <a:t>foto’s</a:t>
            </a:r>
            <a:r>
              <a:rPr sz="1266" dirty="0"/>
              <a:t> </a:t>
            </a:r>
            <a:r>
              <a:rPr sz="1266" dirty="0" err="1"/>
              <a:t>neer</a:t>
            </a:r>
            <a:r>
              <a:rPr sz="1266" dirty="0"/>
              <a:t> van de circa 20 </a:t>
            </a:r>
            <a:r>
              <a:rPr sz="1266" dirty="0" err="1"/>
              <a:t>verschillende</a:t>
            </a:r>
            <a:r>
              <a:rPr sz="1266" dirty="0"/>
              <a:t> </a:t>
            </a:r>
            <a:r>
              <a:rPr sz="1266" dirty="0" err="1"/>
              <a:t>dieren</a:t>
            </a:r>
            <a:r>
              <a:rPr sz="1266" dirty="0"/>
              <a:t> </a:t>
            </a:r>
            <a:r>
              <a:rPr sz="1266" dirty="0" err="1"/>
              <a:t>en</a:t>
            </a:r>
            <a:r>
              <a:rPr sz="1266" dirty="0"/>
              <a:t> </a:t>
            </a:r>
            <a:r>
              <a:rPr sz="1266" dirty="0" err="1"/>
              <a:t>planten</a:t>
            </a:r>
            <a:r>
              <a:rPr sz="1266" dirty="0"/>
              <a:t> die je </a:t>
            </a:r>
            <a:r>
              <a:rPr sz="1266" dirty="0" err="1"/>
              <a:t>hebt</a:t>
            </a:r>
            <a:r>
              <a:rPr sz="1266" dirty="0"/>
              <a:t> </a:t>
            </a:r>
            <a:r>
              <a:rPr sz="1266" dirty="0" err="1"/>
              <a:t>uitgezocht</a:t>
            </a:r>
            <a:r>
              <a:rPr sz="1266" dirty="0"/>
              <a:t>. </a:t>
            </a:r>
            <a:r>
              <a:rPr sz="1266" dirty="0" err="1"/>
              <a:t>Een</a:t>
            </a:r>
            <a:r>
              <a:rPr sz="1266" dirty="0"/>
              <a:t> </a:t>
            </a:r>
            <a:r>
              <a:rPr sz="1266" dirty="0" err="1"/>
              <a:t>aantal</a:t>
            </a:r>
            <a:r>
              <a:rPr sz="1266" dirty="0"/>
              <a:t> </a:t>
            </a:r>
            <a:r>
              <a:rPr sz="1266" dirty="0" err="1"/>
              <a:t>ervan</a:t>
            </a:r>
            <a:r>
              <a:rPr sz="1266" dirty="0"/>
              <a:t> </a:t>
            </a:r>
            <a:r>
              <a:rPr sz="1266" dirty="0" err="1"/>
              <a:t>komt</a:t>
            </a:r>
            <a:r>
              <a:rPr sz="1266" dirty="0"/>
              <a:t> </a:t>
            </a:r>
            <a:r>
              <a:rPr sz="1266" dirty="0" err="1"/>
              <a:t>uit</a:t>
            </a:r>
            <a:r>
              <a:rPr sz="1266" dirty="0"/>
              <a:t> je eigen </a:t>
            </a:r>
            <a:r>
              <a:rPr sz="1266" dirty="0" err="1"/>
              <a:t>omgeving</a:t>
            </a:r>
            <a:r>
              <a:rPr sz="1266" dirty="0"/>
              <a:t> (</a:t>
            </a:r>
            <a:r>
              <a:rPr sz="1266" dirty="0" err="1"/>
              <a:t>minstens</a:t>
            </a:r>
            <a:r>
              <a:rPr sz="1266" dirty="0"/>
              <a:t> 5) </a:t>
            </a:r>
            <a:r>
              <a:rPr sz="1266" dirty="0" err="1"/>
              <a:t>en</a:t>
            </a:r>
            <a:r>
              <a:rPr sz="1266" dirty="0"/>
              <a:t> je </a:t>
            </a:r>
            <a:r>
              <a:rPr sz="1266" dirty="0" err="1"/>
              <a:t>hebt</a:t>
            </a:r>
            <a:r>
              <a:rPr sz="1266" dirty="0"/>
              <a:t> er </a:t>
            </a:r>
            <a:r>
              <a:rPr sz="1266" dirty="0" err="1"/>
              <a:t>een</a:t>
            </a:r>
            <a:r>
              <a:rPr sz="1266" dirty="0"/>
              <a:t> </a:t>
            </a:r>
            <a:r>
              <a:rPr sz="1266" dirty="0" err="1"/>
              <a:t>aantal</a:t>
            </a:r>
            <a:r>
              <a:rPr sz="1266" dirty="0"/>
              <a:t> </a:t>
            </a:r>
            <a:r>
              <a:rPr lang="nl-NL" sz="1266" dirty="0"/>
              <a:t>op internet opgezocht. </a:t>
            </a:r>
            <a:endParaRPr sz="1266" dirty="0"/>
          </a:p>
        </p:txBody>
      </p:sp>
      <p:sp>
        <p:nvSpPr>
          <p:cNvPr id="164" name="Verderkijker"/>
          <p:cNvSpPr/>
          <p:nvPr/>
        </p:nvSpPr>
        <p:spPr>
          <a:xfrm>
            <a:off x="1910518" y="272577"/>
            <a:ext cx="972554" cy="795696"/>
          </a:xfrm>
          <a:custGeom>
            <a:avLst/>
            <a:gdLst/>
            <a:ahLst/>
            <a:cxnLst>
              <a:cxn ang="0">
                <a:pos x="wd2" y="hd2"/>
              </a:cxn>
              <a:cxn ang="5400000">
                <a:pos x="wd2" y="hd2"/>
              </a:cxn>
              <a:cxn ang="10800000">
                <a:pos x="wd2" y="hd2"/>
              </a:cxn>
              <a:cxn ang="16200000">
                <a:pos x="wd2" y="hd2"/>
              </a:cxn>
            </a:cxnLst>
            <a:rect l="0" t="0" r="r" b="b"/>
            <a:pathLst>
              <a:path w="20963" h="21538" extrusionOk="0">
                <a:moveTo>
                  <a:pt x="5656" y="11"/>
                </a:moveTo>
                <a:cubicBezTo>
                  <a:pt x="4637" y="-62"/>
                  <a:pt x="3609" y="245"/>
                  <a:pt x="2728" y="981"/>
                </a:cubicBezTo>
                <a:cubicBezTo>
                  <a:pt x="1165" y="2288"/>
                  <a:pt x="620" y="4513"/>
                  <a:pt x="910" y="6445"/>
                </a:cubicBezTo>
                <a:cubicBezTo>
                  <a:pt x="1262" y="8796"/>
                  <a:pt x="2792" y="10555"/>
                  <a:pt x="4689" y="10811"/>
                </a:cubicBezTo>
                <a:lnTo>
                  <a:pt x="4706" y="6950"/>
                </a:lnTo>
                <a:cubicBezTo>
                  <a:pt x="4565" y="6522"/>
                  <a:pt x="4804" y="6049"/>
                  <a:pt x="5172" y="6031"/>
                </a:cubicBezTo>
                <a:cubicBezTo>
                  <a:pt x="5482" y="6016"/>
                  <a:pt x="5732" y="6344"/>
                  <a:pt x="5703" y="6732"/>
                </a:cubicBezTo>
                <a:lnTo>
                  <a:pt x="5775" y="7878"/>
                </a:lnTo>
                <a:lnTo>
                  <a:pt x="6412" y="7903"/>
                </a:lnTo>
                <a:cubicBezTo>
                  <a:pt x="6262" y="6556"/>
                  <a:pt x="6684" y="5208"/>
                  <a:pt x="7528" y="4355"/>
                </a:cubicBezTo>
                <a:cubicBezTo>
                  <a:pt x="8263" y="3612"/>
                  <a:pt x="9230" y="3339"/>
                  <a:pt x="10147" y="3615"/>
                </a:cubicBezTo>
                <a:cubicBezTo>
                  <a:pt x="9408" y="1898"/>
                  <a:pt x="8140" y="676"/>
                  <a:pt x="6664" y="207"/>
                </a:cubicBezTo>
                <a:cubicBezTo>
                  <a:pt x="6332" y="102"/>
                  <a:pt x="5996" y="35"/>
                  <a:pt x="5656" y="11"/>
                </a:cubicBezTo>
                <a:close/>
                <a:moveTo>
                  <a:pt x="20190" y="5642"/>
                </a:moveTo>
                <a:lnTo>
                  <a:pt x="9190" y="6270"/>
                </a:lnTo>
                <a:cubicBezTo>
                  <a:pt x="9178" y="6505"/>
                  <a:pt x="9201" y="6740"/>
                  <a:pt x="9260" y="6964"/>
                </a:cubicBezTo>
                <a:cubicBezTo>
                  <a:pt x="9397" y="7486"/>
                  <a:pt x="9709" y="7906"/>
                  <a:pt x="10114" y="8115"/>
                </a:cubicBezTo>
                <a:lnTo>
                  <a:pt x="9517" y="8613"/>
                </a:lnTo>
                <a:cubicBezTo>
                  <a:pt x="9516" y="9195"/>
                  <a:pt x="9357" y="9758"/>
                  <a:pt x="9067" y="10212"/>
                </a:cubicBezTo>
                <a:cubicBezTo>
                  <a:pt x="8530" y="11054"/>
                  <a:pt x="7642" y="11406"/>
                  <a:pt x="6817" y="11106"/>
                </a:cubicBezTo>
                <a:cubicBezTo>
                  <a:pt x="5601" y="11012"/>
                  <a:pt x="4391" y="11368"/>
                  <a:pt x="3334" y="12128"/>
                </a:cubicBezTo>
                <a:cubicBezTo>
                  <a:pt x="714" y="14011"/>
                  <a:pt x="-561" y="17882"/>
                  <a:pt x="236" y="21538"/>
                </a:cubicBezTo>
                <a:cubicBezTo>
                  <a:pt x="2126" y="19592"/>
                  <a:pt x="4332" y="18222"/>
                  <a:pt x="6681" y="17502"/>
                </a:cubicBezTo>
                <a:cubicBezTo>
                  <a:pt x="8921" y="16815"/>
                  <a:pt x="11390" y="16691"/>
                  <a:pt x="13228" y="14817"/>
                </a:cubicBezTo>
                <a:cubicBezTo>
                  <a:pt x="14342" y="13681"/>
                  <a:pt x="15040" y="12053"/>
                  <a:pt x="15407" y="10310"/>
                </a:cubicBezTo>
                <a:cubicBezTo>
                  <a:pt x="15535" y="9704"/>
                  <a:pt x="15636" y="9055"/>
                  <a:pt x="16006" y="8622"/>
                </a:cubicBezTo>
                <a:cubicBezTo>
                  <a:pt x="16125" y="8483"/>
                  <a:pt x="16265" y="8376"/>
                  <a:pt x="16418" y="8310"/>
                </a:cubicBezTo>
                <a:lnTo>
                  <a:pt x="20245" y="8481"/>
                </a:lnTo>
                <a:cubicBezTo>
                  <a:pt x="20749" y="8187"/>
                  <a:pt x="21039" y="7507"/>
                  <a:pt x="20946" y="6809"/>
                </a:cubicBezTo>
                <a:cubicBezTo>
                  <a:pt x="20876" y="6280"/>
                  <a:pt x="20589" y="5836"/>
                  <a:pt x="20190" y="5642"/>
                </a:cubicBezTo>
                <a:close/>
                <a:moveTo>
                  <a:pt x="8094" y="6099"/>
                </a:moveTo>
                <a:cubicBezTo>
                  <a:pt x="7939" y="6099"/>
                  <a:pt x="7783" y="6173"/>
                  <a:pt x="7665" y="6321"/>
                </a:cubicBezTo>
                <a:cubicBezTo>
                  <a:pt x="7429" y="6618"/>
                  <a:pt x="7429" y="7098"/>
                  <a:pt x="7665" y="7395"/>
                </a:cubicBezTo>
                <a:cubicBezTo>
                  <a:pt x="7901" y="7691"/>
                  <a:pt x="8283" y="7691"/>
                  <a:pt x="8519" y="7395"/>
                </a:cubicBezTo>
                <a:cubicBezTo>
                  <a:pt x="8755" y="7098"/>
                  <a:pt x="8755" y="6618"/>
                  <a:pt x="8519" y="6321"/>
                </a:cubicBezTo>
                <a:cubicBezTo>
                  <a:pt x="8401" y="6173"/>
                  <a:pt x="8248" y="6099"/>
                  <a:pt x="8094" y="6099"/>
                </a:cubicBezTo>
                <a:close/>
                <a:moveTo>
                  <a:pt x="12632" y="8173"/>
                </a:moveTo>
                <a:cubicBezTo>
                  <a:pt x="12848" y="8236"/>
                  <a:pt x="13029" y="8518"/>
                  <a:pt x="13098" y="8857"/>
                </a:cubicBezTo>
                <a:cubicBezTo>
                  <a:pt x="13334" y="10011"/>
                  <a:pt x="12750" y="11032"/>
                  <a:pt x="12108" y="11811"/>
                </a:cubicBezTo>
                <a:cubicBezTo>
                  <a:pt x="11745" y="12250"/>
                  <a:pt x="11349" y="12649"/>
                  <a:pt x="10916" y="13008"/>
                </a:cubicBezTo>
                <a:cubicBezTo>
                  <a:pt x="11469" y="11743"/>
                  <a:pt x="11854" y="10371"/>
                  <a:pt x="12060" y="8951"/>
                </a:cubicBezTo>
                <a:cubicBezTo>
                  <a:pt x="12106" y="8635"/>
                  <a:pt x="12173" y="8296"/>
                  <a:pt x="12407" y="8190"/>
                </a:cubicBezTo>
                <a:cubicBezTo>
                  <a:pt x="12484" y="8155"/>
                  <a:pt x="12560" y="8152"/>
                  <a:pt x="12632" y="8173"/>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65" name="Bekijk de quest via de quest-app voor instructies."/>
          <p:cNvSpPr txBox="1"/>
          <p:nvPr/>
        </p:nvSpPr>
        <p:spPr>
          <a:xfrm>
            <a:off x="6422775"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166" name="Icon-quests.png" descr="Icon-quests.png"/>
          <p:cNvPicPr>
            <a:picLocks noChangeAspect="1"/>
          </p:cNvPicPr>
          <p:nvPr/>
        </p:nvPicPr>
        <p:blipFill>
          <a:blip r:embed="rId2"/>
          <a:srcRect l="246" t="50" r="271" b="467"/>
          <a:stretch>
            <a:fillRect/>
          </a:stretch>
        </p:blipFill>
        <p:spPr>
          <a:xfrm>
            <a:off x="9882346"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397" name="Beantwoord de volgende vragen."/>
          <p:cNvSpPr txBox="1"/>
          <p:nvPr/>
        </p:nvSpPr>
        <p:spPr>
          <a:xfrm>
            <a:off x="1861970" y="1371433"/>
            <a:ext cx="846806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Beantwoord de volgende vragen.</a:t>
            </a:r>
          </a:p>
        </p:txBody>
      </p:sp>
      <p:sp>
        <p:nvSpPr>
          <p:cNvPr id="398"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399"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00"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01" name="Je antwoord"/>
          <p:cNvSpPr/>
          <p:nvPr/>
        </p:nvSpPr>
        <p:spPr>
          <a:xfrm>
            <a:off x="5028178" y="1750760"/>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02" name="Je antwoord"/>
          <p:cNvSpPr/>
          <p:nvPr/>
        </p:nvSpPr>
        <p:spPr>
          <a:xfrm>
            <a:off x="5028178" y="291800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03" name="Je antwoord"/>
          <p:cNvSpPr/>
          <p:nvPr/>
        </p:nvSpPr>
        <p:spPr>
          <a:xfrm>
            <a:off x="5028178" y="408524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04" name="1. Komen organismen in meerdere voedselketens voor? Is dat bij jouw voedselketens zo en wat is je verklaring daarvoor?"/>
          <p:cNvSpPr txBox="1"/>
          <p:nvPr/>
        </p:nvSpPr>
        <p:spPr>
          <a:xfrm>
            <a:off x="1871014" y="1836098"/>
            <a:ext cx="2529968" cy="8513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1. Komen organismen in meerdere voedselketens voor? Is dat bij jouw voedselketens zo en wat is je verklaring daarvoor?</a:t>
            </a:r>
          </a:p>
        </p:txBody>
      </p:sp>
      <p:sp>
        <p:nvSpPr>
          <p:cNvPr id="405" name="2. Verwacht je een balans tussen producenten en consumenten in een voedselketen? Waarom wel of niet?"/>
          <p:cNvSpPr txBox="1"/>
          <p:nvPr/>
        </p:nvSpPr>
        <p:spPr>
          <a:xfrm>
            <a:off x="1871014" y="3100738"/>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2. Verwacht je een balans tussen producenten en consumenten in een voedselketen? Waarom wel of niet?</a:t>
            </a:r>
          </a:p>
        </p:txBody>
      </p:sp>
      <p:sp>
        <p:nvSpPr>
          <p:cNvPr id="406" name="3. Wat gebeurt er in een voedselketen als er meer consumenten dan producenten zijn?"/>
          <p:cNvSpPr txBox="1"/>
          <p:nvPr/>
        </p:nvSpPr>
        <p:spPr>
          <a:xfrm>
            <a:off x="1871014" y="4267977"/>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3. Wat gebeurt er in een voedselketen als er meer consumenten dan producenten zijn?</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 name="Afbeelding" descr="Afbeelding"/>
          <p:cNvPicPr>
            <a:picLocks noChangeAspect="1"/>
          </p:cNvPicPr>
          <p:nvPr/>
        </p:nvPicPr>
        <p:blipFill>
          <a:blip r:embed="rId2"/>
          <a:stretch>
            <a:fillRect/>
          </a:stretch>
        </p:blipFill>
        <p:spPr>
          <a:xfrm>
            <a:off x="1524000" y="783672"/>
            <a:ext cx="9144001" cy="6086574"/>
          </a:xfrm>
          <a:prstGeom prst="rect">
            <a:avLst/>
          </a:prstGeom>
          <a:ln w="12700">
            <a:miter lim="400000"/>
          </a:ln>
        </p:spPr>
      </p:pic>
      <p:sp>
        <p:nvSpPr>
          <p:cNvPr id="409" name="Voedselketen in gevaar"/>
          <p:cNvSpPr txBox="1">
            <a:spLocks noGrp="1"/>
          </p:cNvSpPr>
          <p:nvPr>
            <p:ph type="title"/>
          </p:nvPr>
        </p:nvSpPr>
        <p:spPr>
          <a:xfrm>
            <a:off x="2975745" y="297980"/>
            <a:ext cx="6240510" cy="1135346"/>
          </a:xfrm>
          <a:prstGeom prst="rect">
            <a:avLst/>
          </a:prstGeom>
        </p:spPr>
        <p:txBody>
          <a:bodyPr>
            <a:normAutofit fontScale="90000"/>
          </a:bodyPr>
          <a:lstStyle>
            <a:lvl1pPr defTabSz="1421822">
              <a:defRPr sz="6724" spc="-134">
                <a:solidFill>
                  <a:srgbClr val="316661"/>
                </a:solidFill>
                <a:latin typeface="Avenir Next Regular"/>
                <a:ea typeface="Avenir Next Regular"/>
                <a:cs typeface="Avenir Next Regular"/>
                <a:sym typeface="Avenir Next Regular"/>
              </a:defRPr>
            </a:lvl1pPr>
          </a:lstStyle>
          <a:p>
            <a:r>
              <a:t>Voedselketen in gevaar</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Biologisch gevaar"/>
          <p:cNvSpPr/>
          <p:nvPr/>
        </p:nvSpPr>
        <p:spPr>
          <a:xfrm>
            <a:off x="8847409" y="-41580"/>
            <a:ext cx="2121680" cy="1917196"/>
          </a:xfrm>
          <a:custGeom>
            <a:avLst/>
            <a:gdLst/>
            <a:ahLst/>
            <a:cxnLst>
              <a:cxn ang="0">
                <a:pos x="wd2" y="hd2"/>
              </a:cxn>
              <a:cxn ang="5400000">
                <a:pos x="wd2" y="hd2"/>
              </a:cxn>
              <a:cxn ang="10800000">
                <a:pos x="wd2" y="hd2"/>
              </a:cxn>
              <a:cxn ang="16200000">
                <a:pos x="wd2" y="hd2"/>
              </a:cxn>
            </a:cxnLst>
            <a:rect l="0" t="0" r="r" b="b"/>
            <a:pathLst>
              <a:path w="21598" h="21266" extrusionOk="0">
                <a:moveTo>
                  <a:pt x="7817" y="4"/>
                </a:moveTo>
                <a:cubicBezTo>
                  <a:pt x="7793" y="-3"/>
                  <a:pt x="7766" y="0"/>
                  <a:pt x="7739" y="17"/>
                </a:cubicBezTo>
                <a:cubicBezTo>
                  <a:pt x="5945" y="1162"/>
                  <a:pt x="4740" y="3281"/>
                  <a:pt x="4740" y="5711"/>
                </a:cubicBezTo>
                <a:cubicBezTo>
                  <a:pt x="4740" y="6569"/>
                  <a:pt x="4894" y="7386"/>
                  <a:pt x="5168" y="8138"/>
                </a:cubicBezTo>
                <a:cubicBezTo>
                  <a:pt x="4433" y="8256"/>
                  <a:pt x="3706" y="8518"/>
                  <a:pt x="3024" y="8947"/>
                </a:cubicBezTo>
                <a:cubicBezTo>
                  <a:pt x="1093" y="10162"/>
                  <a:pt x="12" y="12359"/>
                  <a:pt x="0" y="14624"/>
                </a:cubicBezTo>
                <a:cubicBezTo>
                  <a:pt x="-1" y="14762"/>
                  <a:pt x="184" y="14777"/>
                  <a:pt x="205" y="14641"/>
                </a:cubicBezTo>
                <a:cubicBezTo>
                  <a:pt x="430" y="13230"/>
                  <a:pt x="1204" y="11934"/>
                  <a:pt x="2431" y="11162"/>
                </a:cubicBezTo>
                <a:cubicBezTo>
                  <a:pt x="4532" y="9840"/>
                  <a:pt x="7188" y="10535"/>
                  <a:pt x="8528" y="12689"/>
                </a:cubicBezTo>
                <a:lnTo>
                  <a:pt x="9291" y="12208"/>
                </a:lnTo>
                <a:cubicBezTo>
                  <a:pt x="9067" y="11450"/>
                  <a:pt x="9348" y="10599"/>
                  <a:pt x="10007" y="10185"/>
                </a:cubicBezTo>
                <a:cubicBezTo>
                  <a:pt x="10153" y="10093"/>
                  <a:pt x="10309" y="10037"/>
                  <a:pt x="10465" y="10000"/>
                </a:cubicBezTo>
                <a:lnTo>
                  <a:pt x="10465" y="9032"/>
                </a:lnTo>
                <a:cubicBezTo>
                  <a:pt x="8083" y="8845"/>
                  <a:pt x="6202" y="6685"/>
                  <a:pt x="6202" y="4042"/>
                </a:cubicBezTo>
                <a:cubicBezTo>
                  <a:pt x="6202" y="2497"/>
                  <a:pt x="6846" y="1120"/>
                  <a:pt x="7855" y="202"/>
                </a:cubicBezTo>
                <a:cubicBezTo>
                  <a:pt x="7928" y="136"/>
                  <a:pt x="7887" y="26"/>
                  <a:pt x="7817" y="4"/>
                </a:cubicBezTo>
                <a:close/>
                <a:moveTo>
                  <a:pt x="13780" y="4"/>
                </a:moveTo>
                <a:cubicBezTo>
                  <a:pt x="13709" y="26"/>
                  <a:pt x="13670" y="136"/>
                  <a:pt x="13743" y="202"/>
                </a:cubicBezTo>
                <a:cubicBezTo>
                  <a:pt x="14752" y="1120"/>
                  <a:pt x="15396" y="2497"/>
                  <a:pt x="15396" y="4042"/>
                </a:cubicBezTo>
                <a:cubicBezTo>
                  <a:pt x="15396" y="6685"/>
                  <a:pt x="13515" y="8845"/>
                  <a:pt x="11133" y="9032"/>
                </a:cubicBezTo>
                <a:lnTo>
                  <a:pt x="11133" y="9998"/>
                </a:lnTo>
                <a:cubicBezTo>
                  <a:pt x="11554" y="10097"/>
                  <a:pt x="11940" y="10377"/>
                  <a:pt x="12172" y="10817"/>
                </a:cubicBezTo>
                <a:cubicBezTo>
                  <a:pt x="12405" y="11256"/>
                  <a:pt x="12434" y="11759"/>
                  <a:pt x="12302" y="12206"/>
                </a:cubicBezTo>
                <a:lnTo>
                  <a:pt x="13070" y="12689"/>
                </a:lnTo>
                <a:cubicBezTo>
                  <a:pt x="14410" y="10535"/>
                  <a:pt x="17066" y="9840"/>
                  <a:pt x="19167" y="11162"/>
                </a:cubicBezTo>
                <a:cubicBezTo>
                  <a:pt x="20394" y="11934"/>
                  <a:pt x="21168" y="13228"/>
                  <a:pt x="21393" y="14639"/>
                </a:cubicBezTo>
                <a:cubicBezTo>
                  <a:pt x="21414" y="14775"/>
                  <a:pt x="21599" y="14762"/>
                  <a:pt x="21598" y="14624"/>
                </a:cubicBezTo>
                <a:cubicBezTo>
                  <a:pt x="21585" y="12359"/>
                  <a:pt x="20504" y="10162"/>
                  <a:pt x="18574" y="8947"/>
                </a:cubicBezTo>
                <a:cubicBezTo>
                  <a:pt x="17892" y="8518"/>
                  <a:pt x="17165" y="8256"/>
                  <a:pt x="16430" y="8138"/>
                </a:cubicBezTo>
                <a:cubicBezTo>
                  <a:pt x="16704" y="7386"/>
                  <a:pt x="16858" y="6569"/>
                  <a:pt x="16858" y="5711"/>
                </a:cubicBezTo>
                <a:cubicBezTo>
                  <a:pt x="16858" y="3281"/>
                  <a:pt x="15653" y="1162"/>
                  <a:pt x="13859" y="17"/>
                </a:cubicBezTo>
                <a:cubicBezTo>
                  <a:pt x="13832" y="0"/>
                  <a:pt x="13803" y="-3"/>
                  <a:pt x="13780" y="4"/>
                </a:cubicBezTo>
                <a:close/>
                <a:moveTo>
                  <a:pt x="10799" y="5433"/>
                </a:moveTo>
                <a:cubicBezTo>
                  <a:pt x="9597" y="5433"/>
                  <a:pt x="8481" y="5840"/>
                  <a:pt x="7559" y="6531"/>
                </a:cubicBezTo>
                <a:cubicBezTo>
                  <a:pt x="7851" y="6980"/>
                  <a:pt x="8219" y="7367"/>
                  <a:pt x="8644" y="7668"/>
                </a:cubicBezTo>
                <a:cubicBezTo>
                  <a:pt x="9278" y="7262"/>
                  <a:pt x="10012" y="7025"/>
                  <a:pt x="10799" y="7025"/>
                </a:cubicBezTo>
                <a:cubicBezTo>
                  <a:pt x="11586" y="7025"/>
                  <a:pt x="12320" y="7262"/>
                  <a:pt x="12954" y="7668"/>
                </a:cubicBezTo>
                <a:cubicBezTo>
                  <a:pt x="13379" y="7367"/>
                  <a:pt x="13747" y="6982"/>
                  <a:pt x="14039" y="6533"/>
                </a:cubicBezTo>
                <a:cubicBezTo>
                  <a:pt x="13117" y="5842"/>
                  <a:pt x="12001" y="5433"/>
                  <a:pt x="10799" y="5433"/>
                </a:cubicBezTo>
                <a:close/>
                <a:moveTo>
                  <a:pt x="5088" y="11193"/>
                </a:moveTo>
                <a:cubicBezTo>
                  <a:pt x="5077" y="11354"/>
                  <a:pt x="5067" y="11515"/>
                  <a:pt x="5067" y="11680"/>
                </a:cubicBezTo>
                <a:cubicBezTo>
                  <a:pt x="5067" y="14159"/>
                  <a:pt x="6403" y="16301"/>
                  <a:pt x="8329" y="17309"/>
                </a:cubicBezTo>
                <a:cubicBezTo>
                  <a:pt x="8538" y="16810"/>
                  <a:pt x="8661" y="16270"/>
                  <a:pt x="8688" y="15721"/>
                </a:cubicBezTo>
                <a:cubicBezTo>
                  <a:pt x="7399" y="14918"/>
                  <a:pt x="6527" y="13409"/>
                  <a:pt x="6527" y="11680"/>
                </a:cubicBezTo>
                <a:cubicBezTo>
                  <a:pt x="6527" y="11667"/>
                  <a:pt x="6529" y="11657"/>
                  <a:pt x="6529" y="11645"/>
                </a:cubicBezTo>
                <a:cubicBezTo>
                  <a:pt x="6085" y="11398"/>
                  <a:pt x="5596" y="11244"/>
                  <a:pt x="5088" y="11193"/>
                </a:cubicBezTo>
                <a:close/>
                <a:moveTo>
                  <a:pt x="16508" y="11193"/>
                </a:moveTo>
                <a:cubicBezTo>
                  <a:pt x="16000" y="11244"/>
                  <a:pt x="15513" y="11398"/>
                  <a:pt x="15069" y="11645"/>
                </a:cubicBezTo>
                <a:cubicBezTo>
                  <a:pt x="15069" y="11657"/>
                  <a:pt x="15070" y="11668"/>
                  <a:pt x="15071" y="11680"/>
                </a:cubicBezTo>
                <a:cubicBezTo>
                  <a:pt x="15071" y="13410"/>
                  <a:pt x="14199" y="14918"/>
                  <a:pt x="12910" y="15721"/>
                </a:cubicBezTo>
                <a:cubicBezTo>
                  <a:pt x="12937" y="16270"/>
                  <a:pt x="13060" y="16810"/>
                  <a:pt x="13269" y="17309"/>
                </a:cubicBezTo>
                <a:cubicBezTo>
                  <a:pt x="15195" y="16301"/>
                  <a:pt x="16531" y="14159"/>
                  <a:pt x="16531" y="11680"/>
                </a:cubicBezTo>
                <a:cubicBezTo>
                  <a:pt x="16531" y="11515"/>
                  <a:pt x="16519" y="11354"/>
                  <a:pt x="16508" y="11193"/>
                </a:cubicBezTo>
                <a:close/>
                <a:moveTo>
                  <a:pt x="11967" y="12834"/>
                </a:moveTo>
                <a:cubicBezTo>
                  <a:pt x="11859" y="12964"/>
                  <a:pt x="11737" y="13084"/>
                  <a:pt x="11591" y="13176"/>
                </a:cubicBezTo>
                <a:cubicBezTo>
                  <a:pt x="10932" y="13590"/>
                  <a:pt x="10115" y="13429"/>
                  <a:pt x="9625" y="12838"/>
                </a:cubicBezTo>
                <a:lnTo>
                  <a:pt x="8861" y="13319"/>
                </a:lnTo>
                <a:cubicBezTo>
                  <a:pt x="9904" y="15660"/>
                  <a:pt x="9127" y="18514"/>
                  <a:pt x="7026" y="19835"/>
                </a:cubicBezTo>
                <a:cubicBezTo>
                  <a:pt x="5799" y="20607"/>
                  <a:pt x="4383" y="20691"/>
                  <a:pt x="3149" y="20197"/>
                </a:cubicBezTo>
                <a:cubicBezTo>
                  <a:pt x="3030" y="20149"/>
                  <a:pt x="2950" y="20331"/>
                  <a:pt x="3060" y="20399"/>
                </a:cubicBezTo>
                <a:cubicBezTo>
                  <a:pt x="4867" y="21520"/>
                  <a:pt x="7153" y="21597"/>
                  <a:pt x="9084" y="20382"/>
                </a:cubicBezTo>
                <a:cubicBezTo>
                  <a:pt x="9766" y="19953"/>
                  <a:pt x="10338" y="19399"/>
                  <a:pt x="10799" y="18765"/>
                </a:cubicBezTo>
                <a:cubicBezTo>
                  <a:pt x="11260" y="19399"/>
                  <a:pt x="11832" y="19953"/>
                  <a:pt x="12514" y="20382"/>
                </a:cubicBezTo>
                <a:cubicBezTo>
                  <a:pt x="14445" y="21597"/>
                  <a:pt x="16731" y="21520"/>
                  <a:pt x="18538" y="20399"/>
                </a:cubicBezTo>
                <a:cubicBezTo>
                  <a:pt x="18648" y="20331"/>
                  <a:pt x="18568" y="20149"/>
                  <a:pt x="18449" y="20197"/>
                </a:cubicBezTo>
                <a:cubicBezTo>
                  <a:pt x="17215" y="20691"/>
                  <a:pt x="15799" y="20607"/>
                  <a:pt x="14572" y="19835"/>
                </a:cubicBezTo>
                <a:cubicBezTo>
                  <a:pt x="12471" y="18514"/>
                  <a:pt x="11694" y="15660"/>
                  <a:pt x="12737" y="13319"/>
                </a:cubicBezTo>
                <a:lnTo>
                  <a:pt x="11967" y="12834"/>
                </a:lnTo>
                <a:close/>
              </a:path>
            </a:pathLst>
          </a:custGeom>
          <a:solidFill>
            <a:srgbClr val="FF2600">
              <a:alpha val="35900"/>
            </a:srgbClr>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12" name="Toelichting bij gevaar #3. Vergeet niet uit te leggen welke elementen in de voedselketen hier precies door in gevaar komen."/>
          <p:cNvSpPr/>
          <p:nvPr/>
        </p:nvSpPr>
        <p:spPr>
          <a:xfrm>
            <a:off x="7977061" y="3472095"/>
            <a:ext cx="2614631" cy="2997117"/>
          </a:xfrm>
          <a:prstGeom prst="roundRect">
            <a:avLst>
              <a:gd name="adj" fmla="val 6531"/>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Toelichting bij gevaar #3. Vergeet niet uit te leggen welke elementen in de voedselketen hier precies door in gevaar komen.</a:t>
            </a:r>
          </a:p>
        </p:txBody>
      </p:sp>
      <p:sp>
        <p:nvSpPr>
          <p:cNvPr id="413" name="Toelichting bij gevaar #2. Vergeet niet uit te leggen welke elementen in de voedselketen hier precies door in gevaar komen."/>
          <p:cNvSpPr/>
          <p:nvPr/>
        </p:nvSpPr>
        <p:spPr>
          <a:xfrm>
            <a:off x="4805329" y="3625853"/>
            <a:ext cx="2799679" cy="2997116"/>
          </a:xfrm>
          <a:prstGeom prst="roundRect">
            <a:avLst>
              <a:gd name="adj" fmla="val 609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Toelichting bij gevaar #2. Vergeet niet uit te leggen welke elementen in de voedselketen hier precies door in gevaar komen.</a:t>
            </a:r>
          </a:p>
        </p:txBody>
      </p:sp>
      <p:sp>
        <p:nvSpPr>
          <p:cNvPr id="414" name="Onderzoek"/>
          <p:cNvSpPr txBox="1"/>
          <p:nvPr/>
        </p:nvSpPr>
        <p:spPr>
          <a:xfrm>
            <a:off x="3093526"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415" name="1. Laat hier drie verschillende, actuele gevaren zien voor voedselketens."/>
          <p:cNvSpPr txBox="1"/>
          <p:nvPr/>
        </p:nvSpPr>
        <p:spPr>
          <a:xfrm>
            <a:off x="1816747" y="1290251"/>
            <a:ext cx="754382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1. Laat hier drie verschillende, actuele gevaren zien voor voedselketens.</a:t>
            </a:r>
          </a:p>
        </p:txBody>
      </p:sp>
      <p:sp>
        <p:nvSpPr>
          <p:cNvPr id="416"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417"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18" name="Reisblog"/>
          <p:cNvSpPr/>
          <p:nvPr/>
        </p:nvSpPr>
        <p:spPr>
          <a:xfrm>
            <a:off x="1872990"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19" name="Toelichting bij gevaar #1. Vergeet niet uit te leggen welke elementen in de voedselketen hier precies door in gevaar komen."/>
          <p:cNvSpPr/>
          <p:nvPr/>
        </p:nvSpPr>
        <p:spPr>
          <a:xfrm>
            <a:off x="1708842" y="3535408"/>
            <a:ext cx="2724434" cy="2997116"/>
          </a:xfrm>
          <a:prstGeom prst="roundRect">
            <a:avLst>
              <a:gd name="adj" fmla="val 6268"/>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Toelichting bij gevaar #1. Vergeet niet uit te leggen welke elementen in de voedselketen hier precies door in gevaar komen.</a:t>
            </a:r>
          </a:p>
        </p:txBody>
      </p:sp>
      <p:grpSp>
        <p:nvGrpSpPr>
          <p:cNvPr id="422" name="Afbeelding"/>
          <p:cNvGrpSpPr/>
          <p:nvPr/>
        </p:nvGrpSpPr>
        <p:grpSpPr>
          <a:xfrm rot="93730">
            <a:off x="4371389" y="1900205"/>
            <a:ext cx="3449222" cy="2038286"/>
            <a:chOff x="0" y="0"/>
            <a:chExt cx="4905558" cy="2898893"/>
          </a:xfrm>
        </p:grpSpPr>
        <p:pic>
          <p:nvPicPr>
            <p:cNvPr id="421" name="Afbeelding" descr="Afbeelding"/>
            <p:cNvPicPr>
              <a:picLocks noChangeAspect="1"/>
            </p:cNvPicPr>
            <p:nvPr/>
          </p:nvPicPr>
          <p:blipFill>
            <a:blip r:embed="rId3"/>
            <a:stretch>
              <a:fillRect/>
            </a:stretch>
          </p:blipFill>
          <p:spPr>
            <a:xfrm>
              <a:off x="126999" y="88900"/>
              <a:ext cx="4651560" cy="2568694"/>
            </a:xfrm>
            <a:prstGeom prst="rect">
              <a:avLst/>
            </a:prstGeom>
            <a:ln>
              <a:noFill/>
            </a:ln>
            <a:effectLst/>
          </p:spPr>
        </p:pic>
        <p:pic>
          <p:nvPicPr>
            <p:cNvPr id="420" name="Afbeelding" descr="Afbeelding"/>
            <p:cNvPicPr>
              <a:picLocks/>
            </p:cNvPicPr>
            <p:nvPr/>
          </p:nvPicPr>
          <p:blipFill>
            <a:blip r:embed="rId4"/>
            <a:stretch>
              <a:fillRect/>
            </a:stretch>
          </p:blipFill>
          <p:spPr>
            <a:xfrm>
              <a:off x="-1" y="0"/>
              <a:ext cx="4905560" cy="2898894"/>
            </a:xfrm>
            <a:prstGeom prst="rect">
              <a:avLst/>
            </a:prstGeom>
            <a:effectLst/>
          </p:spPr>
        </p:pic>
      </p:grpSp>
      <p:grpSp>
        <p:nvGrpSpPr>
          <p:cNvPr id="425" name="Afbeelding"/>
          <p:cNvGrpSpPr/>
          <p:nvPr/>
        </p:nvGrpSpPr>
        <p:grpSpPr>
          <a:xfrm rot="322335">
            <a:off x="7701856" y="1727104"/>
            <a:ext cx="3449221" cy="2038286"/>
            <a:chOff x="0" y="0"/>
            <a:chExt cx="4905558" cy="2898893"/>
          </a:xfrm>
        </p:grpSpPr>
        <p:pic>
          <p:nvPicPr>
            <p:cNvPr id="424" name="Afbeelding" descr="Afbeelding"/>
            <p:cNvPicPr>
              <a:picLocks noChangeAspect="1"/>
            </p:cNvPicPr>
            <p:nvPr/>
          </p:nvPicPr>
          <p:blipFill>
            <a:blip r:embed="rId3"/>
            <a:stretch>
              <a:fillRect/>
            </a:stretch>
          </p:blipFill>
          <p:spPr>
            <a:xfrm>
              <a:off x="127000" y="88899"/>
              <a:ext cx="4651559" cy="2568695"/>
            </a:xfrm>
            <a:prstGeom prst="rect">
              <a:avLst/>
            </a:prstGeom>
            <a:ln>
              <a:noFill/>
            </a:ln>
            <a:effectLst/>
          </p:spPr>
        </p:pic>
        <p:pic>
          <p:nvPicPr>
            <p:cNvPr id="423" name="Afbeelding" descr="Afbeelding"/>
            <p:cNvPicPr>
              <a:picLocks/>
            </p:cNvPicPr>
            <p:nvPr/>
          </p:nvPicPr>
          <p:blipFill>
            <a:blip r:embed="rId4"/>
            <a:stretch>
              <a:fillRect/>
            </a:stretch>
          </p:blipFill>
          <p:spPr>
            <a:xfrm>
              <a:off x="0" y="-1"/>
              <a:ext cx="4905559" cy="2898895"/>
            </a:xfrm>
            <a:prstGeom prst="rect">
              <a:avLst/>
            </a:prstGeom>
            <a:effectLst/>
          </p:spPr>
        </p:pic>
      </p:grpSp>
      <p:grpSp>
        <p:nvGrpSpPr>
          <p:cNvPr id="428" name="Afbeelding"/>
          <p:cNvGrpSpPr/>
          <p:nvPr/>
        </p:nvGrpSpPr>
        <p:grpSpPr>
          <a:xfrm rot="21380909">
            <a:off x="1453779" y="1727104"/>
            <a:ext cx="3449221" cy="2038286"/>
            <a:chOff x="0" y="0"/>
            <a:chExt cx="4905558" cy="2898893"/>
          </a:xfrm>
        </p:grpSpPr>
        <p:pic>
          <p:nvPicPr>
            <p:cNvPr id="427" name="Afbeelding" descr="Afbeelding"/>
            <p:cNvPicPr>
              <a:picLocks noChangeAspect="1"/>
            </p:cNvPicPr>
            <p:nvPr/>
          </p:nvPicPr>
          <p:blipFill>
            <a:blip r:embed="rId3"/>
            <a:stretch>
              <a:fillRect/>
            </a:stretch>
          </p:blipFill>
          <p:spPr>
            <a:xfrm>
              <a:off x="127000" y="88900"/>
              <a:ext cx="4651559" cy="2568694"/>
            </a:xfrm>
            <a:prstGeom prst="rect">
              <a:avLst/>
            </a:prstGeom>
            <a:ln>
              <a:noFill/>
            </a:ln>
            <a:effectLst/>
          </p:spPr>
        </p:pic>
        <p:pic>
          <p:nvPicPr>
            <p:cNvPr id="426" name="Afbeelding" descr="Afbeelding"/>
            <p:cNvPicPr>
              <a:picLocks/>
            </p:cNvPicPr>
            <p:nvPr/>
          </p:nvPicPr>
          <p:blipFill>
            <a:blip r:embed="rId4"/>
            <a:stretch>
              <a:fillRect/>
            </a:stretch>
          </p:blipFill>
          <p:spPr>
            <a:xfrm>
              <a:off x="0" y="0"/>
              <a:ext cx="4905559" cy="2898894"/>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Biologisch gevaar"/>
          <p:cNvSpPr/>
          <p:nvPr/>
        </p:nvSpPr>
        <p:spPr>
          <a:xfrm>
            <a:off x="8847409" y="-41580"/>
            <a:ext cx="2121680" cy="1917196"/>
          </a:xfrm>
          <a:custGeom>
            <a:avLst/>
            <a:gdLst/>
            <a:ahLst/>
            <a:cxnLst>
              <a:cxn ang="0">
                <a:pos x="wd2" y="hd2"/>
              </a:cxn>
              <a:cxn ang="5400000">
                <a:pos x="wd2" y="hd2"/>
              </a:cxn>
              <a:cxn ang="10800000">
                <a:pos x="wd2" y="hd2"/>
              </a:cxn>
              <a:cxn ang="16200000">
                <a:pos x="wd2" y="hd2"/>
              </a:cxn>
            </a:cxnLst>
            <a:rect l="0" t="0" r="r" b="b"/>
            <a:pathLst>
              <a:path w="21598" h="21266" extrusionOk="0">
                <a:moveTo>
                  <a:pt x="7817" y="4"/>
                </a:moveTo>
                <a:cubicBezTo>
                  <a:pt x="7793" y="-3"/>
                  <a:pt x="7766" y="0"/>
                  <a:pt x="7739" y="17"/>
                </a:cubicBezTo>
                <a:cubicBezTo>
                  <a:pt x="5945" y="1162"/>
                  <a:pt x="4740" y="3281"/>
                  <a:pt x="4740" y="5711"/>
                </a:cubicBezTo>
                <a:cubicBezTo>
                  <a:pt x="4740" y="6569"/>
                  <a:pt x="4894" y="7386"/>
                  <a:pt x="5168" y="8138"/>
                </a:cubicBezTo>
                <a:cubicBezTo>
                  <a:pt x="4433" y="8256"/>
                  <a:pt x="3706" y="8518"/>
                  <a:pt x="3024" y="8947"/>
                </a:cubicBezTo>
                <a:cubicBezTo>
                  <a:pt x="1093" y="10162"/>
                  <a:pt x="12" y="12359"/>
                  <a:pt x="0" y="14624"/>
                </a:cubicBezTo>
                <a:cubicBezTo>
                  <a:pt x="-1" y="14762"/>
                  <a:pt x="184" y="14777"/>
                  <a:pt x="205" y="14641"/>
                </a:cubicBezTo>
                <a:cubicBezTo>
                  <a:pt x="430" y="13230"/>
                  <a:pt x="1204" y="11934"/>
                  <a:pt x="2431" y="11162"/>
                </a:cubicBezTo>
                <a:cubicBezTo>
                  <a:pt x="4532" y="9840"/>
                  <a:pt x="7188" y="10535"/>
                  <a:pt x="8528" y="12689"/>
                </a:cubicBezTo>
                <a:lnTo>
                  <a:pt x="9291" y="12208"/>
                </a:lnTo>
                <a:cubicBezTo>
                  <a:pt x="9067" y="11450"/>
                  <a:pt x="9348" y="10599"/>
                  <a:pt x="10007" y="10185"/>
                </a:cubicBezTo>
                <a:cubicBezTo>
                  <a:pt x="10153" y="10093"/>
                  <a:pt x="10309" y="10037"/>
                  <a:pt x="10465" y="10000"/>
                </a:cubicBezTo>
                <a:lnTo>
                  <a:pt x="10465" y="9032"/>
                </a:lnTo>
                <a:cubicBezTo>
                  <a:pt x="8083" y="8845"/>
                  <a:pt x="6202" y="6685"/>
                  <a:pt x="6202" y="4042"/>
                </a:cubicBezTo>
                <a:cubicBezTo>
                  <a:pt x="6202" y="2497"/>
                  <a:pt x="6846" y="1120"/>
                  <a:pt x="7855" y="202"/>
                </a:cubicBezTo>
                <a:cubicBezTo>
                  <a:pt x="7928" y="136"/>
                  <a:pt x="7887" y="26"/>
                  <a:pt x="7817" y="4"/>
                </a:cubicBezTo>
                <a:close/>
                <a:moveTo>
                  <a:pt x="13780" y="4"/>
                </a:moveTo>
                <a:cubicBezTo>
                  <a:pt x="13709" y="26"/>
                  <a:pt x="13670" y="136"/>
                  <a:pt x="13743" y="202"/>
                </a:cubicBezTo>
                <a:cubicBezTo>
                  <a:pt x="14752" y="1120"/>
                  <a:pt x="15396" y="2497"/>
                  <a:pt x="15396" y="4042"/>
                </a:cubicBezTo>
                <a:cubicBezTo>
                  <a:pt x="15396" y="6685"/>
                  <a:pt x="13515" y="8845"/>
                  <a:pt x="11133" y="9032"/>
                </a:cubicBezTo>
                <a:lnTo>
                  <a:pt x="11133" y="9998"/>
                </a:lnTo>
                <a:cubicBezTo>
                  <a:pt x="11554" y="10097"/>
                  <a:pt x="11940" y="10377"/>
                  <a:pt x="12172" y="10817"/>
                </a:cubicBezTo>
                <a:cubicBezTo>
                  <a:pt x="12405" y="11256"/>
                  <a:pt x="12434" y="11759"/>
                  <a:pt x="12302" y="12206"/>
                </a:cubicBezTo>
                <a:lnTo>
                  <a:pt x="13070" y="12689"/>
                </a:lnTo>
                <a:cubicBezTo>
                  <a:pt x="14410" y="10535"/>
                  <a:pt x="17066" y="9840"/>
                  <a:pt x="19167" y="11162"/>
                </a:cubicBezTo>
                <a:cubicBezTo>
                  <a:pt x="20394" y="11934"/>
                  <a:pt x="21168" y="13228"/>
                  <a:pt x="21393" y="14639"/>
                </a:cubicBezTo>
                <a:cubicBezTo>
                  <a:pt x="21414" y="14775"/>
                  <a:pt x="21599" y="14762"/>
                  <a:pt x="21598" y="14624"/>
                </a:cubicBezTo>
                <a:cubicBezTo>
                  <a:pt x="21585" y="12359"/>
                  <a:pt x="20504" y="10162"/>
                  <a:pt x="18574" y="8947"/>
                </a:cubicBezTo>
                <a:cubicBezTo>
                  <a:pt x="17892" y="8518"/>
                  <a:pt x="17165" y="8256"/>
                  <a:pt x="16430" y="8138"/>
                </a:cubicBezTo>
                <a:cubicBezTo>
                  <a:pt x="16704" y="7386"/>
                  <a:pt x="16858" y="6569"/>
                  <a:pt x="16858" y="5711"/>
                </a:cubicBezTo>
                <a:cubicBezTo>
                  <a:pt x="16858" y="3281"/>
                  <a:pt x="15653" y="1162"/>
                  <a:pt x="13859" y="17"/>
                </a:cubicBezTo>
                <a:cubicBezTo>
                  <a:pt x="13832" y="0"/>
                  <a:pt x="13803" y="-3"/>
                  <a:pt x="13780" y="4"/>
                </a:cubicBezTo>
                <a:close/>
                <a:moveTo>
                  <a:pt x="10799" y="5433"/>
                </a:moveTo>
                <a:cubicBezTo>
                  <a:pt x="9597" y="5433"/>
                  <a:pt x="8481" y="5840"/>
                  <a:pt x="7559" y="6531"/>
                </a:cubicBezTo>
                <a:cubicBezTo>
                  <a:pt x="7851" y="6980"/>
                  <a:pt x="8219" y="7367"/>
                  <a:pt x="8644" y="7668"/>
                </a:cubicBezTo>
                <a:cubicBezTo>
                  <a:pt x="9278" y="7262"/>
                  <a:pt x="10012" y="7025"/>
                  <a:pt x="10799" y="7025"/>
                </a:cubicBezTo>
                <a:cubicBezTo>
                  <a:pt x="11586" y="7025"/>
                  <a:pt x="12320" y="7262"/>
                  <a:pt x="12954" y="7668"/>
                </a:cubicBezTo>
                <a:cubicBezTo>
                  <a:pt x="13379" y="7367"/>
                  <a:pt x="13747" y="6982"/>
                  <a:pt x="14039" y="6533"/>
                </a:cubicBezTo>
                <a:cubicBezTo>
                  <a:pt x="13117" y="5842"/>
                  <a:pt x="12001" y="5433"/>
                  <a:pt x="10799" y="5433"/>
                </a:cubicBezTo>
                <a:close/>
                <a:moveTo>
                  <a:pt x="5088" y="11193"/>
                </a:moveTo>
                <a:cubicBezTo>
                  <a:pt x="5077" y="11354"/>
                  <a:pt x="5067" y="11515"/>
                  <a:pt x="5067" y="11680"/>
                </a:cubicBezTo>
                <a:cubicBezTo>
                  <a:pt x="5067" y="14159"/>
                  <a:pt x="6403" y="16301"/>
                  <a:pt x="8329" y="17309"/>
                </a:cubicBezTo>
                <a:cubicBezTo>
                  <a:pt x="8538" y="16810"/>
                  <a:pt x="8661" y="16270"/>
                  <a:pt x="8688" y="15721"/>
                </a:cubicBezTo>
                <a:cubicBezTo>
                  <a:pt x="7399" y="14918"/>
                  <a:pt x="6527" y="13409"/>
                  <a:pt x="6527" y="11680"/>
                </a:cubicBezTo>
                <a:cubicBezTo>
                  <a:pt x="6527" y="11667"/>
                  <a:pt x="6529" y="11657"/>
                  <a:pt x="6529" y="11645"/>
                </a:cubicBezTo>
                <a:cubicBezTo>
                  <a:pt x="6085" y="11398"/>
                  <a:pt x="5596" y="11244"/>
                  <a:pt x="5088" y="11193"/>
                </a:cubicBezTo>
                <a:close/>
                <a:moveTo>
                  <a:pt x="16508" y="11193"/>
                </a:moveTo>
                <a:cubicBezTo>
                  <a:pt x="16000" y="11244"/>
                  <a:pt x="15513" y="11398"/>
                  <a:pt x="15069" y="11645"/>
                </a:cubicBezTo>
                <a:cubicBezTo>
                  <a:pt x="15069" y="11657"/>
                  <a:pt x="15070" y="11668"/>
                  <a:pt x="15071" y="11680"/>
                </a:cubicBezTo>
                <a:cubicBezTo>
                  <a:pt x="15071" y="13410"/>
                  <a:pt x="14199" y="14918"/>
                  <a:pt x="12910" y="15721"/>
                </a:cubicBezTo>
                <a:cubicBezTo>
                  <a:pt x="12937" y="16270"/>
                  <a:pt x="13060" y="16810"/>
                  <a:pt x="13269" y="17309"/>
                </a:cubicBezTo>
                <a:cubicBezTo>
                  <a:pt x="15195" y="16301"/>
                  <a:pt x="16531" y="14159"/>
                  <a:pt x="16531" y="11680"/>
                </a:cubicBezTo>
                <a:cubicBezTo>
                  <a:pt x="16531" y="11515"/>
                  <a:pt x="16519" y="11354"/>
                  <a:pt x="16508" y="11193"/>
                </a:cubicBezTo>
                <a:close/>
                <a:moveTo>
                  <a:pt x="11967" y="12834"/>
                </a:moveTo>
                <a:cubicBezTo>
                  <a:pt x="11859" y="12964"/>
                  <a:pt x="11737" y="13084"/>
                  <a:pt x="11591" y="13176"/>
                </a:cubicBezTo>
                <a:cubicBezTo>
                  <a:pt x="10932" y="13590"/>
                  <a:pt x="10115" y="13429"/>
                  <a:pt x="9625" y="12838"/>
                </a:cubicBezTo>
                <a:lnTo>
                  <a:pt x="8861" y="13319"/>
                </a:lnTo>
                <a:cubicBezTo>
                  <a:pt x="9904" y="15660"/>
                  <a:pt x="9127" y="18514"/>
                  <a:pt x="7026" y="19835"/>
                </a:cubicBezTo>
                <a:cubicBezTo>
                  <a:pt x="5799" y="20607"/>
                  <a:pt x="4383" y="20691"/>
                  <a:pt x="3149" y="20197"/>
                </a:cubicBezTo>
                <a:cubicBezTo>
                  <a:pt x="3030" y="20149"/>
                  <a:pt x="2950" y="20331"/>
                  <a:pt x="3060" y="20399"/>
                </a:cubicBezTo>
                <a:cubicBezTo>
                  <a:pt x="4867" y="21520"/>
                  <a:pt x="7153" y="21597"/>
                  <a:pt x="9084" y="20382"/>
                </a:cubicBezTo>
                <a:cubicBezTo>
                  <a:pt x="9766" y="19953"/>
                  <a:pt x="10338" y="19399"/>
                  <a:pt x="10799" y="18765"/>
                </a:cubicBezTo>
                <a:cubicBezTo>
                  <a:pt x="11260" y="19399"/>
                  <a:pt x="11832" y="19953"/>
                  <a:pt x="12514" y="20382"/>
                </a:cubicBezTo>
                <a:cubicBezTo>
                  <a:pt x="14445" y="21597"/>
                  <a:pt x="16731" y="21520"/>
                  <a:pt x="18538" y="20399"/>
                </a:cubicBezTo>
                <a:cubicBezTo>
                  <a:pt x="18648" y="20331"/>
                  <a:pt x="18568" y="20149"/>
                  <a:pt x="18449" y="20197"/>
                </a:cubicBezTo>
                <a:cubicBezTo>
                  <a:pt x="17215" y="20691"/>
                  <a:pt x="15799" y="20607"/>
                  <a:pt x="14572" y="19835"/>
                </a:cubicBezTo>
                <a:cubicBezTo>
                  <a:pt x="12471" y="18514"/>
                  <a:pt x="11694" y="15660"/>
                  <a:pt x="12737" y="13319"/>
                </a:cubicBezTo>
                <a:lnTo>
                  <a:pt x="11967" y="12834"/>
                </a:lnTo>
                <a:close/>
              </a:path>
            </a:pathLst>
          </a:custGeom>
          <a:solidFill>
            <a:srgbClr val="FF2600">
              <a:alpha val="35900"/>
            </a:srgbClr>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31" name="Verwerking"/>
          <p:cNvSpPr txBox="1"/>
          <p:nvPr/>
        </p:nvSpPr>
        <p:spPr>
          <a:xfrm>
            <a:off x="3093526" y="450396"/>
            <a:ext cx="1703929"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432" name="Beantwoord de volgende vragen."/>
          <p:cNvSpPr txBox="1"/>
          <p:nvPr/>
        </p:nvSpPr>
        <p:spPr>
          <a:xfrm>
            <a:off x="1861970" y="1371433"/>
            <a:ext cx="846806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Beantwoord de volgende vragen.</a:t>
            </a:r>
          </a:p>
        </p:txBody>
      </p:sp>
      <p:sp>
        <p:nvSpPr>
          <p:cNvPr id="433"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434"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35"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36" name="Leg in je eigen woorden uit waar je op bent uitgekomen en welke gevolgen dat heeft op langere termijn."/>
          <p:cNvSpPr/>
          <p:nvPr/>
        </p:nvSpPr>
        <p:spPr>
          <a:xfrm>
            <a:off x="5570849" y="2695788"/>
            <a:ext cx="4815092" cy="2195893"/>
          </a:xfrm>
          <a:prstGeom prst="roundRect">
            <a:avLst>
              <a:gd name="adj" fmla="val 5217"/>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Leg in je eigen woorden uit waar je op bent uitgekomen en welke gevolgen dat heeft op langere termijn.</a:t>
            </a:r>
          </a:p>
        </p:txBody>
      </p:sp>
      <p:sp>
        <p:nvSpPr>
          <p:cNvPr id="437" name="2. Wat er gebeurt er als een specifieke schakel verdwijnt (producent of consument eerste/tweede orde) uit jouw keten?"/>
          <p:cNvSpPr txBox="1"/>
          <p:nvPr/>
        </p:nvSpPr>
        <p:spPr>
          <a:xfrm>
            <a:off x="5624486" y="1936452"/>
            <a:ext cx="4451740" cy="461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2. Wat er gebeurt er als een specifieke schakel verdwijnt (producent of consument eerste/tweede orde) uit jouw keten?</a:t>
            </a:r>
          </a:p>
        </p:txBody>
      </p:sp>
      <p:sp>
        <p:nvSpPr>
          <p:cNvPr id="438" name="1.Neem één van je in kaart gebrachte voedselketens onder de loep en zet een kopie daarvan hier in het klein neer."/>
          <p:cNvSpPr txBox="1"/>
          <p:nvPr/>
        </p:nvSpPr>
        <p:spPr>
          <a:xfrm>
            <a:off x="1860821" y="1937280"/>
            <a:ext cx="3053433"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1.Neem één van je in kaart gebrachte voedselketens onder de loep en zet een kopie daarvan hier in het klein neer.</a:t>
            </a:r>
          </a:p>
        </p:txBody>
      </p:sp>
      <p:pic>
        <p:nvPicPr>
          <p:cNvPr id="439" name="Afbeelding" descr="Afbeelding"/>
          <p:cNvPicPr>
            <a:picLocks noChangeAspect="1"/>
          </p:cNvPicPr>
          <p:nvPr/>
        </p:nvPicPr>
        <p:blipFill>
          <a:blip r:embed="rId3">
            <a:alphaModFix amt="11030"/>
          </a:blip>
          <a:stretch>
            <a:fillRect/>
          </a:stretch>
        </p:blipFill>
        <p:spPr>
          <a:xfrm>
            <a:off x="1751654" y="3035464"/>
            <a:ext cx="3271767" cy="2739518"/>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1" name="Afbeelding" descr="Afbeelding"/>
          <p:cNvPicPr>
            <a:picLocks noChangeAspect="1"/>
          </p:cNvPicPr>
          <p:nvPr/>
        </p:nvPicPr>
        <p:blipFill>
          <a:blip r:embed="rId2"/>
          <a:stretch>
            <a:fillRect/>
          </a:stretch>
        </p:blipFill>
        <p:spPr>
          <a:xfrm>
            <a:off x="1524000" y="784614"/>
            <a:ext cx="9144000" cy="6084690"/>
          </a:xfrm>
          <a:prstGeom prst="rect">
            <a:avLst/>
          </a:prstGeom>
          <a:ln w="12700">
            <a:miter lim="400000"/>
          </a:ln>
        </p:spPr>
      </p:pic>
      <p:sp>
        <p:nvSpPr>
          <p:cNvPr id="442" name="Voedselweb"/>
          <p:cNvSpPr txBox="1">
            <a:spLocks noGrp="1"/>
          </p:cNvSpPr>
          <p:nvPr>
            <p:ph type="title"/>
          </p:nvPr>
        </p:nvSpPr>
        <p:spPr>
          <a:xfrm>
            <a:off x="5496423" y="325114"/>
            <a:ext cx="4147665" cy="1135345"/>
          </a:xfrm>
          <a:prstGeom prst="rect">
            <a:avLst/>
          </a:prstGeom>
        </p:spPr>
        <p:txBody>
          <a:bodyPr>
            <a:normAutofit fontScale="90000"/>
          </a:bodyPr>
          <a:lstStyle>
            <a:lvl1pPr>
              <a:defRPr>
                <a:solidFill>
                  <a:srgbClr val="316661"/>
                </a:solidFill>
                <a:latin typeface="Avenir Next Regular"/>
                <a:ea typeface="Avenir Next Regular"/>
                <a:cs typeface="Avenir Next Regular"/>
                <a:sym typeface="Avenir Next Regular"/>
              </a:defRPr>
            </a:lvl1pPr>
          </a:lstStyle>
          <a:p>
            <a:r>
              <a:t>Voedselweb</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Afbeelding" descr="Afbeelding"/>
          <p:cNvPicPr>
            <a:picLocks noChangeAspect="1"/>
          </p:cNvPicPr>
          <p:nvPr/>
        </p:nvPicPr>
        <p:blipFill>
          <a:blip r:embed="rId2">
            <a:alphaModFix amt="21109"/>
          </a:blip>
          <a:stretch>
            <a:fillRect/>
          </a:stretch>
        </p:blipFill>
        <p:spPr>
          <a:xfrm>
            <a:off x="3613196" y="2098272"/>
            <a:ext cx="4965608" cy="3575238"/>
          </a:xfrm>
          <a:prstGeom prst="rect">
            <a:avLst/>
          </a:prstGeom>
          <a:ln w="12700">
            <a:miter lim="400000"/>
          </a:ln>
        </p:spPr>
      </p:pic>
      <p:sp>
        <p:nvSpPr>
          <p:cNvPr id="445"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446" name="Voedselweb en sleutelsoorten"/>
          <p:cNvSpPr txBox="1"/>
          <p:nvPr/>
        </p:nvSpPr>
        <p:spPr>
          <a:xfrm>
            <a:off x="1861970" y="1328183"/>
            <a:ext cx="8468061" cy="3534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rPr sz="1828"/>
              <a:t>Voedselweb en sleutelsoorten</a:t>
            </a:r>
          </a:p>
        </p:txBody>
      </p:sp>
      <p:sp>
        <p:nvSpPr>
          <p:cNvPr id="447"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448" name="Icon-quests.png" descr="Icon-quests.png"/>
          <p:cNvPicPr>
            <a:picLocks noChangeAspect="1"/>
          </p:cNvPicPr>
          <p:nvPr/>
        </p:nvPicPr>
        <p:blipFill>
          <a:blip r:embed="rId3"/>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49"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Verwerking"/>
          <p:cNvSpPr txBox="1"/>
          <p:nvPr/>
        </p:nvSpPr>
        <p:spPr>
          <a:xfrm>
            <a:off x="3093526" y="450396"/>
            <a:ext cx="170399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Verwerking</a:t>
            </a:r>
          </a:p>
        </p:txBody>
      </p:sp>
      <p:sp>
        <p:nvSpPr>
          <p:cNvPr id="452" name="Beschrijf wat er gebeurt als er een element uit het voedselweb verwijderd wordt. Doe dat op deze manier: als de aap verwijderd wordt, dan…"/>
          <p:cNvSpPr txBox="1"/>
          <p:nvPr/>
        </p:nvSpPr>
        <p:spPr>
          <a:xfrm>
            <a:off x="1988593" y="2797695"/>
            <a:ext cx="3363703" cy="8513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Beschrijf wat er gebeurt als er een element uit het voedselweb verwijderd wordt. Doe dat op deze manier: als de aap verwijderd wordt, dan…</a:t>
            </a:r>
          </a:p>
        </p:txBody>
      </p:sp>
      <p:sp>
        <p:nvSpPr>
          <p:cNvPr id="453" name="Bekijk de quest via de quest-app voor instructies."/>
          <p:cNvSpPr txBox="1"/>
          <p:nvPr/>
        </p:nvSpPr>
        <p:spPr>
          <a:xfrm>
            <a:off x="6413731"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454"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55" name="Show"/>
          <p:cNvSpPr/>
          <p:nvPr/>
        </p:nvSpPr>
        <p:spPr>
          <a:xfrm>
            <a:off x="1873921" y="273211"/>
            <a:ext cx="973394" cy="7944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456" name="Geef hier je antwoord."/>
          <p:cNvSpPr/>
          <p:nvPr/>
        </p:nvSpPr>
        <p:spPr>
          <a:xfrm>
            <a:off x="5570849" y="2695788"/>
            <a:ext cx="4815092" cy="2195893"/>
          </a:xfrm>
          <a:prstGeom prst="roundRect">
            <a:avLst>
              <a:gd name="adj" fmla="val 5217"/>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Geef hier je antwoord.</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Beantwoord de volgende vragen."/>
          <p:cNvSpPr txBox="1"/>
          <p:nvPr/>
        </p:nvSpPr>
        <p:spPr>
          <a:xfrm>
            <a:off x="1861970" y="1371433"/>
            <a:ext cx="846806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sz="1266"/>
              <a:t>Beantwoord de volgende vragen.</a:t>
            </a:r>
          </a:p>
        </p:txBody>
      </p:sp>
      <p:sp>
        <p:nvSpPr>
          <p:cNvPr id="459" name="Bekijk de quest via de quest-app voor instructies."/>
          <p:cNvSpPr txBox="1"/>
          <p:nvPr/>
        </p:nvSpPr>
        <p:spPr>
          <a:xfrm>
            <a:off x="6413731" y="536959"/>
            <a:ext cx="3291928"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460"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61" name="Je antwoord"/>
          <p:cNvSpPr/>
          <p:nvPr/>
        </p:nvSpPr>
        <p:spPr>
          <a:xfrm>
            <a:off x="5028178" y="1750760"/>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62" name="Je antwoord"/>
          <p:cNvSpPr/>
          <p:nvPr/>
        </p:nvSpPr>
        <p:spPr>
          <a:xfrm>
            <a:off x="5028178" y="291800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63" name="Je antwoord"/>
          <p:cNvSpPr/>
          <p:nvPr/>
        </p:nvSpPr>
        <p:spPr>
          <a:xfrm>
            <a:off x="5028178" y="4085241"/>
            <a:ext cx="4815092" cy="102199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latin typeface="Noteworthy Light"/>
                <a:ea typeface="Noteworthy Light"/>
                <a:cs typeface="Noteworthy Light"/>
                <a:sym typeface="Noteworthy Light"/>
              </a:defRPr>
            </a:lvl1pPr>
          </a:lstStyle>
          <a:p>
            <a:r>
              <a:rPr sz="984"/>
              <a:t>Je antwoord</a:t>
            </a:r>
          </a:p>
        </p:txBody>
      </p:sp>
      <p:sp>
        <p:nvSpPr>
          <p:cNvPr id="464" name="1. Beschrijf in je eigen woorden wat je in deze quest geleerd hebt. Gebruik er meerdere zinnen voor."/>
          <p:cNvSpPr txBox="1"/>
          <p:nvPr/>
        </p:nvSpPr>
        <p:spPr>
          <a:xfrm>
            <a:off x="1871014" y="1933496"/>
            <a:ext cx="2529968" cy="656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1. Beschrijf in je eigen woorden wat je in deze quest geleerd hebt. Gebruik er meerdere zinnen voor.</a:t>
            </a:r>
          </a:p>
        </p:txBody>
      </p:sp>
      <p:sp>
        <p:nvSpPr>
          <p:cNvPr id="465" name="2. Wat vind je van de gevaren die er zijn voor dieren en hun voedselketens? Loopt het wel los of moeten we het serieus nemen? Waarom?"/>
          <p:cNvSpPr txBox="1"/>
          <p:nvPr/>
        </p:nvSpPr>
        <p:spPr>
          <a:xfrm>
            <a:off x="1871014" y="2905941"/>
            <a:ext cx="2529968" cy="10461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lvl1pPr algn="l">
              <a:defRPr>
                <a:solidFill>
                  <a:srgbClr val="316661"/>
                </a:solidFill>
              </a:defRPr>
            </a:lvl1pPr>
          </a:lstStyle>
          <a:p>
            <a:r>
              <a:rPr sz="1266"/>
              <a:t>2. Wat vind je van de gevaren die er zijn voor dieren en hun voedselketens? Loopt het wel los of moeten we het serieus nemen? Waarom?</a:t>
            </a:r>
          </a:p>
        </p:txBody>
      </p:sp>
      <p:sp>
        <p:nvSpPr>
          <p:cNvPr id="466" name="3. Bespreek de gevaren aan tafel met je ouders of opa en oma (of andere volwassenen). Denken zij er ook zo over? Wat zou het beste zijn wat we kunnen doen?"/>
          <p:cNvSpPr txBox="1"/>
          <p:nvPr/>
        </p:nvSpPr>
        <p:spPr>
          <a:xfrm>
            <a:off x="1871014" y="4256162"/>
            <a:ext cx="2869815" cy="12409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spAutoFit/>
          </a:bodyPr>
          <a:lstStyle/>
          <a:p>
            <a:pPr algn="l">
              <a:defRPr>
                <a:solidFill>
                  <a:srgbClr val="316661"/>
                </a:solidFill>
              </a:defRPr>
            </a:pPr>
            <a:r>
              <a:rPr sz="1266"/>
              <a:t>3. Bespreek de gevaren aan tafel met je ouders of opa en oma (of andere volwassenen). Denken zij er ook zo over? Wat zou het beste zijn wat we kunnen doen?</a:t>
            </a:r>
          </a:p>
          <a:p>
            <a:pPr algn="l">
              <a:defRPr>
                <a:solidFill>
                  <a:srgbClr val="316661"/>
                </a:solidFill>
              </a:defRPr>
            </a:pPr>
            <a:endParaRPr sz="1266"/>
          </a:p>
        </p:txBody>
      </p:sp>
      <p:sp>
        <p:nvSpPr>
          <p:cNvPr id="467" name="Terugkijker"/>
          <p:cNvSpPr txBox="1"/>
          <p:nvPr/>
        </p:nvSpPr>
        <p:spPr>
          <a:xfrm>
            <a:off x="3093526" y="450396"/>
            <a:ext cx="1655903"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Terugkijker</a:t>
            </a:r>
          </a:p>
        </p:txBody>
      </p:sp>
      <p:sp>
        <p:nvSpPr>
          <p:cNvPr id="468" name="Terugkijker"/>
          <p:cNvSpPr/>
          <p:nvPr/>
        </p:nvSpPr>
        <p:spPr>
          <a:xfrm>
            <a:off x="1880228" y="197979"/>
            <a:ext cx="834156" cy="944891"/>
          </a:xfrm>
          <a:custGeom>
            <a:avLst/>
            <a:gdLst/>
            <a:ahLst/>
            <a:cxnLst>
              <a:cxn ang="0">
                <a:pos x="wd2" y="hd2"/>
              </a:cxn>
              <a:cxn ang="5400000">
                <a:pos x="wd2" y="hd2"/>
              </a:cxn>
              <a:cxn ang="10800000">
                <a:pos x="wd2" y="hd2"/>
              </a:cxn>
              <a:cxn ang="16200000">
                <a:pos x="wd2" y="hd2"/>
              </a:cxn>
            </a:cxnLst>
            <a:rect l="0" t="0" r="r" b="b"/>
            <a:pathLst>
              <a:path w="21600" h="21600" extrusionOk="0">
                <a:moveTo>
                  <a:pt x="0" y="12182"/>
                </a:moveTo>
                <a:cubicBezTo>
                  <a:pt x="20" y="14782"/>
                  <a:pt x="1115" y="17136"/>
                  <a:pt x="2941" y="18841"/>
                </a:cubicBezTo>
                <a:cubicBezTo>
                  <a:pt x="4768" y="20545"/>
                  <a:pt x="7327" y="21600"/>
                  <a:pt x="10278" y="21600"/>
                </a:cubicBezTo>
                <a:lnTo>
                  <a:pt x="10847" y="21600"/>
                </a:lnTo>
                <a:cubicBezTo>
                  <a:pt x="16776" y="21600"/>
                  <a:pt x="21600" y="17341"/>
                  <a:pt x="21600" y="12107"/>
                </a:cubicBezTo>
                <a:cubicBezTo>
                  <a:pt x="21600" y="12088"/>
                  <a:pt x="21598" y="12069"/>
                  <a:pt x="21598" y="12050"/>
                </a:cubicBezTo>
                <a:lnTo>
                  <a:pt x="21598" y="12019"/>
                </a:lnTo>
                <a:lnTo>
                  <a:pt x="21027" y="12023"/>
                </a:lnTo>
                <a:lnTo>
                  <a:pt x="17837" y="12023"/>
                </a:lnTo>
                <a:lnTo>
                  <a:pt x="17837" y="12016"/>
                </a:lnTo>
                <a:lnTo>
                  <a:pt x="16699" y="12031"/>
                </a:lnTo>
                <a:lnTo>
                  <a:pt x="16699" y="12067"/>
                </a:lnTo>
                <a:cubicBezTo>
                  <a:pt x="16699" y="12080"/>
                  <a:pt x="16701" y="12094"/>
                  <a:pt x="16701" y="12107"/>
                </a:cubicBezTo>
                <a:cubicBezTo>
                  <a:pt x="16701" y="14956"/>
                  <a:pt x="14075" y="17273"/>
                  <a:pt x="10847" y="17273"/>
                </a:cubicBezTo>
                <a:lnTo>
                  <a:pt x="10669" y="17273"/>
                </a:lnTo>
                <a:cubicBezTo>
                  <a:pt x="9083" y="17254"/>
                  <a:pt x="7648" y="16675"/>
                  <a:pt x="6606" y="15751"/>
                </a:cubicBezTo>
                <a:cubicBezTo>
                  <a:pt x="5563" y="14827"/>
                  <a:pt x="4914" y="13558"/>
                  <a:pt x="4899" y="12156"/>
                </a:cubicBezTo>
                <a:lnTo>
                  <a:pt x="4899" y="12061"/>
                </a:lnTo>
                <a:cubicBezTo>
                  <a:pt x="4912" y="10718"/>
                  <a:pt x="5510" y="9495"/>
                  <a:pt x="6477" y="8581"/>
                </a:cubicBezTo>
                <a:cubicBezTo>
                  <a:pt x="7445" y="7667"/>
                  <a:pt x="8783" y="7063"/>
                  <a:pt x="10278" y="6956"/>
                </a:cubicBezTo>
                <a:lnTo>
                  <a:pt x="10278" y="9571"/>
                </a:lnTo>
                <a:lnTo>
                  <a:pt x="17636" y="4785"/>
                </a:lnTo>
                <a:lnTo>
                  <a:pt x="10278" y="0"/>
                </a:lnTo>
                <a:lnTo>
                  <a:pt x="10278" y="2624"/>
                </a:lnTo>
                <a:cubicBezTo>
                  <a:pt x="7431" y="2734"/>
                  <a:pt x="4869" y="3825"/>
                  <a:pt x="3014" y="5523"/>
                </a:cubicBezTo>
                <a:cubicBezTo>
                  <a:pt x="1160" y="7220"/>
                  <a:pt x="14" y="9525"/>
                  <a:pt x="0" y="12061"/>
                </a:cubicBezTo>
                <a:lnTo>
                  <a:pt x="0" y="12097"/>
                </a:lnTo>
                <a:lnTo>
                  <a:pt x="0" y="12102"/>
                </a:lnTo>
                <a:lnTo>
                  <a:pt x="0" y="12107"/>
                </a:lnTo>
                <a:lnTo>
                  <a:pt x="0" y="12109"/>
                </a:lnTo>
                <a:lnTo>
                  <a:pt x="0" y="12114"/>
                </a:lnTo>
                <a:lnTo>
                  <a:pt x="0" y="12119"/>
                </a:lnTo>
                <a:lnTo>
                  <a:pt x="0" y="12182"/>
                </a:ln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 name="Afbeelding" descr="Afbeelding"/>
          <p:cNvPicPr>
            <a:picLocks noChangeAspect="1"/>
          </p:cNvPicPr>
          <p:nvPr/>
        </p:nvPicPr>
        <p:blipFill>
          <a:blip r:embed="rId2"/>
          <a:stretch>
            <a:fillRect/>
          </a:stretch>
        </p:blipFill>
        <p:spPr>
          <a:xfrm>
            <a:off x="1524000" y="793212"/>
            <a:ext cx="9144001" cy="6085583"/>
          </a:xfrm>
          <a:prstGeom prst="rect">
            <a:avLst/>
          </a:prstGeom>
          <a:ln w="12700">
            <a:miter lim="400000"/>
          </a:ln>
        </p:spPr>
      </p:pic>
      <p:sp>
        <p:nvSpPr>
          <p:cNvPr id="169" name="Determineren"/>
          <p:cNvSpPr txBox="1">
            <a:spLocks noGrp="1"/>
          </p:cNvSpPr>
          <p:nvPr>
            <p:ph type="title"/>
          </p:nvPr>
        </p:nvSpPr>
        <p:spPr>
          <a:xfrm>
            <a:off x="3770513" y="352248"/>
            <a:ext cx="4650975" cy="1135345"/>
          </a:xfrm>
          <a:prstGeom prst="rect">
            <a:avLst/>
          </a:prstGeom>
        </p:spPr>
        <p:txBody>
          <a:bodyPr>
            <a:normAutofit fontScale="90000"/>
          </a:bodyPr>
          <a:lstStyle>
            <a:lvl1pPr>
              <a:defRPr>
                <a:solidFill>
                  <a:srgbClr val="316661"/>
                </a:solidFill>
                <a:latin typeface="Avenir Next Regular"/>
                <a:ea typeface="Avenir Next Regular"/>
                <a:cs typeface="Avenir Next Regular"/>
                <a:sym typeface="Avenir Next Regular"/>
              </a:defRPr>
            </a:lvl1pPr>
          </a:lstStyle>
          <a:p>
            <a:r>
              <a:t>Determineren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172"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173"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174"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75"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76" name="HVX Animal passport #1"/>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#1</a:t>
            </a:r>
          </a:p>
        </p:txBody>
      </p:sp>
      <p:sp>
        <p:nvSpPr>
          <p:cNvPr id="177"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178"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179"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180"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181"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182"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183"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184"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185"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186"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187"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190"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191"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192"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93"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194" name="HVX Animal passport #2"/>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#2</a:t>
            </a:r>
          </a:p>
        </p:txBody>
      </p:sp>
      <p:sp>
        <p:nvSpPr>
          <p:cNvPr id="195"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196"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197"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198"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199"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00"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01"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02"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03"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04"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05"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08"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09"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210"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11"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12" name="HVX Animal passport #3"/>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#3</a:t>
            </a:r>
          </a:p>
        </p:txBody>
      </p:sp>
      <p:sp>
        <p:nvSpPr>
          <p:cNvPr id="213"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214"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215"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216"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217"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18"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19"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20"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21"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22"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23"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26"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27"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228"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29"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30" name="HVX Animal passport #4"/>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#4</a:t>
            </a:r>
          </a:p>
        </p:txBody>
      </p:sp>
      <p:sp>
        <p:nvSpPr>
          <p:cNvPr id="231"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232"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233"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234"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235"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36"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37"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38"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39"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40"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41"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44"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45"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246"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47"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48" name="HVX Animal passport #5"/>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#5</a:t>
            </a:r>
          </a:p>
        </p:txBody>
      </p:sp>
      <p:sp>
        <p:nvSpPr>
          <p:cNvPr id="249"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250"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251"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252"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253"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54"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55"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56"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57"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58"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59"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Onderzoek"/>
          <p:cNvSpPr txBox="1"/>
          <p:nvPr/>
        </p:nvSpPr>
        <p:spPr>
          <a:xfrm>
            <a:off x="3102571" y="450396"/>
            <a:ext cx="1670330" cy="4400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rPr sz="2391"/>
              <a:t>Onderzoek</a:t>
            </a:r>
          </a:p>
        </p:txBody>
      </p:sp>
      <p:sp>
        <p:nvSpPr>
          <p:cNvPr id="262" name="Bekijk de quest via de quest-app voor instructies."/>
          <p:cNvSpPr txBox="1"/>
          <p:nvPr/>
        </p:nvSpPr>
        <p:spPr>
          <a:xfrm>
            <a:off x="6422776" y="536959"/>
            <a:ext cx="3286157"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r>
              <a:rPr sz="1266"/>
              <a:t>Bekijk de quest via de quest-app voor instructies.</a:t>
            </a:r>
          </a:p>
        </p:txBody>
      </p:sp>
      <p:pic>
        <p:nvPicPr>
          <p:cNvPr id="263" name="Icon-quests.png" descr="Icon-quests.png"/>
          <p:cNvPicPr>
            <a:picLocks noChangeAspect="1"/>
          </p:cNvPicPr>
          <p:nvPr/>
        </p:nvPicPr>
        <p:blipFill>
          <a:blip r:embed="rId2"/>
          <a:srcRect l="246" t="50" r="271" b="467"/>
          <a:stretch>
            <a:fillRect/>
          </a:stretch>
        </p:blipFill>
        <p:spPr>
          <a:xfrm>
            <a:off x="9873302" y="429322"/>
            <a:ext cx="482205" cy="482205"/>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264" name="Reisblog"/>
          <p:cNvSpPr/>
          <p:nvPr/>
        </p:nvSpPr>
        <p:spPr>
          <a:xfrm>
            <a:off x="1882034" y="274628"/>
            <a:ext cx="975255" cy="7915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65" name="Pootafdruk"/>
          <p:cNvSpPr/>
          <p:nvPr/>
        </p:nvSpPr>
        <p:spPr>
          <a:xfrm>
            <a:off x="2285165" y="612647"/>
            <a:ext cx="1094006" cy="1095021"/>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35719" tIns="35719" rIns="35719" bIns="35719" anchor="ctr"/>
          <a:lstStyle/>
          <a:p>
            <a:pPr defTabSz="410751">
              <a:defRPr sz="2200">
                <a:solidFill>
                  <a:srgbClr val="FFFFFF"/>
                </a:solidFill>
                <a:latin typeface="Helvetica Neue Medium"/>
                <a:ea typeface="Helvetica Neue Medium"/>
                <a:cs typeface="Helvetica Neue Medium"/>
                <a:sym typeface="Helvetica Neue Medium"/>
              </a:defRPr>
            </a:pPr>
            <a:endParaRPr sz="1547"/>
          </a:p>
        </p:txBody>
      </p:sp>
      <p:sp>
        <p:nvSpPr>
          <p:cNvPr id="266" name="HVX Animal passport #6"/>
          <p:cNvSpPr txBox="1"/>
          <p:nvPr/>
        </p:nvSpPr>
        <p:spPr>
          <a:xfrm>
            <a:off x="3576217" y="1096215"/>
            <a:ext cx="3622788" cy="450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sz="3500">
                <a:solidFill>
                  <a:srgbClr val="945200"/>
                </a:solidFill>
                <a:latin typeface="Rockwell"/>
                <a:ea typeface="Rockwell"/>
                <a:cs typeface="Rockwell"/>
                <a:sym typeface="Rockwell"/>
              </a:defRPr>
            </a:lvl1pPr>
          </a:lstStyle>
          <a:p>
            <a:r>
              <a:rPr sz="2461"/>
              <a:t>HVX Animal passport #6</a:t>
            </a:r>
          </a:p>
        </p:txBody>
      </p:sp>
      <p:sp>
        <p:nvSpPr>
          <p:cNvPr id="267" name="Zet hier de foto neer van je dier"/>
          <p:cNvSpPr/>
          <p:nvPr/>
        </p:nvSpPr>
        <p:spPr>
          <a:xfrm>
            <a:off x="1923177" y="3194513"/>
            <a:ext cx="4021566" cy="338027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defTabSz="584200">
              <a:defRPr sz="2200">
                <a:solidFill>
                  <a:srgbClr val="929292"/>
                </a:solidFill>
                <a:latin typeface="Rockwell"/>
                <a:ea typeface="Rockwell"/>
                <a:cs typeface="Rockwell"/>
                <a:sym typeface="Rockwell"/>
              </a:defRPr>
            </a:lvl1pPr>
          </a:lstStyle>
          <a:p>
            <a:r>
              <a:rPr sz="1547"/>
              <a:t>Zet hier de foto neer van je dier</a:t>
            </a:r>
          </a:p>
        </p:txBody>
      </p:sp>
      <p:sp>
        <p:nvSpPr>
          <p:cNvPr id="268" name="Naam"/>
          <p:cNvSpPr txBox="1"/>
          <p:nvPr/>
        </p:nvSpPr>
        <p:spPr>
          <a:xfrm>
            <a:off x="1938028" y="1916612"/>
            <a:ext cx="50334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Naam</a:t>
            </a:r>
          </a:p>
        </p:txBody>
      </p:sp>
      <p:sp>
        <p:nvSpPr>
          <p:cNvPr id="269" name="De naam van je dier"/>
          <p:cNvSpPr/>
          <p:nvPr/>
        </p:nvSpPr>
        <p:spPr>
          <a:xfrm>
            <a:off x="1923177" y="2137814"/>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De naam van je dier</a:t>
            </a:r>
          </a:p>
        </p:txBody>
      </p:sp>
      <p:sp>
        <p:nvSpPr>
          <p:cNvPr id="270" name="Trofisch niveau"/>
          <p:cNvSpPr txBox="1"/>
          <p:nvPr/>
        </p:nvSpPr>
        <p:spPr>
          <a:xfrm>
            <a:off x="1938029" y="2494313"/>
            <a:ext cx="1213474"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Trofisch niveau</a:t>
            </a:r>
          </a:p>
        </p:txBody>
      </p:sp>
      <p:sp>
        <p:nvSpPr>
          <p:cNvPr id="271" name="Het trofisch niveau van je dier, bijv. ‘consument eerste orde’"/>
          <p:cNvSpPr/>
          <p:nvPr/>
        </p:nvSpPr>
        <p:spPr>
          <a:xfrm>
            <a:off x="1923177" y="2715515"/>
            <a:ext cx="4021566" cy="26789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Het trofisch niveau van je dier, bijv. ‘consument eerste orde’ </a:t>
            </a:r>
          </a:p>
        </p:txBody>
      </p:sp>
      <p:sp>
        <p:nvSpPr>
          <p:cNvPr id="272" name="Individu"/>
          <p:cNvSpPr txBox="1"/>
          <p:nvPr/>
        </p:nvSpPr>
        <p:spPr>
          <a:xfrm>
            <a:off x="6062728" y="1905794"/>
            <a:ext cx="69410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Individu</a:t>
            </a:r>
          </a:p>
        </p:txBody>
      </p:sp>
      <p:sp>
        <p:nvSpPr>
          <p:cNvPr id="273" name="Wat voor type eter is jouw dier? (kies uit herbivoor, omnivoor, carnivoor, detrivoor(afvaleter))…"/>
          <p:cNvSpPr/>
          <p:nvPr/>
        </p:nvSpPr>
        <p:spPr>
          <a:xfrm>
            <a:off x="6047877" y="2126996"/>
            <a:ext cx="4021566" cy="2083906"/>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defTabSz="410751">
              <a:defRPr sz="1400">
                <a:solidFill>
                  <a:srgbClr val="000000"/>
                </a:solidFill>
                <a:latin typeface="Rockwell"/>
                <a:ea typeface="Rockwell"/>
                <a:cs typeface="Rockwell"/>
                <a:sym typeface="Rockwell"/>
              </a:defRPr>
            </a:pPr>
            <a:r>
              <a:rPr sz="984"/>
              <a:t>Wat voor type eter is jouw dier? (kies uit herbivoor, omnivoor, carnivoor, detrivoor(afvaleter)) </a:t>
            </a:r>
          </a:p>
          <a:p>
            <a:pPr defTabSz="410751">
              <a:defRPr sz="1400">
                <a:solidFill>
                  <a:srgbClr val="000000"/>
                </a:solidFill>
                <a:latin typeface="Rockwell"/>
                <a:ea typeface="Rockwell"/>
                <a:cs typeface="Rockwell"/>
                <a:sym typeface="Rockwell"/>
              </a:defRPr>
            </a:pPr>
            <a:endParaRPr sz="984"/>
          </a:p>
          <a:p>
            <a:pPr defTabSz="410751">
              <a:defRPr sz="1400">
                <a:solidFill>
                  <a:srgbClr val="000000"/>
                </a:solidFill>
                <a:latin typeface="Rockwell"/>
                <a:ea typeface="Rockwell"/>
                <a:cs typeface="Rockwell"/>
                <a:sym typeface="Rockwell"/>
              </a:defRPr>
            </a:pPr>
            <a:r>
              <a:rPr sz="984"/>
              <a:t>Wat het dier eet</a:t>
            </a:r>
          </a:p>
          <a:p>
            <a:pPr defTabSz="410751">
              <a:defRPr sz="1400">
                <a:solidFill>
                  <a:srgbClr val="000000"/>
                </a:solidFill>
                <a:latin typeface="Rockwell"/>
                <a:ea typeface="Rockwell"/>
                <a:cs typeface="Rockwell"/>
                <a:sym typeface="Rockwell"/>
              </a:defRPr>
            </a:pPr>
            <a:r>
              <a:rPr sz="984"/>
              <a:t>Hoe oud het dier gemiddeld wordt?</a:t>
            </a:r>
          </a:p>
          <a:p>
            <a:pPr defTabSz="410751">
              <a:defRPr sz="1400">
                <a:solidFill>
                  <a:srgbClr val="000000"/>
                </a:solidFill>
                <a:latin typeface="Rockwell"/>
                <a:ea typeface="Rockwell"/>
                <a:cs typeface="Rockwell"/>
                <a:sym typeface="Rockwell"/>
              </a:defRPr>
            </a:pPr>
            <a:r>
              <a:rPr sz="984"/>
              <a:t>Welk zintuig het beste is ontwikkeld</a:t>
            </a:r>
          </a:p>
          <a:p>
            <a:pPr defTabSz="410751">
              <a:defRPr sz="1400">
                <a:solidFill>
                  <a:srgbClr val="000000"/>
                </a:solidFill>
                <a:latin typeface="Rockwell"/>
                <a:ea typeface="Rockwell"/>
                <a:cs typeface="Rockwell"/>
                <a:sym typeface="Rockwell"/>
              </a:defRPr>
            </a:pPr>
            <a:r>
              <a:rPr sz="984"/>
              <a:t>Door welke bijzondere eigenschap(pen) het dier kan overleven</a:t>
            </a:r>
          </a:p>
        </p:txBody>
      </p:sp>
      <p:sp>
        <p:nvSpPr>
          <p:cNvPr id="274" name="Leefgemeenschap"/>
          <p:cNvSpPr txBox="1"/>
          <p:nvPr/>
        </p:nvSpPr>
        <p:spPr>
          <a:xfrm>
            <a:off x="6061297" y="4278470"/>
            <a:ext cx="1444306"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Leefgemeenschap</a:t>
            </a:r>
          </a:p>
        </p:txBody>
      </p:sp>
      <p:sp>
        <p:nvSpPr>
          <p:cNvPr id="275" name="Hoe ziet de leefgemeenschap van jouw groep dieren eruit?"/>
          <p:cNvSpPr/>
          <p:nvPr/>
        </p:nvSpPr>
        <p:spPr>
          <a:xfrm>
            <a:off x="6047877" y="4493504"/>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Hoe ziet de leefgemeenschap van jouw groep dieren eruit?</a:t>
            </a:r>
          </a:p>
        </p:txBody>
      </p:sp>
      <p:sp>
        <p:nvSpPr>
          <p:cNvPr id="276" name="Ecosysteem"/>
          <p:cNvSpPr txBox="1"/>
          <p:nvPr/>
        </p:nvSpPr>
        <p:spPr>
          <a:xfrm>
            <a:off x="6055333" y="5451728"/>
            <a:ext cx="966611" cy="2669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lgn="l">
              <a:defRPr>
                <a:solidFill>
                  <a:srgbClr val="945200"/>
                </a:solidFill>
                <a:latin typeface="Rockwell"/>
                <a:ea typeface="Rockwell"/>
                <a:cs typeface="Rockwell"/>
                <a:sym typeface="Rockwell"/>
              </a:defRPr>
            </a:lvl1pPr>
          </a:lstStyle>
          <a:p>
            <a:r>
              <a:rPr sz="1266"/>
              <a:t>Ecosysteem</a:t>
            </a:r>
          </a:p>
        </p:txBody>
      </p:sp>
      <p:sp>
        <p:nvSpPr>
          <p:cNvPr id="277" name="In wat voor een ecosysteem leven jouw dieren? Waar moet dit ecosysteem aan voldoen?"/>
          <p:cNvSpPr/>
          <p:nvPr/>
        </p:nvSpPr>
        <p:spPr>
          <a:xfrm>
            <a:off x="6047877" y="5679382"/>
            <a:ext cx="4021566" cy="903277"/>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lvl1pPr algn="l" defTabSz="584200">
              <a:defRPr sz="1400">
                <a:solidFill>
                  <a:srgbClr val="000000"/>
                </a:solidFill>
                <a:latin typeface="Rockwell"/>
                <a:ea typeface="Rockwell"/>
                <a:cs typeface="Rockwell"/>
                <a:sym typeface="Rockwell"/>
              </a:defRPr>
            </a:lvl1pPr>
          </a:lstStyle>
          <a:p>
            <a:r>
              <a:rPr sz="984"/>
              <a:t>In wat voor een ecosysteem leven jouw dieren? Waar moet dit ecosysteem aan voldoen?</a:t>
            </a:r>
          </a:p>
        </p:txBody>
      </p:sp>
    </p:spTree>
  </p:cSld>
  <p:clrMapOvr>
    <a:masterClrMapping/>
  </p:clrMapOvr>
  <p:transition spd="med"/>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1956</Words>
  <Application>Microsoft Macintosh PowerPoint</Application>
  <PresentationFormat>Breedbeeld</PresentationFormat>
  <Paragraphs>266</Paragraphs>
  <Slides>27</Slides>
  <Notes>0</Notes>
  <HiddenSlides>0</HiddenSlides>
  <MMClips>0</MMClips>
  <ScaleCrop>false</ScaleCrop>
  <HeadingPairs>
    <vt:vector size="6" baseType="variant">
      <vt:variant>
        <vt:lpstr>Gebruikte lettertypen</vt:lpstr>
      </vt:variant>
      <vt:variant>
        <vt:i4>9</vt:i4>
      </vt:variant>
      <vt:variant>
        <vt:lpstr>Thema</vt:lpstr>
      </vt:variant>
      <vt:variant>
        <vt:i4>1</vt:i4>
      </vt:variant>
      <vt:variant>
        <vt:lpstr>Diatitels</vt:lpstr>
      </vt:variant>
      <vt:variant>
        <vt:i4>27</vt:i4>
      </vt:variant>
    </vt:vector>
  </HeadingPairs>
  <TitlesOfParts>
    <vt:vector size="37" baseType="lpstr">
      <vt:lpstr>Arial</vt:lpstr>
      <vt:lpstr>Avenir Next Demi Bold</vt:lpstr>
      <vt:lpstr>Avenir Next Medium</vt:lpstr>
      <vt:lpstr>Avenir Next Regular</vt:lpstr>
      <vt:lpstr>Calibri</vt:lpstr>
      <vt:lpstr>Calibri Light</vt:lpstr>
      <vt:lpstr>Helvetica Neue Medium</vt:lpstr>
      <vt:lpstr>Noteworthy Light</vt:lpstr>
      <vt:lpstr>Rockwell</vt:lpstr>
      <vt:lpstr>Kantoorthema</vt:lpstr>
      <vt:lpstr>PowerPoint-presentatie</vt:lpstr>
      <vt:lpstr>PowerPoint-presentatie</vt:lpstr>
      <vt:lpstr>Determineren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Voedselketen</vt:lpstr>
      <vt:lpstr>PowerPoint-presentatie</vt:lpstr>
      <vt:lpstr>PowerPoint-presentatie</vt:lpstr>
      <vt:lpstr>PowerPoint-presentatie</vt:lpstr>
      <vt:lpstr>PowerPoint-presentatie</vt:lpstr>
      <vt:lpstr>PowerPoint-presentatie</vt:lpstr>
      <vt:lpstr>Voedselketen in gevaar</vt:lpstr>
      <vt:lpstr>PowerPoint-presentatie</vt:lpstr>
      <vt:lpstr>PowerPoint-presentatie</vt:lpstr>
      <vt:lpstr>Voedselweb</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Anna Rebel</dc:creator>
  <cp:lastModifiedBy>Anna Rebel</cp:lastModifiedBy>
  <cp:revision>1</cp:revision>
  <dcterms:created xsi:type="dcterms:W3CDTF">2021-10-19T10:59:47Z</dcterms:created>
  <dcterms:modified xsi:type="dcterms:W3CDTF">2021-10-19T11:00:28Z</dcterms:modified>
</cp:coreProperties>
</file>