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A1FF"/>
    <a:srgbClr val="A7FF00"/>
    <a:srgbClr val="000644"/>
    <a:srgbClr val="431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FD63DD-98F9-4366-B504-60D2C18C1528}" v="2" dt="2021-09-09T09:51:08.888"/>
  </p1510:revLst>
</p1510:revInfo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207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rmentaal">
            <a:extLst>
              <a:ext uri="{FF2B5EF4-FFF2-40B4-BE49-F238E27FC236}">
                <a16:creationId xmlns:a16="http://schemas.microsoft.com/office/drawing/2014/main" id="{B1A8BD68-CFB7-4CE8-927C-EC6ABA7511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C8E20B-A0BF-4CD6-AEE6-FAEAB7BE14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7894417-9658-4824-AB01-4E994083AE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824CAF-DF54-4A8A-A4C4-E08E0DB6F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A008C39-37FF-4EBA-8913-006DB03B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F78F163C-C938-43FA-A41C-FC704C3531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24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0591A0-60A4-4847-AF78-F5902E00D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837452B-0951-4A8E-A308-0F1DC67E4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75F331-83B5-4EAC-B87D-4CC6AA48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201D60-3EB0-4848-9483-BA0B7A38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382EEA5-DFCC-4140-A4BA-7684F9CE9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407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AC9D59A-D458-4DDF-94BA-24798633E0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9415F9B-FAA3-4C44-A97A-1464DEF44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7FD2AF-8CB4-45F1-97D8-4297B01B3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FFB73D-C98E-4D31-8992-B05E3E633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437391-13BE-45E9-AE69-B660F3A96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414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9F6768AA-6EFF-47EC-90A7-8C4D4510E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C041AC9-116B-4F01-8FC8-907E718B2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DFFB96-23F6-436F-B999-260145B3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CEA7AC-038A-4FE9-8417-7A5B7BC14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CD80BFB-C780-410E-B4A6-97DA0C4041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74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394600-9DAC-4D92-8597-8AB85823B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7AAB87-9E9D-4848-B01F-B686DFFC7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A525AA0-CCF7-4BA9-BE63-E4E6D9DD0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C6792A8-FDDC-4370-9B77-0D977ABEC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20C28A-39F5-413C-AEB2-CCA744B74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4882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2AB93F-D037-4CCB-8B21-F2F48F4AA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F5F613-CCBA-40B2-B2E2-8537C79A80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9D08B1D-4D0F-4632-B2CC-189A95048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AE51300-EA7D-4A03-B30C-EE3D97655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D438FE8-C55B-4E7D-820A-04DB0D9FB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23F88EC-826B-45A7-BCC1-8FF2569B3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6340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6FDB4A-0726-418D-AC69-D0382940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C7A7694-8529-4E68-B4C2-04052E31F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56FB180-AFE4-4D00-A208-D87655B56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FB310F7-6ED9-4016-BDEF-02F3CDCF2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D454CAF-1BDC-49F9-9A71-37EC6D112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7CB9E7B-CA38-4CF5-B792-B9B9AD1D3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37B29A3-3C01-4965-B6F9-6264E15F6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0B58FCE-5190-4C2C-8297-252D9C3D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680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77D59E-AD22-4185-BBE5-357BA5A1D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07E239D-5E0C-449F-81DF-D7DBEFCB6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899C400-FC30-49B8-BAD9-C9B20D88B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4C94181-7815-4425-9624-A810A606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1005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418D205-BD52-4479-8D7B-5B94BF970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BB03264-8772-4C87-9873-46A5C58D7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0D3F510-7A1C-4D3A-9ACC-357B3B4FB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611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FA6BB1-BA56-4F7E-B5AC-FFAD68F2A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738D1A-8E36-4D4A-9AFD-A3796AEC9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4CD43AE-05A6-4D80-8524-F4B0D4692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EF1BEB8-B227-4DC2-88BD-9C784972D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9CBC929-F245-4389-9B94-033123B2E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B2DDE71-26EB-4B01-83B5-AD76F2896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9474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891FD-1294-4E40-A4FA-045E31042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5C01C26-C661-4F67-B009-34A685856D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63F6712-826C-49AC-9801-0CE31E43C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B48CC51-7422-46FC-A8DC-0AE2255F3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857513D-3F4D-4775-8EE5-7110300EC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7F1DF89-CDC4-4602-8256-373B2C0A3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6003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0B5335E-426E-4FF0-8BD0-AFA8ACBB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11905F-E1EF-40AB-9922-3DF6880C6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34E063-366F-47A5-A903-1168B0A1F4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8D4D1-00C4-4E8E-99A5-8D1DF5379DBE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8F1765-D70C-4E4A-B52C-213A0677F4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C37449-F706-428B-B279-352BF37C0A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625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vpro.nl/programmas/2doc/kijk/2doc-overzicht/2016/wit-is-ook-een-kleur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7E256807-68E5-45A0-8DD0-5696A7E4E94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9848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b="1" dirty="0">
                <a:solidFill>
                  <a:srgbClr val="B8A1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L&amp;O (leren en ontwikkelen)</a:t>
            </a:r>
            <a:endParaRPr lang="nl-NL" sz="4400" dirty="0">
              <a:solidFill>
                <a:srgbClr val="B8A1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1B96BA2-902A-4078-8942-E8A2417A9A29}"/>
              </a:ext>
            </a:extLst>
          </p:cNvPr>
          <p:cNvSpPr txBox="1">
            <a:spLocks/>
          </p:cNvSpPr>
          <p:nvPr/>
        </p:nvSpPr>
        <p:spPr bwMode="auto">
          <a:xfrm>
            <a:off x="1915404" y="1727561"/>
            <a:ext cx="6380871" cy="2558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nl-NL" sz="2000" b="1" dirty="0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Documentaire ‘wit is ook een kleur’ 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el 13">
            <a:extLst>
              <a:ext uri="{FF2B5EF4-FFF2-40B4-BE49-F238E27FC236}">
                <a16:creationId xmlns:a16="http://schemas.microsoft.com/office/drawing/2014/main" id="{E301E4D4-09EB-42FE-AC70-36D3DFBAE6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094845"/>
              </p:ext>
            </p:extLst>
          </p:nvPr>
        </p:nvGraphicFramePr>
        <p:xfrm>
          <a:off x="2032961" y="6161520"/>
          <a:ext cx="7459328" cy="48256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64876989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6959719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45869624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04233705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03298566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56723198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73331059"/>
                    </a:ext>
                  </a:extLst>
                </a:gridCol>
                <a:gridCol w="726612">
                  <a:extLst>
                    <a:ext uri="{9D8B030D-6E8A-4147-A177-3AD203B41FA5}">
                      <a16:colId xmlns:a16="http://schemas.microsoft.com/office/drawing/2014/main" val="2175227633"/>
                    </a:ext>
                  </a:extLst>
                </a:gridCol>
                <a:gridCol w="713064">
                  <a:extLst>
                    <a:ext uri="{9D8B030D-6E8A-4147-A177-3AD203B41FA5}">
                      <a16:colId xmlns:a16="http://schemas.microsoft.com/office/drawing/2014/main" val="1428987022"/>
                    </a:ext>
                  </a:extLst>
                </a:gridCol>
                <a:gridCol w="847289">
                  <a:extLst>
                    <a:ext uri="{9D8B030D-6E8A-4147-A177-3AD203B41FA5}">
                      <a16:colId xmlns:a16="http://schemas.microsoft.com/office/drawing/2014/main" val="279876203"/>
                    </a:ext>
                  </a:extLst>
                </a:gridCol>
              </a:tblGrid>
              <a:tr h="482561"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1</a:t>
                      </a:r>
                      <a:endParaRPr lang="nl-NL" sz="1200" b="1" kern="12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nl-NL" sz="1200" b="1" kern="12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2</a:t>
                      </a:r>
                      <a:endParaRPr lang="nl-NL" sz="1200" b="1" kern="12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 dirty="0">
                          <a:solidFill>
                            <a:schemeClr val="tx1"/>
                          </a:solidFill>
                        </a:rPr>
                        <a:t>Week 3</a:t>
                      </a:r>
                      <a:endParaRPr lang="nl-NL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4</a:t>
                      </a:r>
                      <a:endParaRPr lang="nl-NL" sz="1200" b="1" kern="12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5</a:t>
                      </a:r>
                      <a:endParaRPr lang="nl-NL" sz="1200" b="1" kern="12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5624924"/>
                  </a:ext>
                </a:extLst>
              </a:tr>
            </a:tbl>
          </a:graphicData>
        </a:graphic>
      </p:graphicFrame>
      <p:pic>
        <p:nvPicPr>
          <p:cNvPr id="9" name="Afbeelding 8">
            <a:extLst>
              <a:ext uri="{FF2B5EF4-FFF2-40B4-BE49-F238E27FC236}">
                <a16:creationId xmlns:a16="http://schemas.microsoft.com/office/drawing/2014/main" id="{D97B8CFA-CDB8-40FD-96FE-27726BF102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12"/>
          <a:stretch/>
        </p:blipFill>
        <p:spPr>
          <a:xfrm>
            <a:off x="896515" y="1736252"/>
            <a:ext cx="836782" cy="70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404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it is ook een kleur - 2Doc.nl">
            <a:hlinkClick r:id="rId2"/>
            <a:extLst>
              <a:ext uri="{FF2B5EF4-FFF2-40B4-BE49-F238E27FC236}">
                <a16:creationId xmlns:a16="http://schemas.microsoft.com/office/drawing/2014/main" id="{B292480F-DCED-4F9B-9D92-EED92DD792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" r="6990"/>
          <a:stretch/>
        </p:blipFill>
        <p:spPr bwMode="auto">
          <a:xfrm>
            <a:off x="20" y="10"/>
            <a:ext cx="7009876" cy="6857990"/>
          </a:xfrm>
          <a:custGeom>
            <a:avLst/>
            <a:gdLst/>
            <a:ahLst/>
            <a:cxnLst/>
            <a:rect l="l" t="t" r="r" b="b"/>
            <a:pathLst>
              <a:path w="7009896" h="6858000">
                <a:moveTo>
                  <a:pt x="0" y="0"/>
                </a:moveTo>
                <a:lnTo>
                  <a:pt x="7009896" y="0"/>
                </a:lnTo>
                <a:lnTo>
                  <a:pt x="7009896" y="1"/>
                </a:lnTo>
                <a:lnTo>
                  <a:pt x="6295211" y="1"/>
                </a:lnTo>
                <a:lnTo>
                  <a:pt x="6195255" y="380651"/>
                </a:lnTo>
                <a:cubicBezTo>
                  <a:pt x="5677600" y="2559611"/>
                  <a:pt x="5966601" y="4758249"/>
                  <a:pt x="6880029" y="6647018"/>
                </a:cubicBezTo>
                <a:lnTo>
                  <a:pt x="6988280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8" name="Freeform: Shape 134">
            <a:extLst>
              <a:ext uri="{FF2B5EF4-FFF2-40B4-BE49-F238E27FC236}">
                <a16:creationId xmlns:a16="http://schemas.microsoft.com/office/drawing/2014/main" id="{5FDF4720-5445-47BE-89FE-E40D1AE6F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711927" y="-1"/>
            <a:ext cx="6480073" cy="6858002"/>
          </a:xfrm>
          <a:custGeom>
            <a:avLst/>
            <a:gdLst>
              <a:gd name="connsiteX0" fmla="*/ 6130244 w 6480073"/>
              <a:gd name="connsiteY0" fmla="*/ 0 h 6858002"/>
              <a:gd name="connsiteX1" fmla="*/ 6212951 w 6480073"/>
              <a:gd name="connsiteY1" fmla="*/ 314584 h 6858002"/>
              <a:gd name="connsiteX2" fmla="*/ 5540779 w 6480073"/>
              <a:gd name="connsiteY2" fmla="*/ 6756649 h 6858002"/>
              <a:gd name="connsiteX3" fmla="*/ 5489971 w 6480073"/>
              <a:gd name="connsiteY3" fmla="*/ 6858002 h 6858002"/>
              <a:gd name="connsiteX4" fmla="*/ 0 w 6480073"/>
              <a:gd name="connsiteY4" fmla="*/ 6858002 h 6858002"/>
              <a:gd name="connsiteX5" fmla="*/ 0 w 6480073"/>
              <a:gd name="connsiteY5" fmla="*/ 0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80073" h="6858002">
                <a:moveTo>
                  <a:pt x="6130244" y="0"/>
                </a:moveTo>
                <a:lnTo>
                  <a:pt x="6212951" y="314584"/>
                </a:lnTo>
                <a:cubicBezTo>
                  <a:pt x="6745828" y="2551616"/>
                  <a:pt x="6460994" y="4808873"/>
                  <a:pt x="5540779" y="6756649"/>
                </a:cubicBezTo>
                <a:lnTo>
                  <a:pt x="5489971" y="6858002"/>
                </a:lnTo>
                <a:lnTo>
                  <a:pt x="0" y="685800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029" name="Freeform: Shape 136">
            <a:extLst>
              <a:ext uri="{FF2B5EF4-FFF2-40B4-BE49-F238E27FC236}">
                <a16:creationId xmlns:a16="http://schemas.microsoft.com/office/drawing/2014/main" id="{AC8710B4-A815-4082-9E4F-F13A000709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942784" y="0"/>
            <a:ext cx="6249216" cy="6858001"/>
          </a:xfrm>
          <a:custGeom>
            <a:avLst/>
            <a:gdLst>
              <a:gd name="connsiteX0" fmla="*/ 0 w 6249216"/>
              <a:gd name="connsiteY0" fmla="*/ 0 h 6858001"/>
              <a:gd name="connsiteX1" fmla="*/ 5893742 w 6249216"/>
              <a:gd name="connsiteY1" fmla="*/ 1 h 6858001"/>
              <a:gd name="connsiteX2" fmla="*/ 5993697 w 6249216"/>
              <a:gd name="connsiteY2" fmla="*/ 380651 h 6858001"/>
              <a:gd name="connsiteX3" fmla="*/ 5308924 w 6249216"/>
              <a:gd name="connsiteY3" fmla="*/ 6647018 h 6858001"/>
              <a:gd name="connsiteX4" fmla="*/ 5200672 w 6249216"/>
              <a:gd name="connsiteY4" fmla="*/ 6858001 h 6858001"/>
              <a:gd name="connsiteX5" fmla="*/ 1 w 6249216"/>
              <a:gd name="connsiteY5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9216" h="6858001">
                <a:moveTo>
                  <a:pt x="0" y="0"/>
                </a:moveTo>
                <a:lnTo>
                  <a:pt x="5893742" y="1"/>
                </a:lnTo>
                <a:lnTo>
                  <a:pt x="5993697" y="380651"/>
                </a:lnTo>
                <a:cubicBezTo>
                  <a:pt x="6511353" y="2559611"/>
                  <a:pt x="6222352" y="4758249"/>
                  <a:pt x="5308924" y="6647018"/>
                </a:cubicBezTo>
                <a:lnTo>
                  <a:pt x="5200672" y="6858001"/>
                </a:lnTo>
                <a:lnTo>
                  <a:pt x="1" y="685800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89699B-12C7-4C20-AA97-A0E263853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1436" y="1396289"/>
            <a:ext cx="481995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‘Wit is ook een kleur’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29FBF4-CC7E-4763-94FB-BE8054F6746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801435" y="2871982"/>
            <a:ext cx="4819951" cy="318168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/>
            <a:r>
              <a:rPr lang="en-US" sz="1800" b="0" i="0">
                <a:effectLst/>
              </a:rPr>
              <a:t>Sunny Bergman wil weten waarom veel witte mensen zich verongelijkt voelen of zelfs boos worden als het over racisme en witte privileges gaat.</a:t>
            </a:r>
          </a:p>
          <a:p>
            <a:pPr marL="0"/>
            <a:endParaRPr lang="en-US" sz="1800"/>
          </a:p>
          <a:p>
            <a:pPr marL="0"/>
            <a:r>
              <a:rPr lang="en-US" sz="1800" b="0" i="0">
                <a:effectLst/>
              </a:rPr>
              <a:t>Op welke manier kleurt wit zijn het denken? Op zoek naar antwoorden ontleedt Sunny Bergman in </a:t>
            </a:r>
            <a:r>
              <a:rPr lang="en-US" sz="1800" b="0" i="1">
                <a:effectLst/>
              </a:rPr>
              <a:t>Wit is ook een kleur </a:t>
            </a:r>
            <a:r>
              <a:rPr lang="en-US" sz="1800" b="0" i="0">
                <a:effectLst/>
              </a:rPr>
              <a:t>de moraal van de ‘weldenkende’ elite.</a:t>
            </a:r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809937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083942-79E2-4246-94E5-555DB94E93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F4FF143-0ABB-4CFF-A5DD-2BA0E6EC9068}">
  <ds:schemaRefs>
    <ds:schemaRef ds:uri="http://schemas.microsoft.com/office/2006/metadata/properties"/>
    <ds:schemaRef ds:uri="http://schemas.microsoft.com/office/infopath/2007/PartnerControls"/>
    <ds:schemaRef ds:uri="c6f82ce1-f6df-49a5-8b49-cf8409a27aa4"/>
    <ds:schemaRef ds:uri="2c4f0c93-2979-4f27-aab2-70de95932352"/>
  </ds:schemaRefs>
</ds:datastoreItem>
</file>

<file path=customXml/itemProps3.xml><?xml version="1.0" encoding="utf-8"?>
<ds:datastoreItem xmlns:ds="http://schemas.openxmlformats.org/officeDocument/2006/customXml" ds:itemID="{70583B6F-241B-4752-BA3F-65607B61D5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99</Words>
  <Application>Microsoft Office PowerPoint</Application>
  <PresentationFormat>Breedbeeld</PresentationFormat>
  <Paragraphs>18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Kantoorthema</vt:lpstr>
      <vt:lpstr>PowerPoint-presentatie</vt:lpstr>
      <vt:lpstr>‘Wit is ook een kleur’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Valerie van den Berg</cp:lastModifiedBy>
  <cp:revision>7</cp:revision>
  <dcterms:created xsi:type="dcterms:W3CDTF">2021-07-07T07:37:45Z</dcterms:created>
  <dcterms:modified xsi:type="dcterms:W3CDTF">2022-09-14T14:15:32Z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Order">
    <vt:r8>3291000</vt:r8>
  </property>
  <property fmtid="{D5CDD505-2E9C-101B-9397-08002B2CF9AE}" pid="4" name="_ExtendedDescription">
    <vt:lpwstr/>
  </property>
  <property fmtid="{D5CDD505-2E9C-101B-9397-08002B2CF9AE}" pid="5" name="TriggerFlowInfo">
    <vt:lpwstr/>
  </property>
</Properties>
</file>