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70" r:id="rId7"/>
    <p:sldId id="271" r:id="rId8"/>
    <p:sldId id="272" r:id="rId9"/>
    <p:sldId id="273" r:id="rId10"/>
    <p:sldId id="274" r:id="rId11"/>
    <p:sldId id="275" r:id="rId12"/>
    <p:sldId id="277" r:id="rId13"/>
    <p:sldId id="278" r:id="rId14"/>
    <p:sldId id="279" r:id="rId15"/>
    <p:sldId id="281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25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E56C73A-2B50-AD80-C90D-EFA7F26DA05B}" name="Eline de Viet" initials="EdV" userId="S::ElinedeViet@Uitgeverij-Deviant.NL::20f6ecd3-6cb3-42e1-93b7-db6e7fbda32a" providerId="AD"/>
  <p188:author id="{CD97E7AC-B86E-18EF-0329-8F80EDBBA24C}" name="Rieke Wijnia" initials="RW" userId="Rieke Wijnia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E1"/>
    <a:srgbClr val="FF0000"/>
    <a:srgbClr val="CCFFFF"/>
    <a:srgbClr val="000000"/>
    <a:srgbClr val="009C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C1C0D7-A84D-4FA4-92E1-FBCF3C8D8C93}" vWet="4" dt="2022-10-31T12:33:54.253"/>
    <p1510:client id="{CEDA3EA4-22E7-4AD4-A554-7578A9F5D97C}" v="4" dt="2022-10-31T12:34:27.1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325"/>
        <p:guide orient="horz" pos="216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2abe570c-d9bf-401a-869f-7699e3ab369a" providerId="ADAL" clId="{CEDA3EA4-22E7-4AD4-A554-7578A9F5D97C}"/>
    <pc:docChg chg="undo custSel addSld delSld modSld">
      <pc:chgData name="Valerie van den Berg" userId="2abe570c-d9bf-401a-869f-7699e3ab369a" providerId="ADAL" clId="{CEDA3EA4-22E7-4AD4-A554-7578A9F5D97C}" dt="2022-10-31T12:34:27.197" v="9" actId="1076"/>
      <pc:docMkLst>
        <pc:docMk/>
      </pc:docMkLst>
      <pc:sldChg chg="delSp modSp mod">
        <pc:chgData name="Valerie van den Berg" userId="2abe570c-d9bf-401a-869f-7699e3ab369a" providerId="ADAL" clId="{CEDA3EA4-22E7-4AD4-A554-7578A9F5D97C}" dt="2022-10-31T12:34:27.197" v="9" actId="1076"/>
        <pc:sldMkLst>
          <pc:docMk/>
          <pc:sldMk cId="565489622" sldId="270"/>
        </pc:sldMkLst>
        <pc:spChg chg="del">
          <ac:chgData name="Valerie van den Berg" userId="2abe570c-d9bf-401a-869f-7699e3ab369a" providerId="ADAL" clId="{CEDA3EA4-22E7-4AD4-A554-7578A9F5D97C}" dt="2022-10-31T12:33:54.411" v="7" actId="21"/>
          <ac:spMkLst>
            <pc:docMk/>
            <pc:sldMk cId="565489622" sldId="270"/>
            <ac:spMk id="11" creationId="{718C8E3D-84F3-01FA-FF39-0F4335B2FB41}"/>
          </ac:spMkLst>
        </pc:spChg>
        <pc:spChg chg="mod">
          <ac:chgData name="Valerie van den Berg" userId="2abe570c-d9bf-401a-869f-7699e3ab369a" providerId="ADAL" clId="{CEDA3EA4-22E7-4AD4-A554-7578A9F5D97C}" dt="2022-10-31T12:34:27.197" v="9" actId="1076"/>
          <ac:spMkLst>
            <pc:docMk/>
            <pc:sldMk cId="565489622" sldId="270"/>
            <ac:spMk id="12" creationId="{BF6A5947-B99A-F330-4F69-D8ACA8A7E67E}"/>
          </ac:spMkLst>
        </pc:spChg>
        <pc:picChg chg="mod">
          <ac:chgData name="Valerie van den Berg" userId="2abe570c-d9bf-401a-869f-7699e3ab369a" providerId="ADAL" clId="{CEDA3EA4-22E7-4AD4-A554-7578A9F5D97C}" dt="2022-10-31T12:34:23.549" v="8" actId="1076"/>
          <ac:picMkLst>
            <pc:docMk/>
            <pc:sldMk cId="565489622" sldId="270"/>
            <ac:picMk id="5" creationId="{53C38D18-B603-BB68-F734-B60DAB210A02}"/>
          </ac:picMkLst>
        </pc:picChg>
        <pc:picChg chg="del">
          <ac:chgData name="Valerie van den Berg" userId="2abe570c-d9bf-401a-869f-7699e3ab369a" providerId="ADAL" clId="{CEDA3EA4-22E7-4AD4-A554-7578A9F5D97C}" dt="2022-10-31T12:33:50.718" v="6" actId="478"/>
          <ac:picMkLst>
            <pc:docMk/>
            <pc:sldMk cId="565489622" sldId="270"/>
            <ac:picMk id="9" creationId="{6DADD1A8-924A-318D-6DAD-1DDD97C82C2E}"/>
          </ac:picMkLst>
        </pc:picChg>
      </pc:sldChg>
      <pc:sldChg chg="del">
        <pc:chgData name="Valerie van den Berg" userId="2abe570c-d9bf-401a-869f-7699e3ab369a" providerId="ADAL" clId="{CEDA3EA4-22E7-4AD4-A554-7578A9F5D97C}" dt="2022-10-20T07:22:13.587" v="0" actId="47"/>
        <pc:sldMkLst>
          <pc:docMk/>
          <pc:sldMk cId="2446565207" sldId="276"/>
        </pc:sldMkLst>
      </pc:sldChg>
      <pc:sldChg chg="add del">
        <pc:chgData name="Valerie van den Berg" userId="2abe570c-d9bf-401a-869f-7699e3ab369a" providerId="ADAL" clId="{CEDA3EA4-22E7-4AD4-A554-7578A9F5D97C}" dt="2022-10-20T07:22:53.216" v="4" actId="47"/>
        <pc:sldMkLst>
          <pc:docMk/>
          <pc:sldMk cId="1660484310" sldId="278"/>
        </pc:sldMkLst>
      </pc:sldChg>
      <pc:sldChg chg="add del">
        <pc:chgData name="Valerie van den Berg" userId="2abe570c-d9bf-401a-869f-7699e3ab369a" providerId="ADAL" clId="{CEDA3EA4-22E7-4AD4-A554-7578A9F5D97C}" dt="2022-10-20T07:22:59.565" v="5" actId="47"/>
        <pc:sldMkLst>
          <pc:docMk/>
          <pc:sldMk cId="1902130691" sldId="28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54ABA3-0130-4DB7-ACE3-41A423CC48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F2DCFE3-B519-4E87-8C6B-58DCF79B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40D704-519C-411D-A753-15BC75A69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966DD4-882F-41A7-943A-B9117D871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3397CE1-EAD1-4C79-B007-D878FA9BE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27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C9EAF4-2EE8-4703-9340-E4A89CCD5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30678E3-2E45-4574-83AC-A8D1369A1F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98CDE7-16D7-4601-AF6E-EDF9B44A6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2D6169E-B6D5-408D-8A0A-05B61C5C5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8180BD-E19A-4A9D-ABAD-F56453D25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4867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1C65CD5-F96C-4D41-8BF9-894B967DE0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C2C377A-D0A7-4993-BD1F-A43229B7C3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EF6D2F-845F-4256-BE17-E618BE56D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96A46F-09D8-4052-8A6D-43967F3BC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F16E9FF-DCDC-41AD-8C35-8C3917313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270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3470D7-0A13-4A9E-A7C2-40EAF7DAA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D761CF-243D-4100-9398-C387B26230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81A6370-FCED-4440-B8E4-EC17CC682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696BE1-83B4-441A-8B28-E4F2F84AE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6AFE104-0065-4AB8-9DF3-CA6B937E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152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DDC99-15B1-47F6-BF3F-B224B2113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7E9D92-F80D-482F-A953-FC9363147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068595-2EEC-4BDF-994C-ECB567A29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47839F-3337-4BD6-BCF3-1BFD1B600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4F48191-092C-4C5A-BCE0-DB10FB1BC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0233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4FF9D8-868B-4462-91FE-3BF1B13B2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7D9E5B-89CE-4C68-A9ED-7AEF357B6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32B2043-B343-4C80-A416-71326D513A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0614AE-F226-47E8-BF8B-4A62C6769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C55359-3D4F-4515-B3B9-E9D83432D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F98636C-AEC6-48F7-B091-6847C960B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494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3B6D3-069C-459F-8D3E-B70EF6E5D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F1CDFBA-6316-4531-960F-24427189E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004B93-662D-4BD4-B469-FAB2BBCB52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362CD76-47FD-46D1-8EC3-D9EF44AD9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9875F2A-C3E6-4A60-9033-F6F6E3CD32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F3A89F7-D291-4355-A445-184D939F8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458D37C-6941-449E-8D9E-46BC2862A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F5B5269-D52B-4FF5-9A77-B06BD85D4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6817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DDCB67-DCE6-4C41-9534-0FA202D92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FC48CE6-FC53-4AA2-8A38-91F67457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C851B2A-E8CC-4B05-BCE4-DF3978871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CACB74A-14E7-4395-AC8E-789EC2770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755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6A1E193-ADAB-402E-A177-B7422DA61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AFAD95-82E0-4EBC-B0F0-E02CF3E66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48AA6FE-2D6B-4FB4-AA80-0FECFA795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772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387750-86FD-4706-9BB7-3291BBB23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5EE03E-4D53-418D-89DB-16865F37F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E78599E-47F5-49E2-B79D-64803AC07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CD5545A-383C-47EF-A3A6-58ECA83A7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A4774D-D7E6-45F4-818F-31C96782B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8C2E12-5D0B-4CAD-88E8-CA8FA4462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73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D403F1-637E-4EBF-A417-69906CD1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5347628-B370-4E56-831B-472332C768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0AE9D4C-077E-47D0-BB6C-67EFFA4A0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B7EA1F6-7BFA-448F-9368-3B74B5293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3468D74-2D4B-446C-80B4-C86A365E2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5C29DCA-DD83-4A40-B4CC-F0F3BED3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3564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735822A-4CD7-4B06-B2CB-31CD822D2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C1D0A3F-F2C3-40BA-83A9-72EEF78D7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8AB32E-16DF-40E5-9244-7220BDAA47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3D93-8071-4509-A72A-7923938839E2}" type="datetimeFigureOut">
              <a:rPr lang="nl-NL" smtClean="0"/>
              <a:t>31-10-2022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BAD3C11-CBF6-4022-9889-6F790ACA70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E00068-447B-41A7-B0E6-2B872CA8A1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9B1B2-6F33-470E-BEF4-F95C5FA4FB4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2026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hyperlink" Target="https://www.funx.nl/news/funx/89ad97cb-1977-412e-bc96-0d9c0eb98040/nathalie-22-werd-gedrogeerd-via-needle-spiking-ik-had-niks-door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5.svg"/><Relationship Id="rId12" Type="http://schemas.openxmlformats.org/officeDocument/2006/relationships/image" Target="../media/image18.png"/><Relationship Id="rId2" Type="http://schemas.openxmlformats.org/officeDocument/2006/relationships/hyperlink" Target="https://www.linda.nl/nieuws/binnenland/vlaardingen-vrouwen-gedrogeerd-oproep-gemeente/" TargetMode="Externa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hyperlink" Target="https://www.rtlnieuws.nl/nieuws/buitenland/artikel/5263119/spiking-het-vk-naald-uitgaan-ghb-drankje-girls-night#:~:text=Er%20duiken%20alarmerende%20berichten%20op,twee%20jonge%20vrouwen%20uit%20Londen." TargetMode="External"/><Relationship Id="rId5" Type="http://schemas.openxmlformats.org/officeDocument/2006/relationships/image" Target="../media/image13.svg"/><Relationship Id="rId15" Type="http://schemas.openxmlformats.org/officeDocument/2006/relationships/hyperlink" Target="https://nos.nl/artikel/2403444-girls-night-in-britse-vrouwen-boycotten-nachtleven-om-drogeringen" TargetMode="External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hyperlink" Target="https://nos.nl/artikel/2428397-overal-berichten-over-drogeringen-in-uitgaansleven-hoe-zit-dat" TargetMode="External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J0eQQDz4_0?feature=oembed" TargetMode="Externa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C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raphic 12">
            <a:extLst>
              <a:ext uri="{FF2B5EF4-FFF2-40B4-BE49-F238E27FC236}">
                <a16:creationId xmlns:a16="http://schemas.microsoft.com/office/drawing/2014/main" id="{8D8701AA-FA23-4427-B8FB-E783AE7681E0}"/>
              </a:ext>
            </a:extLst>
          </p:cNvPr>
          <p:cNvSpPr/>
          <p:nvPr/>
        </p:nvSpPr>
        <p:spPr>
          <a:xfrm>
            <a:off x="4087219" y="865570"/>
            <a:ext cx="6802945" cy="5298948"/>
          </a:xfrm>
          <a:custGeom>
            <a:avLst/>
            <a:gdLst>
              <a:gd name="connsiteX0" fmla="*/ 5232940 w 6802945"/>
              <a:gd name="connsiteY0" fmla="*/ 5298948 h 5298948"/>
              <a:gd name="connsiteX1" fmla="*/ 0 w 6802945"/>
              <a:gd name="connsiteY1" fmla="*/ 5298948 h 5298948"/>
              <a:gd name="connsiteX2" fmla="*/ 1570387 w 6802945"/>
              <a:gd name="connsiteY2" fmla="*/ 0 h 5298948"/>
              <a:gd name="connsiteX3" fmla="*/ 6802945 w 6802945"/>
              <a:gd name="connsiteY3" fmla="*/ 0 h 5298948"/>
              <a:gd name="connsiteX4" fmla="*/ 5232940 w 6802945"/>
              <a:gd name="connsiteY4" fmla="*/ 5298948 h 529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945" h="5298948">
                <a:moveTo>
                  <a:pt x="5232940" y="5298948"/>
                </a:moveTo>
                <a:lnTo>
                  <a:pt x="0" y="5298948"/>
                </a:lnTo>
                <a:lnTo>
                  <a:pt x="1570387" y="0"/>
                </a:lnTo>
                <a:lnTo>
                  <a:pt x="6802945" y="0"/>
                </a:lnTo>
                <a:lnTo>
                  <a:pt x="5232940" y="5298948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pic>
        <p:nvPicPr>
          <p:cNvPr id="12" name="Wereldkaart">
            <a:extLst>
              <a:ext uri="{FF2B5EF4-FFF2-40B4-BE49-F238E27FC236}">
                <a16:creationId xmlns:a16="http://schemas.microsoft.com/office/drawing/2014/main" id="{6D99DF4C-3F10-44D6-BA02-90CB4AF1B1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249547" y="346842"/>
            <a:ext cx="25755207" cy="6276208"/>
          </a:xfrm>
          <a:prstGeom prst="rect">
            <a:avLst/>
          </a:prstGeom>
        </p:spPr>
      </p:pic>
      <p:pic>
        <p:nvPicPr>
          <p:cNvPr id="6" name="TrendingLogo">
            <a:extLst>
              <a:ext uri="{FF2B5EF4-FFF2-40B4-BE49-F238E27FC236}">
                <a16:creationId xmlns:a16="http://schemas.microsoft.com/office/drawing/2014/main" id="{439CBD41-1C64-483F-94B1-5A469E50D5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02154" y="844550"/>
            <a:ext cx="3248025" cy="809625"/>
          </a:xfrm>
          <a:prstGeom prst="rect">
            <a:avLst/>
          </a:prstGeom>
        </p:spPr>
      </p:pic>
      <p:sp>
        <p:nvSpPr>
          <p:cNvPr id="8" name="WitteBalk">
            <a:extLst>
              <a:ext uri="{FF2B5EF4-FFF2-40B4-BE49-F238E27FC236}">
                <a16:creationId xmlns:a16="http://schemas.microsoft.com/office/drawing/2014/main" id="{8D617AF0-4CD8-403B-8E96-51A706C106AA}"/>
              </a:ext>
            </a:extLst>
          </p:cNvPr>
          <p:cNvSpPr/>
          <p:nvPr/>
        </p:nvSpPr>
        <p:spPr>
          <a:xfrm>
            <a:off x="1323975" y="5141071"/>
            <a:ext cx="9547954" cy="732567"/>
          </a:xfrm>
          <a:custGeom>
            <a:avLst/>
            <a:gdLst>
              <a:gd name="connsiteX0" fmla="*/ 9547955 w 9547954"/>
              <a:gd name="connsiteY0" fmla="*/ 0 h 732567"/>
              <a:gd name="connsiteX1" fmla="*/ 9328214 w 9547954"/>
              <a:gd name="connsiteY1" fmla="*/ 732568 h 732567"/>
              <a:gd name="connsiteX2" fmla="*/ 0 w 9547954"/>
              <a:gd name="connsiteY2" fmla="*/ 732568 h 732567"/>
              <a:gd name="connsiteX3" fmla="*/ 219742 w 9547954"/>
              <a:gd name="connsiteY3" fmla="*/ 0 h 73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47954" h="732567">
                <a:moveTo>
                  <a:pt x="9547955" y="0"/>
                </a:moveTo>
                <a:lnTo>
                  <a:pt x="9328214" y="732568"/>
                </a:lnTo>
                <a:lnTo>
                  <a:pt x="0" y="732568"/>
                </a:lnTo>
                <a:lnTo>
                  <a:pt x="219742" y="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pic>
        <p:nvPicPr>
          <p:cNvPr id="9" name="HashtagRood">
            <a:extLst>
              <a:ext uri="{FF2B5EF4-FFF2-40B4-BE49-F238E27FC236}">
                <a16:creationId xmlns:a16="http://schemas.microsoft.com/office/drawing/2014/main" id="{652EC648-9A4A-40E7-8F61-68E827B360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69410" y="5413664"/>
            <a:ext cx="542925" cy="685800"/>
          </a:xfrm>
          <a:prstGeom prst="rect">
            <a:avLst/>
          </a:prstGeom>
        </p:spPr>
      </p:pic>
      <p:sp>
        <p:nvSpPr>
          <p:cNvPr id="11" name="Titel">
            <a:extLst>
              <a:ext uri="{FF2B5EF4-FFF2-40B4-BE49-F238E27FC236}">
                <a16:creationId xmlns:a16="http://schemas.microsoft.com/office/drawing/2014/main" id="{E41C9E35-91DC-45D1-B094-B99FFBC15AC6}"/>
              </a:ext>
            </a:extLst>
          </p:cNvPr>
          <p:cNvSpPr txBox="1"/>
          <p:nvPr/>
        </p:nvSpPr>
        <p:spPr>
          <a:xfrm>
            <a:off x="1712335" y="5236252"/>
            <a:ext cx="8871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err="1"/>
              <a:t>Gedrogeerd</a:t>
            </a:r>
            <a:r>
              <a:rPr lang="en-US" sz="3200" b="1"/>
              <a:t> </a:t>
            </a:r>
            <a:r>
              <a:rPr lang="en-US" sz="3200" b="1" err="1"/>
              <a:t>tijdens</a:t>
            </a:r>
            <a:r>
              <a:rPr lang="en-US" sz="3200" b="1"/>
              <a:t> het </a:t>
            </a:r>
            <a:r>
              <a:rPr lang="en-US" sz="3200" b="1" err="1"/>
              <a:t>uitgaan</a:t>
            </a:r>
            <a:endParaRPr lang="nl-NL" sz="3200" b="1"/>
          </a:p>
        </p:txBody>
      </p:sp>
      <p:pic>
        <p:nvPicPr>
          <p:cNvPr id="10" name="HashtagKruis">
            <a:extLst>
              <a:ext uri="{FF2B5EF4-FFF2-40B4-BE49-F238E27FC236}">
                <a16:creationId xmlns:a16="http://schemas.microsoft.com/office/drawing/2014/main" id="{D3D5A065-B270-47C9-9BA8-620CF81C153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655795" y="4915245"/>
            <a:ext cx="342900" cy="68580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41524CFD-C6BC-4619-AFB9-B54EF4506EA9}"/>
              </a:ext>
            </a:extLst>
          </p:cNvPr>
          <p:cNvSpPr txBox="1"/>
          <p:nvPr/>
        </p:nvSpPr>
        <p:spPr>
          <a:xfrm>
            <a:off x="7230139" y="5923582"/>
            <a:ext cx="19255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>
                <a:solidFill>
                  <a:schemeClr val="bg1"/>
                </a:solidFill>
              </a:rPr>
              <a:t>Foto: Pressmaster / </a:t>
            </a:r>
            <a:r>
              <a:rPr lang="nl-NL" sz="1000" err="1">
                <a:solidFill>
                  <a:schemeClr val="bg1"/>
                </a:solidFill>
              </a:rPr>
              <a:t>Shutterstock</a:t>
            </a:r>
            <a:r>
              <a:rPr lang="nl-NL" sz="100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114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CD2090-747D-0640-AE83-4193171A3A50}"/>
              </a:ext>
            </a:extLst>
          </p:cNvPr>
          <p:cNvSpPr txBox="1"/>
          <p:nvPr/>
        </p:nvSpPr>
        <p:spPr>
          <a:xfrm>
            <a:off x="515938" y="210433"/>
            <a:ext cx="853367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Wat zou je doen als?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4680F0D-6930-D178-7FFB-30106A89F380}"/>
              </a:ext>
            </a:extLst>
          </p:cNvPr>
          <p:cNvSpPr txBox="1"/>
          <p:nvPr/>
        </p:nvSpPr>
        <p:spPr>
          <a:xfrm>
            <a:off x="515938" y="2305616"/>
            <a:ext cx="9216641" cy="1077218"/>
          </a:xfrm>
          <a:prstGeom prst="rect">
            <a:avLst/>
          </a:prstGeom>
          <a:solidFill>
            <a:srgbClr val="FFE1E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>
                <a:latin typeface="Avenir"/>
              </a:rPr>
              <a:t>Net zoals in Engeland, boycotten vrouwen in Nederland uit protest het uitgaansleven.</a:t>
            </a:r>
          </a:p>
        </p:txBody>
      </p:sp>
    </p:spTree>
    <p:extLst>
      <p:ext uri="{BB962C8B-B14F-4D97-AF65-F5344CB8AC3E}">
        <p14:creationId xmlns:p14="http://schemas.microsoft.com/office/powerpoint/2010/main" val="1660484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CD2090-747D-0640-AE83-4193171A3A50}"/>
              </a:ext>
            </a:extLst>
          </p:cNvPr>
          <p:cNvSpPr txBox="1"/>
          <p:nvPr/>
        </p:nvSpPr>
        <p:spPr>
          <a:xfrm>
            <a:off x="515938" y="210433"/>
            <a:ext cx="853367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Wat zou je doen als?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4680F0D-6930-D178-7FFB-30106A89F380}"/>
              </a:ext>
            </a:extLst>
          </p:cNvPr>
          <p:cNvSpPr txBox="1"/>
          <p:nvPr/>
        </p:nvSpPr>
        <p:spPr>
          <a:xfrm>
            <a:off x="515938" y="2305616"/>
            <a:ext cx="9216641" cy="1569660"/>
          </a:xfrm>
          <a:prstGeom prst="rect">
            <a:avLst/>
          </a:prstGeom>
          <a:solidFill>
            <a:srgbClr val="FFE1E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>
                <a:latin typeface="Avenir"/>
              </a:rPr>
              <a:t>Je bent eigenaar van een club en krijgt berichten dat er de afgelopen tijd bij jou in de club mogelijk mensen gedrogeerd zijn.</a:t>
            </a:r>
          </a:p>
        </p:txBody>
      </p:sp>
    </p:spTree>
    <p:extLst>
      <p:ext uri="{BB962C8B-B14F-4D97-AF65-F5344CB8AC3E}">
        <p14:creationId xmlns:p14="http://schemas.microsoft.com/office/powerpoint/2010/main" val="3572230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CD2090-747D-0640-AE83-4193171A3A50}"/>
              </a:ext>
            </a:extLst>
          </p:cNvPr>
          <p:cNvSpPr txBox="1"/>
          <p:nvPr/>
        </p:nvSpPr>
        <p:spPr>
          <a:xfrm>
            <a:off x="515938" y="210433"/>
            <a:ext cx="853367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Afsluiting</a:t>
            </a:r>
          </a:p>
        </p:txBody>
      </p:sp>
      <p:sp>
        <p:nvSpPr>
          <p:cNvPr id="9" name="Graphic 12">
            <a:extLst>
              <a:ext uri="{FF2B5EF4-FFF2-40B4-BE49-F238E27FC236}">
                <a16:creationId xmlns:a16="http://schemas.microsoft.com/office/drawing/2014/main" id="{C4E0C710-163A-6F45-917F-1813636134B7}"/>
              </a:ext>
            </a:extLst>
          </p:cNvPr>
          <p:cNvSpPr/>
          <p:nvPr/>
        </p:nvSpPr>
        <p:spPr>
          <a:xfrm>
            <a:off x="799717" y="1264533"/>
            <a:ext cx="6802945" cy="5298948"/>
          </a:xfrm>
          <a:custGeom>
            <a:avLst/>
            <a:gdLst>
              <a:gd name="connsiteX0" fmla="*/ 5232940 w 6802945"/>
              <a:gd name="connsiteY0" fmla="*/ 5298948 h 5298948"/>
              <a:gd name="connsiteX1" fmla="*/ 0 w 6802945"/>
              <a:gd name="connsiteY1" fmla="*/ 5298948 h 5298948"/>
              <a:gd name="connsiteX2" fmla="*/ 1570387 w 6802945"/>
              <a:gd name="connsiteY2" fmla="*/ 0 h 5298948"/>
              <a:gd name="connsiteX3" fmla="*/ 6802945 w 6802945"/>
              <a:gd name="connsiteY3" fmla="*/ 0 h 5298948"/>
              <a:gd name="connsiteX4" fmla="*/ 5232940 w 6802945"/>
              <a:gd name="connsiteY4" fmla="*/ 5298948 h 529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945" h="5298948">
                <a:moveTo>
                  <a:pt x="5232940" y="5298948"/>
                </a:moveTo>
                <a:lnTo>
                  <a:pt x="0" y="5298948"/>
                </a:lnTo>
                <a:lnTo>
                  <a:pt x="1570387" y="0"/>
                </a:lnTo>
                <a:lnTo>
                  <a:pt x="6802945" y="0"/>
                </a:lnTo>
                <a:lnTo>
                  <a:pt x="5232940" y="5298948"/>
                </a:lnTo>
                <a:close/>
              </a:path>
            </a:pathLst>
          </a:cu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7540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hlinkClick r:id="rId2"/>
            <a:extLst>
              <a:ext uri="{FF2B5EF4-FFF2-40B4-BE49-F238E27FC236}">
                <a16:creationId xmlns:a16="http://schemas.microsoft.com/office/drawing/2014/main" id="{B9300700-39CF-14BF-FCC4-5D67A6BA5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83" y="3375498"/>
            <a:ext cx="6909405" cy="125871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7B7A123-516F-1E4E-A659-1F0BFD82A76A}"/>
              </a:ext>
            </a:extLst>
          </p:cNvPr>
          <p:cNvSpPr txBox="1"/>
          <p:nvPr/>
        </p:nvSpPr>
        <p:spPr>
          <a:xfrm>
            <a:off x="516509" y="212725"/>
            <a:ext cx="10517251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Gedrogeerd tijdens het uitgaan</a:t>
            </a:r>
          </a:p>
        </p:txBody>
      </p:sp>
      <p:pic>
        <p:nvPicPr>
          <p:cNvPr id="6" name="Afbeelding 5">
            <a:hlinkClick r:id="rId9"/>
            <a:extLst>
              <a:ext uri="{FF2B5EF4-FFF2-40B4-BE49-F238E27FC236}">
                <a16:creationId xmlns:a16="http://schemas.microsoft.com/office/drawing/2014/main" id="{2637FBE1-04DE-9784-40A5-B649BEAD04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4183" y="5122728"/>
            <a:ext cx="5362412" cy="133095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" name="Afbeelding 9">
            <a:hlinkClick r:id="rId11"/>
            <a:extLst>
              <a:ext uri="{FF2B5EF4-FFF2-40B4-BE49-F238E27FC236}">
                <a16:creationId xmlns:a16="http://schemas.microsoft.com/office/drawing/2014/main" id="{009AB741-4088-F80B-3152-3136E2AF5E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4183" y="1158080"/>
            <a:ext cx="5842767" cy="161345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0360BA77-9F98-730A-3553-A42C850CF796}"/>
              </a:ext>
            </a:extLst>
          </p:cNvPr>
          <p:cNvSpPr txBox="1"/>
          <p:nvPr/>
        </p:nvSpPr>
        <p:spPr>
          <a:xfrm>
            <a:off x="4345796" y="6458786"/>
            <a:ext cx="2186152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1100">
                <a:latin typeface="Avenir"/>
              </a:rPr>
              <a:t>Bron: NOS.nl, 11 mei 2022.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982DF139-6F88-A175-D04F-605C8D7F22D0}"/>
              </a:ext>
            </a:extLst>
          </p:cNvPr>
          <p:cNvSpPr txBox="1"/>
          <p:nvPr/>
        </p:nvSpPr>
        <p:spPr>
          <a:xfrm>
            <a:off x="4190769" y="2802717"/>
            <a:ext cx="249620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1100">
                <a:latin typeface="Avenir"/>
              </a:rPr>
              <a:t>Bron:  RTL Nieuws, 27 oktober 2021.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C2EC840C-383B-B74C-6779-2ABD267EDB8D}"/>
              </a:ext>
            </a:extLst>
          </p:cNvPr>
          <p:cNvSpPr txBox="1"/>
          <p:nvPr/>
        </p:nvSpPr>
        <p:spPr>
          <a:xfrm>
            <a:off x="10301781" y="5848063"/>
            <a:ext cx="249620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1100">
                <a:latin typeface="Avenir"/>
              </a:rPr>
              <a:t>Bron:  FUNX, 11 mei 2022.</a:t>
            </a:r>
          </a:p>
        </p:txBody>
      </p:sp>
      <p:pic>
        <p:nvPicPr>
          <p:cNvPr id="19" name="Afbeelding 18">
            <a:hlinkClick r:id="rId13"/>
            <a:extLst>
              <a:ext uri="{FF2B5EF4-FFF2-40B4-BE49-F238E27FC236}">
                <a16:creationId xmlns:a16="http://schemas.microsoft.com/office/drawing/2014/main" id="{CC36E4A0-19F4-D47C-975D-ACDB61FD31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12520" y="4709287"/>
            <a:ext cx="5022796" cy="116287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65D49384-F85A-7B7A-EF83-431C6ADFF5CF}"/>
              </a:ext>
            </a:extLst>
          </p:cNvPr>
          <p:cNvSpPr txBox="1"/>
          <p:nvPr/>
        </p:nvSpPr>
        <p:spPr>
          <a:xfrm>
            <a:off x="4847896" y="4653145"/>
            <a:ext cx="249620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1100">
                <a:latin typeface="Avenir"/>
              </a:rPr>
              <a:t>Bron:  LINDA.nl, 4 maart 2022.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BAC2F92-A46E-E2C6-B1B3-1298F81866B5}"/>
              </a:ext>
            </a:extLst>
          </p:cNvPr>
          <p:cNvSpPr txBox="1"/>
          <p:nvPr/>
        </p:nvSpPr>
        <p:spPr>
          <a:xfrm>
            <a:off x="9688699" y="3363497"/>
            <a:ext cx="284780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1100">
                <a:latin typeface="Avenir"/>
              </a:rPr>
              <a:t>Bron: NOS.nl, 28 oktober 2021.</a:t>
            </a:r>
          </a:p>
        </p:txBody>
      </p:sp>
      <p:pic>
        <p:nvPicPr>
          <p:cNvPr id="5" name="Afbeelding 4">
            <a:hlinkClick r:id="rId15"/>
            <a:extLst>
              <a:ext uri="{FF2B5EF4-FFF2-40B4-BE49-F238E27FC236}">
                <a16:creationId xmlns:a16="http://schemas.microsoft.com/office/drawing/2014/main" id="{9B6BBDF7-02F3-2C7F-8159-BA6A8993907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30067" y="1668249"/>
            <a:ext cx="4857750" cy="169545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9254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CD2090-747D-0640-AE83-4193171A3A50}"/>
              </a:ext>
            </a:extLst>
          </p:cNvPr>
          <p:cNvSpPr txBox="1"/>
          <p:nvPr/>
        </p:nvSpPr>
        <p:spPr>
          <a:xfrm>
            <a:off x="515938" y="210433"/>
            <a:ext cx="853367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Gedrogeerd tijdens het uitgaan</a:t>
            </a:r>
          </a:p>
        </p:txBody>
      </p:sp>
      <p:pic>
        <p:nvPicPr>
          <p:cNvPr id="5" name="Onlinemedia 4" title="GEPRIKT met een NAALD tijdens het uitgaan | De waarheid over drogeren">
            <a:hlinkClick r:id="" action="ppaction://media"/>
            <a:extLst>
              <a:ext uri="{FF2B5EF4-FFF2-40B4-BE49-F238E27FC236}">
                <a16:creationId xmlns:a16="http://schemas.microsoft.com/office/drawing/2014/main" id="{53C38D18-B603-BB68-F734-B60DAB210A0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3233356" y="2032049"/>
            <a:ext cx="5816261" cy="3286187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BF6A5947-B99A-F330-4F69-D8ACA8A7E67E}"/>
              </a:ext>
            </a:extLst>
          </p:cNvPr>
          <p:cNvSpPr txBox="1"/>
          <p:nvPr/>
        </p:nvSpPr>
        <p:spPr>
          <a:xfrm>
            <a:off x="5198627" y="5318236"/>
            <a:ext cx="277149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1100">
                <a:latin typeface="Avenir"/>
              </a:rPr>
              <a:t>Bron: NOS.nl / YouTube, 11 mei 2022.</a:t>
            </a:r>
          </a:p>
        </p:txBody>
      </p:sp>
    </p:spTree>
    <p:extLst>
      <p:ext uri="{BB962C8B-B14F-4D97-AF65-F5344CB8AC3E}">
        <p14:creationId xmlns:p14="http://schemas.microsoft.com/office/powerpoint/2010/main" val="56548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CD2090-747D-0640-AE83-4193171A3A50}"/>
              </a:ext>
            </a:extLst>
          </p:cNvPr>
          <p:cNvSpPr txBox="1"/>
          <p:nvPr/>
        </p:nvSpPr>
        <p:spPr>
          <a:xfrm>
            <a:off x="515938" y="210433"/>
            <a:ext cx="853367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Wat zou je doen als?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4680F0D-6930-D178-7FFB-30106A89F380}"/>
              </a:ext>
            </a:extLst>
          </p:cNvPr>
          <p:cNvSpPr txBox="1"/>
          <p:nvPr/>
        </p:nvSpPr>
        <p:spPr>
          <a:xfrm>
            <a:off x="515938" y="1902374"/>
            <a:ext cx="9216641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3200">
                <a:latin typeface="Avenir"/>
              </a:rPr>
              <a:t>Lees de situatie.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3200">
              <a:latin typeface="Avenir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3200">
                <a:latin typeface="Avenir"/>
              </a:rPr>
              <a:t>Bedenkt voor jezelf wat je in deze situatie doen.</a:t>
            </a:r>
          </a:p>
          <a:p>
            <a:endParaRPr lang="nl-NL" sz="3200">
              <a:latin typeface="Avenir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3200">
                <a:latin typeface="Avenir"/>
              </a:rPr>
              <a:t>Wissel in je groepje uit over wat je in deze situatie zou (kunnen) doen.</a:t>
            </a:r>
            <a:endParaRPr lang="nl-NL" sz="1100">
              <a:latin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1981702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CD2090-747D-0640-AE83-4193171A3A50}"/>
              </a:ext>
            </a:extLst>
          </p:cNvPr>
          <p:cNvSpPr txBox="1"/>
          <p:nvPr/>
        </p:nvSpPr>
        <p:spPr>
          <a:xfrm>
            <a:off x="515938" y="210433"/>
            <a:ext cx="853367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Wat zou je doen als?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4680F0D-6930-D178-7FFB-30106A89F380}"/>
              </a:ext>
            </a:extLst>
          </p:cNvPr>
          <p:cNvSpPr txBox="1"/>
          <p:nvPr/>
        </p:nvSpPr>
        <p:spPr>
          <a:xfrm>
            <a:off x="515938" y="2305616"/>
            <a:ext cx="9216641" cy="1754326"/>
          </a:xfrm>
          <a:prstGeom prst="rect">
            <a:avLst/>
          </a:prstGeom>
          <a:solidFill>
            <a:srgbClr val="FFE1E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600">
                <a:effectLst/>
                <a:latin typeface="Avenir"/>
                <a:ea typeface="Calibri" panose="020F0502020204030204" pitchFamily="34" charset="0"/>
                <a:cs typeface="Times New Roman" panose="02020603050405020304" pitchFamily="18" charset="0"/>
              </a:rPr>
              <a:t>Je gaat met vrienden uit. Jullie hebben verhalen gehoord over </a:t>
            </a:r>
            <a:r>
              <a:rPr lang="nl-NL" sz="3600" err="1">
                <a:effectLst/>
                <a:latin typeface="Avenir"/>
                <a:ea typeface="Calibri" panose="020F0502020204030204" pitchFamily="34" charset="0"/>
                <a:cs typeface="Times New Roman" panose="02020603050405020304" pitchFamily="18" charset="0"/>
              </a:rPr>
              <a:t>drogering</a:t>
            </a:r>
            <a:r>
              <a:rPr lang="nl-NL" sz="3600">
                <a:effectLst/>
                <a:latin typeface="Avenir"/>
                <a:ea typeface="Calibri" panose="020F0502020204030204" pitchFamily="34" charset="0"/>
                <a:cs typeface="Times New Roman" panose="02020603050405020304" pitchFamily="18" charset="0"/>
              </a:rPr>
              <a:t> tijdens het uitgaan en zijn bang dat het jullie misschien ook overkomt.</a:t>
            </a:r>
            <a:endParaRPr lang="nl-NL" sz="3200">
              <a:latin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3762503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CD2090-747D-0640-AE83-4193171A3A50}"/>
              </a:ext>
            </a:extLst>
          </p:cNvPr>
          <p:cNvSpPr txBox="1"/>
          <p:nvPr/>
        </p:nvSpPr>
        <p:spPr>
          <a:xfrm>
            <a:off x="515938" y="210433"/>
            <a:ext cx="853367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Wat zou je doen als?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4680F0D-6930-D178-7FFB-30106A89F380}"/>
              </a:ext>
            </a:extLst>
          </p:cNvPr>
          <p:cNvSpPr txBox="1"/>
          <p:nvPr/>
        </p:nvSpPr>
        <p:spPr>
          <a:xfrm>
            <a:off x="515938" y="2305616"/>
            <a:ext cx="9216641" cy="1754326"/>
          </a:xfrm>
          <a:prstGeom prst="rect">
            <a:avLst/>
          </a:prstGeom>
          <a:solidFill>
            <a:srgbClr val="FFE1E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600">
                <a:effectLst/>
                <a:latin typeface="Avenir"/>
                <a:ea typeface="Calibri" panose="020F0502020204030204" pitchFamily="34" charset="0"/>
                <a:cs typeface="Times New Roman" panose="02020603050405020304" pitchFamily="18" charset="0"/>
              </a:rPr>
              <a:t>Een vriend of vriendin met wie je uitgaat lijkt zich opeens niet goed te voelen tijdens het uitgaan.</a:t>
            </a:r>
            <a:endParaRPr lang="nl-NL" sz="3200">
              <a:latin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3177414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CD2090-747D-0640-AE83-4193171A3A50}"/>
              </a:ext>
            </a:extLst>
          </p:cNvPr>
          <p:cNvSpPr txBox="1"/>
          <p:nvPr/>
        </p:nvSpPr>
        <p:spPr>
          <a:xfrm>
            <a:off x="515938" y="210433"/>
            <a:ext cx="853367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Wat zou je doen als?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4680F0D-6930-D178-7FFB-30106A89F380}"/>
              </a:ext>
            </a:extLst>
          </p:cNvPr>
          <p:cNvSpPr txBox="1"/>
          <p:nvPr/>
        </p:nvSpPr>
        <p:spPr>
          <a:xfrm>
            <a:off x="515938" y="2305616"/>
            <a:ext cx="9216641" cy="1200329"/>
          </a:xfrm>
          <a:prstGeom prst="rect">
            <a:avLst/>
          </a:prstGeom>
          <a:solidFill>
            <a:srgbClr val="FFE1E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600">
                <a:effectLst/>
                <a:latin typeface="Avenir"/>
                <a:ea typeface="Calibri" panose="020F0502020204030204" pitchFamily="34" charset="0"/>
                <a:cs typeface="Times New Roman" panose="02020603050405020304" pitchFamily="18" charset="0"/>
              </a:rPr>
              <a:t>Je bent op een feestje en hebt het gevoel dat iemand drugs bij jou in je drankje heeft gedaan.</a:t>
            </a:r>
            <a:endParaRPr lang="nl-NL" sz="3200">
              <a:latin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1837745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CD2090-747D-0640-AE83-4193171A3A50}"/>
              </a:ext>
            </a:extLst>
          </p:cNvPr>
          <p:cNvSpPr txBox="1"/>
          <p:nvPr/>
        </p:nvSpPr>
        <p:spPr>
          <a:xfrm>
            <a:off x="515938" y="210433"/>
            <a:ext cx="853367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Wat zou je doen als?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4680F0D-6930-D178-7FFB-30106A89F380}"/>
              </a:ext>
            </a:extLst>
          </p:cNvPr>
          <p:cNvSpPr txBox="1"/>
          <p:nvPr/>
        </p:nvSpPr>
        <p:spPr>
          <a:xfrm>
            <a:off x="515938" y="2305616"/>
            <a:ext cx="9216641" cy="1754326"/>
          </a:xfrm>
          <a:prstGeom prst="rect">
            <a:avLst/>
          </a:prstGeom>
          <a:solidFill>
            <a:srgbClr val="FFE1E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600">
                <a:effectLst/>
                <a:latin typeface="Avenir"/>
                <a:ea typeface="Calibri" panose="020F0502020204030204" pitchFamily="34" charset="0"/>
                <a:cs typeface="Times New Roman" panose="02020603050405020304" pitchFamily="18" charset="0"/>
              </a:rPr>
              <a:t>Je staat bij de bar en ziet dat iemand iets in andermans drankje stopt. Je denkt dat het om drugs gaat.</a:t>
            </a:r>
            <a:endParaRPr lang="nl-NL" sz="3200">
              <a:latin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3568990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kBlauw">
            <a:extLst>
              <a:ext uri="{FF2B5EF4-FFF2-40B4-BE49-F238E27FC236}">
                <a16:creationId xmlns:a16="http://schemas.microsoft.com/office/drawing/2014/main" id="{D0040A36-49DC-451C-9F94-C8BB23175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48281" y="0"/>
            <a:ext cx="12492681" cy="1054100"/>
          </a:xfrm>
          <a:prstGeom prst="rect">
            <a:avLst/>
          </a:prstGeom>
        </p:spPr>
      </p:pic>
      <p:pic>
        <p:nvPicPr>
          <p:cNvPr id="2" name="TrendingLogo">
            <a:extLst>
              <a:ext uri="{FF2B5EF4-FFF2-40B4-BE49-F238E27FC236}">
                <a16:creationId xmlns:a16="http://schemas.microsoft.com/office/drawing/2014/main" id="{63B24844-F384-4534-A762-FF00B46B2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1916" y="212725"/>
            <a:ext cx="533400" cy="6286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EA96EEB-8759-4D21-83AE-90B55B42EB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0664" y="6180177"/>
            <a:ext cx="1242504" cy="54021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CD2090-747D-0640-AE83-4193171A3A50}"/>
              </a:ext>
            </a:extLst>
          </p:cNvPr>
          <p:cNvSpPr txBox="1"/>
          <p:nvPr/>
        </p:nvSpPr>
        <p:spPr>
          <a:xfrm>
            <a:off x="515938" y="210433"/>
            <a:ext cx="8533679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500">
                <a:solidFill>
                  <a:schemeClr val="bg1"/>
                </a:solidFill>
                <a:latin typeface="Avenir Next LT Pro" panose="020B0504020202020204" pitchFamily="34" charset="0"/>
              </a:rPr>
              <a:t>Wat zou je doen als?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4680F0D-6930-D178-7FFB-30106A89F380}"/>
              </a:ext>
            </a:extLst>
          </p:cNvPr>
          <p:cNvSpPr txBox="1"/>
          <p:nvPr/>
        </p:nvSpPr>
        <p:spPr>
          <a:xfrm>
            <a:off x="515938" y="2305616"/>
            <a:ext cx="9216641" cy="1200329"/>
          </a:xfrm>
          <a:prstGeom prst="rect">
            <a:avLst/>
          </a:prstGeom>
          <a:solidFill>
            <a:srgbClr val="FFE1E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600">
                <a:effectLst/>
                <a:latin typeface="Avenir"/>
                <a:ea typeface="Calibri" panose="020F0502020204030204" pitchFamily="34" charset="0"/>
                <a:cs typeface="Times New Roman" panose="02020603050405020304" pitchFamily="18" charset="0"/>
              </a:rPr>
              <a:t>Iemand vertelt dat hij/zij denkt dat hij gisteravond gedrogeerd is op een feestje.</a:t>
            </a:r>
            <a:endParaRPr lang="nl-NL" sz="3200">
              <a:latin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40045554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rendi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 w="9525" cap="flat">
          <a:noFill/>
          <a:prstDash val="solid"/>
          <a:miter/>
        </a:ln>
      </a:spPr>
      <a:bodyPr rtlCol="0" anchor="ctr"/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Trending" id="{09A5F8DA-F754-488A-BD90-E373FC65ECF5}" vid="{EE2A6CDA-7421-48BD-AE73-259C8BE21CA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723B2C-EBC4-4AB9-B5A7-4FC2C73516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ABCD73-D72C-47A6-9BE7-32389AB747A8}">
  <ds:schemaRefs>
    <ds:schemaRef ds:uri="2c4f0c93-2979-4f27-aab2-70de95932352"/>
    <ds:schemaRef ds:uri="c6f82ce1-f6df-49a5-8b49-cf8409a27aa4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D31692D-4CDC-4F36-B851-6E41BBA86177}">
  <ds:schemaRefs>
    <ds:schemaRef ds:uri="2c4f0c93-2979-4f27-aab2-70de95932352"/>
    <ds:schemaRef ds:uri="c6f82ce1-f6df-49a5-8b49-cf8409a27aa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Trending</Template>
  <Application>Microsoft Office PowerPoint</Application>
  <PresentationFormat>Widescreen</PresentationFormat>
  <Slides>12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Trending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Jasper Onderdelinden</dc:creator>
  <cp:revision>1</cp:revision>
  <dcterms:created xsi:type="dcterms:W3CDTF">2020-12-03T07:27:05Z</dcterms:created>
  <dcterms:modified xsi:type="dcterms:W3CDTF">2022-10-31T12:34:42Z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MediaServiceImageTags">
    <vt:lpwstr/>
  </property>
</Properties>
</file>