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  <p:sldMasterId id="2147483740" r:id="rId2"/>
  </p:sldMasterIdLst>
  <p:sldIdLst>
    <p:sldId id="256" r:id="rId3"/>
    <p:sldId id="270" r:id="rId4"/>
    <p:sldId id="257" r:id="rId5"/>
    <p:sldId id="258" r:id="rId6"/>
    <p:sldId id="259" r:id="rId7"/>
    <p:sldId id="260" r:id="rId8"/>
    <p:sldId id="261" r:id="rId9"/>
    <p:sldId id="263" r:id="rId10"/>
    <p:sldId id="272" r:id="rId11"/>
    <p:sldId id="271" r:id="rId12"/>
    <p:sldId id="26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784DA-E3E0-4099-8BC4-1813584CD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6415" y="800100"/>
            <a:ext cx="8447314" cy="3314694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1BD63B-9405-4E42-9E2F-07573F9B15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6415" y="4909459"/>
            <a:ext cx="8292874" cy="914395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8D03A-9A11-476C-B52A-593F3C01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A0168-EB40-45AF-89A1-87DE0A55FFC6}" type="datetime1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50CD1-7906-4885-9A4D-B764220DD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ECA96-1AD5-41FE-AB5C-68ABD6522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09E39A-DA3F-4BDC-A89A-6545C1DD3721}"/>
              </a:ext>
            </a:extLst>
          </p:cNvPr>
          <p:cNvCxnSpPr>
            <a:cxnSpLocks/>
          </p:cNvCxnSpPr>
          <p:nvPr/>
        </p:nvCxnSpPr>
        <p:spPr>
          <a:xfrm>
            <a:off x="360154" y="4602664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279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4882-AC48-4F1E-837D-E154BEED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439"/>
            <a:ext cx="9613106" cy="128288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FD34B7-C335-425E-BF89-DB1A0C235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914525"/>
            <a:ext cx="9613106" cy="388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63754-C885-4DC6-962D-C861267B6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CA68F-747D-436A-B5BB-2EBC3ED499E4}" type="datetime1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C9693-03CD-4EBD-A3D7-BE310CD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BBD01-5E50-4FF1-A1D6-B24B7B75E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8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EA1D39-AB23-4CEE-BBAA-55B29415D4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78644"/>
            <a:ext cx="1912144" cy="5272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C20688-FA9B-4ABD-9E9E-C7EADE949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578643"/>
            <a:ext cx="7943848" cy="5272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B1A6B-AE19-4BD4-AE49-43E78CC0B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DC11-9E39-40A0-B3DC-E3F2AD04A616}" type="datetime1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62144-27EE-4CE0-B167-F5DBA41B3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A40B2-EFB0-47EA-878B-6405E1DC1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52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7765AA-564D-45E2-88FC-52EA5A4F8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F07835-E70C-47EB-BECF-23E2D6ACF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634B0F-7269-4DA0-91EF-FE5A27D2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CBEBBE-DAB9-46BC-B603-32B0DF242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A2B274-F630-40E6-84E0-9574F096A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3638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78EDB-745B-48AC-A6A1-4D59640D3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E6743D-0730-4C8E-B123-31986B9F7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07558A-357C-4332-B220-61B9D02D0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3DEC65-BCDC-4B5E-940C-353D759DB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F089C2-0262-4C31-A307-531FB02A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1214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96F4E-F7F6-45FA-8AC6-BDBD3DBEF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930A5F-2F1B-48E5-9BA1-DCE4EC52C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123A97-2856-46B1-AA3B-6BB51CA0B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8AF858-2247-4364-B77F-3C886CDD7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7C1577-B3C7-487C-9560-F6C2AD9D2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6443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6B330-E4CD-481A-AEB4-38323755E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B66B4C-C5E8-4902-B182-7DFC4BBAC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D77F84C-8C99-45D4-9691-AE1FCA513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9B86234-6BB2-4BF0-8CA5-16502993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A79794-6B5A-4AEB-9C7F-030F11CDA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23316D-BF18-4D21-A9BA-F7DAA232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102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0BC8CC-7189-4CC2-831E-DEAF20B2D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B77D29-5C7F-41E3-90B6-DF4386E36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3D4856-EFD8-4654-BA86-AB24C0E68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DA88F8B-A802-4630-8898-847070A9C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236074E-10C4-490F-B8F5-67BD749883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50C9382-8F6D-4155-AF7B-1D5572EC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3745C51-2327-45F1-A0F4-6BAB4A235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96C2815-6645-4CDE-9A0A-BFA5CCE52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288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FE033D-9D87-4F98-9CBC-09403BC54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F8A9F8B-8B7A-4786-BFBC-A42D73C1A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020107B-F36C-412E-AB5E-52D29D79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03EE796-734A-48B0-9A5F-E684C6FC3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17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2EE83CF-55F3-4600-9F03-5078DB60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609ACD8-60B5-4741-957E-2D7C2E33A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D7AA62-F3BD-4584-866D-8133BE54A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412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1EC2D4-C6FC-493D-B692-B60A40204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BA8C52-7CA1-48C2-BED2-AAD327696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27FCE19-0D68-4327-A523-056D7DCCE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E68269-F33C-4F50-B56E-C04E2681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50C448-853D-40B2-A1BD-BFAE9DFFE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A01DD7D-F571-4A1E-A08D-91DAD1BD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653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2BEE8-2E4A-4A4A-833E-89D8D794E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45914"/>
            <a:ext cx="9527275" cy="1241944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6CFDA-CDBF-4B24-9EC3-827F540F7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08595"/>
            <a:ext cx="9527275" cy="36439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871D-4A14-4A17-A0ED-7DDA7752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88F0-556B-4BB7-8AAB-D63AEB65C662}" type="datetime1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BD654-899B-4DAF-93B9-1CBCAB5F6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F7FCA-B968-443D-90A7-E0F3C6D6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7F5CC56-CBE8-4152-AD5E-982DD286AA28}"/>
              </a:ext>
            </a:extLst>
          </p:cNvPr>
          <p:cNvCxnSpPr>
            <a:cxnSpLocks/>
          </p:cNvCxnSpPr>
          <p:nvPr/>
        </p:nvCxnSpPr>
        <p:spPr>
          <a:xfrm>
            <a:off x="386707" y="19050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0918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4397C-17DB-4A03-A2AE-93C8DBDA4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0505E91-401B-45AF-B7CF-F62C2161DB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ABBCCF3-67CD-4DAA-BF22-D0E4B8D011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D504AC-39EA-45BB-AE9A-B868295E3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CB46DAB-05C0-477A-B496-A4272C22C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83B6589-BB2E-480B-9075-7CBA26A50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043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6D94B4-CEB0-4485-B6EB-63DF9B416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A63B04-EFCF-486D-939A-09B791295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6D8116-DA81-4EA8-AFC8-25CDEC25D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531373-A7AE-4C94-AEF3-4F5908482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50A5CE-1505-4ABF-B699-838EB63C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247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D059D54-4D3C-4713-85CF-B34675D1D3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977393F-DD70-463C-A2C8-A4B253BFC7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60010D-A244-482D-8933-3691482C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CF85D5-F78F-4428-A7BC-B53B90A45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EE9F6C-A647-408C-9D0D-8A493C4C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993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95B8-786F-418B-9367-52B195268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3426"/>
            <a:ext cx="8840344" cy="34890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BCF574-9044-4964-B6AE-A3983D595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18488"/>
            <a:ext cx="8840344" cy="900772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2A109-E9F9-428E-858A-38375BF1D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506-6815-4E0E-B1DE-ECA35C2016DF}" type="datetime1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9BA6F-665B-4D62-84D1-23E03428C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1A2D7-4390-4B51-90D4-900EAAB1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9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166EE-5127-48B4-A6F6-F5F6B38DB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87828"/>
            <a:ext cx="9578683" cy="990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7B8A9-5914-49F9-8E0E-C8723C5339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2057407"/>
            <a:ext cx="4318906" cy="37251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7D0C2-CAEA-4E31-8FA6-D866315DF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69577" y="2057407"/>
            <a:ext cx="4405746" cy="37251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E5DE2-0BD6-45B3-BDB1-675BA058B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E85F7-A724-48A4-9D33-CEBC5174E865}" type="datetime1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622B7-97C1-4C72-BCA9-290DC716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7BEE3-B3AE-45B6-924A-08ABC9518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610397D-8A25-4307-B58D-8DE617EFD26D}"/>
              </a:ext>
            </a:extLst>
          </p:cNvPr>
          <p:cNvCxnSpPr>
            <a:cxnSpLocks/>
          </p:cNvCxnSpPr>
          <p:nvPr/>
        </p:nvCxnSpPr>
        <p:spPr>
          <a:xfrm>
            <a:off x="375523" y="1760404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747697-5C57-4DA6-8ED6-CAB14CDD220A}"/>
              </a:ext>
            </a:extLst>
          </p:cNvPr>
          <p:cNvCxnSpPr>
            <a:cxnSpLocks/>
          </p:cNvCxnSpPr>
          <p:nvPr/>
        </p:nvCxnSpPr>
        <p:spPr>
          <a:xfrm>
            <a:off x="5563342" y="1752600"/>
            <a:ext cx="0" cy="4300105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05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22296-2B01-4044-AD7B-497BAC8AE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09600"/>
            <a:ext cx="10515600" cy="95149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08880-DE5D-4299-BAC3-D45377C49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989859"/>
            <a:ext cx="4381644" cy="602671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A655D-7A3A-4BA5-B82A-744276BE2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713126"/>
            <a:ext cx="4381644" cy="31213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37933-BDAC-4317-9B7E-E30CF0B42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50530" y="1989859"/>
            <a:ext cx="4487137" cy="602671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A5878F-AE56-4F8C-A84A-A8534180DE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50531" y="2713127"/>
            <a:ext cx="4487136" cy="31213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FF249A-9D93-4A8E-9284-5AB19AC0A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6E7A-BDD3-46A3-BEE2-EB821F9236B4}" type="datetime1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63883-9438-44C9-877E-EC771D1B3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5ED3CC-D7BA-43BD-973A-B09921FED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B03ADF-AEED-49C1-9CF7-7749387E2A4F}"/>
              </a:ext>
            </a:extLst>
          </p:cNvPr>
          <p:cNvCxnSpPr>
            <a:cxnSpLocks/>
          </p:cNvCxnSpPr>
          <p:nvPr/>
        </p:nvCxnSpPr>
        <p:spPr>
          <a:xfrm>
            <a:off x="378503" y="1752600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5345CA-2FC8-42B9-85F7-84F77724D011}"/>
              </a:ext>
            </a:extLst>
          </p:cNvPr>
          <p:cNvCxnSpPr>
            <a:cxnSpLocks/>
          </p:cNvCxnSpPr>
          <p:nvPr/>
        </p:nvCxnSpPr>
        <p:spPr>
          <a:xfrm>
            <a:off x="5563342" y="1752600"/>
            <a:ext cx="0" cy="4300105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01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F8770-E2EE-4C9B-9F89-128DAC661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16" y="703687"/>
            <a:ext cx="9406190" cy="17225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1CE391-8E22-4716-8A8B-C39BA61A7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540C-9440-4E7A-B71A-BEFEE06869E3}" type="datetime1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6C042F-179F-4DBC-80B7-34B89EA27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86EA4-4BE5-4D17-A1DC-196FEA97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7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649B6B-2C1C-452D-9F93-BD9A6F2B0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8DDB-88AC-4039-B59C-B05DC4C9C16C}" type="datetime1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7CA8ED-78AC-4474-8874-E4C424297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90B764-0B68-4801-ADE7-931059129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60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717A-ED7D-43FE-881F-9407FF220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97476"/>
            <a:ext cx="3932237" cy="169371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FE954-332E-4D66-AFFD-A15389A76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597475"/>
            <a:ext cx="5140180" cy="526357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15CDA-9FC3-4F17-963C-DD9E226EC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291194"/>
            <a:ext cx="3932237" cy="35777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C30BE-8EE8-4A41-B20E-ACEFC980C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2ABFB-60E7-4BA1-866A-7059F058065B}" type="datetime1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B6719-F550-42EF-B377-8E41A46D0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A6636-5EF9-499C-A3A0-3021812D0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3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038CB-27F1-47CF-B05A-CC0688301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59822"/>
            <a:ext cx="3932237" cy="165215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9C67EA-3155-4708-9B86-D7B2B54FC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03687"/>
            <a:ext cx="5212917" cy="49690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B434F1-C813-4E9B-98A4-B0B372CE2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426277"/>
            <a:ext cx="3932237" cy="32464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22A0B8-75E7-465D-84CB-BC9C3FB2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112F-55F4-4776-A323-7418930321C8}" type="datetime1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3879C9-B751-43BD-8B27-FA18290E1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1998FB-27B9-46E5-90E3-09B108B0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0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BA68A5-A7C7-4D91-AB95-6E0B6FFD87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F93EBF-655A-4373-ADBE-9606BFA94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439"/>
            <a:ext cx="9485160" cy="1282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F2994-4D2E-43BB-9D9B-117ED94AB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91757"/>
            <a:ext cx="9485163" cy="3706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28926-9DF1-4A3E-8B81-2191D6F75E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2" y="6140304"/>
            <a:ext cx="3154896" cy="287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300" baseline="0">
                <a:solidFill>
                  <a:schemeClr val="accent1"/>
                </a:solidFill>
              </a:defRPr>
            </a:lvl1pPr>
          </a:lstStyle>
          <a:p>
            <a:fld id="{CFBEA57F-793F-4683-BD8A-741FD4B89154}" type="datetime1">
              <a:rPr lang="en-US" smtClean="0"/>
              <a:t>9/23/2021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1BD4F-CE83-48A3-9683-19CF03C0A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9233562" y="25785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1" cap="all" spc="300" baseline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94939-09B3-4A6E-88F8-4D923A56D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21701" y="5672706"/>
            <a:ext cx="951908" cy="7546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fld id="{81D2C36F-4504-47C0-B82F-A167342A2754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4051E3-92B2-42FC-BB3D-372E4A614439}"/>
              </a:ext>
            </a:extLst>
          </p:cNvPr>
          <p:cNvSpPr/>
          <p:nvPr/>
        </p:nvSpPr>
        <p:spPr>
          <a:xfrm>
            <a:off x="367744" y="334928"/>
            <a:ext cx="11456511" cy="61881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425084-C97A-4C25-AE47-DDECF2DD3ABC}"/>
              </a:ext>
            </a:extLst>
          </p:cNvPr>
          <p:cNvCxnSpPr>
            <a:cxnSpLocks/>
          </p:cNvCxnSpPr>
          <p:nvPr/>
        </p:nvCxnSpPr>
        <p:spPr>
          <a:xfrm>
            <a:off x="10748698" y="334928"/>
            <a:ext cx="0" cy="618814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6A478A1-0B34-4F2B-88FA-CF47551E5DF9}"/>
              </a:ext>
            </a:extLst>
          </p:cNvPr>
          <p:cNvCxnSpPr>
            <a:cxnSpLocks/>
          </p:cNvCxnSpPr>
          <p:nvPr/>
        </p:nvCxnSpPr>
        <p:spPr>
          <a:xfrm>
            <a:off x="373060" y="6047437"/>
            <a:ext cx="1037563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7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2" r:id="rId6"/>
    <p:sldLayoutId id="2147483728" r:id="rId7"/>
    <p:sldLayoutId id="2147483729" r:id="rId8"/>
    <p:sldLayoutId id="2147483730" r:id="rId9"/>
    <p:sldLayoutId id="2147483731" r:id="rId10"/>
    <p:sldLayoutId id="214748373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4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4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A3C3293-1504-4429-AD2B-696046C63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B88BF9-6924-4589-A3A1-1B5182BFC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F491BF-BBF4-40B2-AC1A-D927B6E7E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C24EF-AD28-448E-A620-F4B38C7F1BBD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61E4A8-5B8B-467D-A3D9-4E77654595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AD1B35-D1BF-405E-AD12-B6C2570A1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E363A-8CC4-43D5-AF3C-53C9214359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397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551580BD-7D80-4957-A58D-916E994AB7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BDD2E98-F85F-4C9F-B090-4DF4DA71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7999"/>
          </a:xfrm>
          <a:prstGeom prst="rect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159137-BEF7-47D9-A0FE-B80FCEBB0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0613" y="3429001"/>
            <a:ext cx="5809124" cy="2711304"/>
          </a:xfrm>
        </p:spPr>
        <p:txBody>
          <a:bodyPr anchor="b">
            <a:normAutofit/>
          </a:bodyPr>
          <a:lstStyle/>
          <a:p>
            <a:r>
              <a:rPr lang="nl-NL"/>
              <a:t>Les 1 Methodiek Periode 5 PW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EF249E-105C-4FFC-8F7B-19B8D3850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83917" y="3429001"/>
            <a:ext cx="2775102" cy="2188882"/>
          </a:xfrm>
        </p:spPr>
        <p:txBody>
          <a:bodyPr anchor="t">
            <a:normAutofit/>
          </a:bodyPr>
          <a:lstStyle/>
          <a:p>
            <a:r>
              <a:rPr lang="nl-NL"/>
              <a:t>Soorten activiteiten</a:t>
            </a:r>
          </a:p>
        </p:txBody>
      </p:sp>
      <p:pic>
        <p:nvPicPr>
          <p:cNvPr id="24" name="Picture 3" descr="Abstracte achtergrond met driehoeken">
            <a:extLst>
              <a:ext uri="{FF2B5EF4-FFF2-40B4-BE49-F238E27FC236}">
                <a16:creationId xmlns:a16="http://schemas.microsoft.com/office/drawing/2014/main" id="{EEA8DC82-F73B-4083-8AF1-B63DC6239F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621" r="3" b="3"/>
          <a:stretch/>
        </p:blipFill>
        <p:spPr>
          <a:xfrm>
            <a:off x="367743" y="382497"/>
            <a:ext cx="6901800" cy="2551203"/>
          </a:xfrm>
          <a:prstGeom prst="rect">
            <a:avLst/>
          </a:prstGeom>
        </p:spPr>
      </p:pic>
      <p:pic>
        <p:nvPicPr>
          <p:cNvPr id="1026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32C780C8-D2D5-4F2F-B67F-6B63ABF9F5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0" r="30767"/>
          <a:stretch/>
        </p:blipFill>
        <p:spPr bwMode="auto">
          <a:xfrm>
            <a:off x="7269544" y="382497"/>
            <a:ext cx="3479154" cy="255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CB59DE95-F3B9-4A35-9681-78FA926F0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744" y="379506"/>
            <a:ext cx="11456511" cy="614356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E687E3B-9C6D-4102-8F38-DCB77C49C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748698" y="379506"/>
            <a:ext cx="0" cy="6143568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73C7C39-C73B-4051-B742-C9086B7BE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77100" y="6047437"/>
            <a:ext cx="3471598" cy="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F07B81A-3898-46B4-BFC6-9787CAF2E5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77100" y="379506"/>
            <a:ext cx="0" cy="6143568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F5AB66E-9A9D-4E38-B645-3D8E3AE8E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67743" y="2934930"/>
            <a:ext cx="10380953" cy="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106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8594EE0-1C7F-4861-AC6A-750C3FCBE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8DDB-88AC-4039-B59C-B05DC4C9C16C}" type="datetime1">
              <a:rPr lang="en-US" smtClean="0"/>
              <a:t>9/23/2021</a:t>
            </a:fld>
            <a:endParaRPr lang="en-US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00B7F90-00E2-4844-87B5-2086A903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2713F01-BC7B-40CA-A4D4-9632E0D52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10</a:t>
            </a:fld>
            <a:endParaRPr lang="en-US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5A27940-263A-48E9-8528-42EAD754F847}"/>
              </a:ext>
            </a:extLst>
          </p:cNvPr>
          <p:cNvSpPr txBox="1"/>
          <p:nvPr/>
        </p:nvSpPr>
        <p:spPr>
          <a:xfrm>
            <a:off x="628652" y="430621"/>
            <a:ext cx="9828332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Antwoorden bij dia 8:</a:t>
            </a:r>
          </a:p>
          <a:p>
            <a:endParaRPr lang="nl-NL" dirty="0"/>
          </a:p>
          <a:p>
            <a:r>
              <a:rPr lang="nl-NL" dirty="0"/>
              <a:t>Peuterspeelzaal	* vooral gericht op ontwikkelingsgerichte activiteiten</a:t>
            </a:r>
          </a:p>
          <a:p>
            <a:r>
              <a:rPr lang="nl-NL" dirty="0"/>
              <a:t>		* leeftijd 2-4 jaar</a:t>
            </a:r>
          </a:p>
          <a:p>
            <a:r>
              <a:rPr lang="nl-NL" dirty="0"/>
              <a:t>		* korte spanningsboog, dus korte activiteiten</a:t>
            </a:r>
          </a:p>
          <a:p>
            <a:r>
              <a:rPr lang="nl-NL" dirty="0"/>
              <a:t>		* spannend voor ze om uit de eigen omgeving te gaan, hier voorzichtig mee zijn</a:t>
            </a:r>
          </a:p>
          <a:p>
            <a:r>
              <a:rPr lang="nl-NL" dirty="0"/>
              <a:t>		* peuters hebben binnen de activiteiten ruimte nodig om hun eigen impulsen te</a:t>
            </a:r>
          </a:p>
          <a:p>
            <a:r>
              <a:rPr lang="nl-NL" dirty="0"/>
              <a:t>		   volgen: dus veel ruimte geven voor eigen inbreng/aansluiten op waar zij mee bezig </a:t>
            </a:r>
          </a:p>
          <a:p>
            <a:r>
              <a:rPr lang="nl-NL" dirty="0"/>
              <a:t>		  zijn is nodig</a:t>
            </a:r>
          </a:p>
          <a:p>
            <a:endParaRPr lang="nl-NL" dirty="0"/>
          </a:p>
          <a:p>
            <a:r>
              <a:rPr lang="nl-NL" dirty="0"/>
              <a:t>Kinderdagverblijf:  	* leeftijd 0-4 jaar</a:t>
            </a:r>
          </a:p>
          <a:p>
            <a:r>
              <a:rPr lang="nl-NL" dirty="0"/>
              <a:t>		* meer vrije activiteiten, minder ontwikkelingsgerichte activiteiten dan op een</a:t>
            </a:r>
          </a:p>
          <a:p>
            <a:r>
              <a:rPr lang="nl-NL" dirty="0"/>
              <a:t>		   peuterspeelzaal</a:t>
            </a:r>
          </a:p>
          <a:p>
            <a:r>
              <a:rPr lang="nl-NL" dirty="0"/>
              <a:t>		* het vaste dagritme is belangrijk, dus de activiteiten moeten plaatsvinden wanneer</a:t>
            </a:r>
          </a:p>
          <a:p>
            <a:r>
              <a:rPr lang="nl-NL" dirty="0"/>
              <a:t>		   de kinderen er ruimte voor hebben.</a:t>
            </a:r>
          </a:p>
          <a:p>
            <a:endParaRPr lang="nl-NL" dirty="0"/>
          </a:p>
          <a:p>
            <a:r>
              <a:rPr lang="nl-NL" dirty="0"/>
              <a:t>MKD:	* leeftijd 1,5 – 7 jaar</a:t>
            </a:r>
          </a:p>
          <a:p>
            <a:r>
              <a:rPr lang="nl-NL" dirty="0"/>
              <a:t>	* je werkt met individuele activiteiten, omdat de kinderen ontwikkelingsachterstand hebben</a:t>
            </a:r>
          </a:p>
          <a:p>
            <a:r>
              <a:rPr lang="nl-NL" dirty="0"/>
              <a:t>                     en erg verschillen</a:t>
            </a:r>
          </a:p>
        </p:txBody>
      </p:sp>
    </p:spTree>
    <p:extLst>
      <p:ext uri="{BB962C8B-B14F-4D97-AF65-F5344CB8AC3E}">
        <p14:creationId xmlns:p14="http://schemas.microsoft.com/office/powerpoint/2010/main" val="1619936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259AFFB-4994-4394-A290-B9007A9C7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7725A48B-ED7D-4007-8FF3-72CF91374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77190" y="2549770"/>
            <a:ext cx="3156585" cy="8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2DE62CC4-E80F-4CC8-95BE-8B62AD404844}"/>
              </a:ext>
            </a:extLst>
          </p:cNvPr>
          <p:cNvSpPr/>
          <p:nvPr/>
        </p:nvSpPr>
        <p:spPr>
          <a:xfrm>
            <a:off x="1045057" y="943594"/>
            <a:ext cx="9225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Oriëntatie op de werkprocessen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1941B6F-1470-40C9-BE3F-A5743C1C92CF}"/>
              </a:ext>
            </a:extLst>
          </p:cNvPr>
          <p:cNvSpPr txBox="1"/>
          <p:nvPr/>
        </p:nvSpPr>
        <p:spPr>
          <a:xfrm>
            <a:off x="1045057" y="2257425"/>
            <a:ext cx="964879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Lees de werkprocessen goed door (zie </a:t>
            </a:r>
            <a:r>
              <a:rPr lang="nl-NL" sz="3600" dirty="0" err="1"/>
              <a:t>powerpoint</a:t>
            </a:r>
            <a:r>
              <a:rPr lang="nl-NL" sz="3600" dirty="0"/>
              <a:t>)</a:t>
            </a:r>
          </a:p>
          <a:p>
            <a:endParaRPr lang="nl-NL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/>
              <a:t>Vorm een idee over de lesactiviteiten die je wilt</a:t>
            </a:r>
          </a:p>
          <a:p>
            <a:r>
              <a:rPr lang="nl-NL" sz="3600" dirty="0"/>
              <a:t>      gaan doen</a:t>
            </a:r>
          </a:p>
          <a:p>
            <a:r>
              <a:rPr lang="nl-NL" sz="3600" dirty="0"/>
              <a:t>*   Maak een planning voor deze periode</a:t>
            </a:r>
          </a:p>
        </p:txBody>
      </p:sp>
    </p:spTree>
    <p:extLst>
      <p:ext uri="{BB962C8B-B14F-4D97-AF65-F5344CB8AC3E}">
        <p14:creationId xmlns:p14="http://schemas.microsoft.com/office/powerpoint/2010/main" val="132706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CA13DFC1-2DAA-491F-BC73-901F2B5EC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210" y="186813"/>
            <a:ext cx="9319060" cy="524197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03CA1F5-C672-40D6-BD4F-791B03E602B1}"/>
              </a:ext>
            </a:extLst>
          </p:cNvPr>
          <p:cNvSpPr txBox="1"/>
          <p:nvPr/>
        </p:nvSpPr>
        <p:spPr>
          <a:xfrm>
            <a:off x="1710813" y="5781368"/>
            <a:ext cx="28198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1: fase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2: fase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Deze les: fase 3, plan maken</a:t>
            </a:r>
          </a:p>
        </p:txBody>
      </p:sp>
    </p:spTree>
    <p:extLst>
      <p:ext uri="{BB962C8B-B14F-4D97-AF65-F5344CB8AC3E}">
        <p14:creationId xmlns:p14="http://schemas.microsoft.com/office/powerpoint/2010/main" val="48223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5A765A7-1329-4A6D-94DA-E20E48ABC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0800000">
            <a:off x="14677019" y="1542206"/>
            <a:ext cx="1430381" cy="2500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6E0CE4A-9173-4C89-9AED-CE057B939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E27A38FD-0D48-4060-8040-CAE628FD5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77190" y="2549770"/>
            <a:ext cx="3156585" cy="8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61E7E2DD-6036-4ADB-A975-B45FD0224AF9}"/>
              </a:ext>
            </a:extLst>
          </p:cNvPr>
          <p:cNvSpPr/>
          <p:nvPr/>
        </p:nvSpPr>
        <p:spPr>
          <a:xfrm>
            <a:off x="2422187" y="1285079"/>
            <a:ext cx="643357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Actief Leven</a:t>
            </a:r>
          </a:p>
          <a:p>
            <a:pPr algn="ctr"/>
            <a:r>
              <a:rPr lang="nl-N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Is</a:t>
            </a:r>
          </a:p>
          <a:p>
            <a:pPr algn="ctr"/>
            <a:r>
              <a:rPr lang="nl-N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</a:t>
            </a:r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en basisbehoefte</a:t>
            </a:r>
          </a:p>
          <a:p>
            <a:pPr algn="ctr"/>
            <a:r>
              <a:rPr lang="nl-N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van mensen</a:t>
            </a:r>
            <a:endParaRPr lang="nl-NL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90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10989D8-EC27-4CE4-A289-D555E9CA1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A6D61C0D-CE39-4644-8D47-230EBE05D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77190" y="2549770"/>
            <a:ext cx="3156585" cy="8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DBCF97CF-8B58-4C6E-B97F-51DDCAF0112D}"/>
              </a:ext>
            </a:extLst>
          </p:cNvPr>
          <p:cNvSpPr txBox="1"/>
          <p:nvPr/>
        </p:nvSpPr>
        <p:spPr>
          <a:xfrm flipH="1">
            <a:off x="1423832" y="2798886"/>
            <a:ext cx="4526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Vaste Activiteiten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815E6F2-3BE9-4253-A4CB-5942D119D660}"/>
              </a:ext>
            </a:extLst>
          </p:cNvPr>
          <p:cNvSpPr txBox="1"/>
          <p:nvPr/>
        </p:nvSpPr>
        <p:spPr>
          <a:xfrm>
            <a:off x="5950113" y="2737330"/>
            <a:ext cx="4526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Vrije activiteiten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7430868-41D1-4AF8-8E3A-F4235C2DBA7F}"/>
              </a:ext>
            </a:extLst>
          </p:cNvPr>
          <p:cNvSpPr txBox="1"/>
          <p:nvPr/>
        </p:nvSpPr>
        <p:spPr>
          <a:xfrm>
            <a:off x="4219575" y="1405259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/>
              <a:t>Activiteiten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EE824FB-D3E6-4740-AFC0-32A6B7C46528}"/>
              </a:ext>
            </a:extLst>
          </p:cNvPr>
          <p:cNvSpPr txBox="1"/>
          <p:nvPr/>
        </p:nvSpPr>
        <p:spPr>
          <a:xfrm>
            <a:off x="502735" y="4269457"/>
            <a:ext cx="1895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rgbClr val="00B050"/>
                </a:solidFill>
              </a:rPr>
              <a:t>Dagelijkse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405E437-891C-4C3C-AFB6-0453362532EF}"/>
              </a:ext>
            </a:extLst>
          </p:cNvPr>
          <p:cNvSpPr txBox="1"/>
          <p:nvPr/>
        </p:nvSpPr>
        <p:spPr>
          <a:xfrm>
            <a:off x="3153999" y="4269456"/>
            <a:ext cx="2303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rgbClr val="00B050"/>
                </a:solidFill>
              </a:rPr>
              <a:t>Doelgerichte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E3F080A-8683-403F-8085-31D218BB44D6}"/>
              </a:ext>
            </a:extLst>
          </p:cNvPr>
          <p:cNvSpPr txBox="1"/>
          <p:nvPr/>
        </p:nvSpPr>
        <p:spPr>
          <a:xfrm>
            <a:off x="5982767" y="4238677"/>
            <a:ext cx="3855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rgbClr val="00B050"/>
                </a:solidFill>
              </a:rPr>
              <a:t>Ontwikkelingsgerichte</a:t>
            </a:r>
          </a:p>
        </p:txBody>
      </p: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5EE0C600-EE26-453A-8B0C-3AF64B4021B9}"/>
              </a:ext>
            </a:extLst>
          </p:cNvPr>
          <p:cNvCxnSpPr>
            <a:stCxn id="9" idx="2"/>
          </p:cNvCxnSpPr>
          <p:nvPr/>
        </p:nvCxnSpPr>
        <p:spPr>
          <a:xfrm flipH="1">
            <a:off x="2933700" y="2051590"/>
            <a:ext cx="2468250" cy="685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Rechte verbindingslijn met pijl 18">
            <a:extLst>
              <a:ext uri="{FF2B5EF4-FFF2-40B4-BE49-F238E27FC236}">
                <a16:creationId xmlns:a16="http://schemas.microsoft.com/office/drawing/2014/main" id="{250FC4EF-F586-4BCD-99ED-9E7763AA5C7A}"/>
              </a:ext>
            </a:extLst>
          </p:cNvPr>
          <p:cNvCxnSpPr>
            <a:stCxn id="9" idx="2"/>
            <a:endCxn id="8" idx="0"/>
          </p:cNvCxnSpPr>
          <p:nvPr/>
        </p:nvCxnSpPr>
        <p:spPr>
          <a:xfrm>
            <a:off x="5401950" y="2051590"/>
            <a:ext cx="2811304" cy="685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58758FD1-B725-4CC6-8621-F1406A0BA7E8}"/>
              </a:ext>
            </a:extLst>
          </p:cNvPr>
          <p:cNvCxnSpPr>
            <a:endCxn id="10" idx="0"/>
          </p:cNvCxnSpPr>
          <p:nvPr/>
        </p:nvCxnSpPr>
        <p:spPr>
          <a:xfrm flipH="1">
            <a:off x="1450271" y="3429000"/>
            <a:ext cx="1483429" cy="840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>
            <a:extLst>
              <a:ext uri="{FF2B5EF4-FFF2-40B4-BE49-F238E27FC236}">
                <a16:creationId xmlns:a16="http://schemas.microsoft.com/office/drawing/2014/main" id="{BC0317DB-89F8-4F1D-B2C8-95A02918BCAD}"/>
              </a:ext>
            </a:extLst>
          </p:cNvPr>
          <p:cNvCxnSpPr>
            <a:endCxn id="11" idx="0"/>
          </p:cNvCxnSpPr>
          <p:nvPr/>
        </p:nvCxnSpPr>
        <p:spPr>
          <a:xfrm>
            <a:off x="2922738" y="3429000"/>
            <a:ext cx="1383179" cy="840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>
            <a:extLst>
              <a:ext uri="{FF2B5EF4-FFF2-40B4-BE49-F238E27FC236}">
                <a16:creationId xmlns:a16="http://schemas.microsoft.com/office/drawing/2014/main" id="{EC04C650-DE90-43C5-A247-924FFCC80E94}"/>
              </a:ext>
            </a:extLst>
          </p:cNvPr>
          <p:cNvCxnSpPr>
            <a:stCxn id="8" idx="2"/>
          </p:cNvCxnSpPr>
          <p:nvPr/>
        </p:nvCxnSpPr>
        <p:spPr>
          <a:xfrm flipH="1">
            <a:off x="8213253" y="3383661"/>
            <a:ext cx="1" cy="855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46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4ED0F52-70D1-457F-B159-48DF01A74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4FA63515-7220-4D91-839E-F653BA538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77190" y="2549770"/>
            <a:ext cx="3156585" cy="8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2E52C586-CC94-4856-AC70-3DF84099AEC2}"/>
              </a:ext>
            </a:extLst>
          </p:cNvPr>
          <p:cNvSpPr/>
          <p:nvPr/>
        </p:nvSpPr>
        <p:spPr>
          <a:xfrm>
            <a:off x="2054855" y="481929"/>
            <a:ext cx="7225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voor activiteit is het?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924DC40-FB4B-45F6-8943-6C37B03F9216}"/>
              </a:ext>
            </a:extLst>
          </p:cNvPr>
          <p:cNvSpPr txBox="1"/>
          <p:nvPr/>
        </p:nvSpPr>
        <p:spPr>
          <a:xfrm>
            <a:off x="1028700" y="2066925"/>
            <a:ext cx="10445488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800" dirty="0"/>
              <a:t>De letter g schrijven in het schrijfschrift</a:t>
            </a:r>
          </a:p>
          <a:p>
            <a:pPr marL="342900" indent="-342900">
              <a:buAutoNum type="arabicPeriod"/>
            </a:pPr>
            <a:r>
              <a:rPr lang="nl-NL" sz="2800" dirty="0"/>
              <a:t>Samen met de klas eten in de kleine pauze</a:t>
            </a:r>
          </a:p>
          <a:p>
            <a:pPr marL="342900" indent="-342900">
              <a:buAutoNum type="arabicPeriod"/>
            </a:pPr>
            <a:r>
              <a:rPr lang="nl-NL" sz="2800" dirty="0"/>
              <a:t>Een toneelstuk oefenen om op te voeren aan ouders buiten schooltijd</a:t>
            </a:r>
          </a:p>
          <a:p>
            <a:pPr marL="342900" indent="-342900">
              <a:buAutoNum type="arabicPeriod"/>
            </a:pPr>
            <a:r>
              <a:rPr lang="nl-NL" sz="2800" dirty="0"/>
              <a:t>Leren rekenen met de inhoudsmaten liter en dm3</a:t>
            </a:r>
          </a:p>
          <a:p>
            <a:pPr marL="342900" indent="-342900">
              <a:buAutoNum type="arabicPeriod"/>
            </a:pPr>
            <a:r>
              <a:rPr lang="nl-NL" sz="2800" dirty="0"/>
              <a:t>Een kringgesprek houden</a:t>
            </a:r>
          </a:p>
          <a:p>
            <a:pPr marL="342900" indent="-342900">
              <a:buAutoNum type="arabicPeriod"/>
            </a:pPr>
            <a:r>
              <a:rPr lang="nl-NL" sz="2800" dirty="0"/>
              <a:t>Omkleden voor de gymles</a:t>
            </a:r>
          </a:p>
          <a:p>
            <a:pPr marL="342900" indent="-342900">
              <a:buAutoNum type="arabicPeriod"/>
            </a:pPr>
            <a:r>
              <a:rPr lang="nl-NL" sz="2800" dirty="0"/>
              <a:t>Sinterklaasfeest vieren op school</a:t>
            </a:r>
          </a:p>
          <a:p>
            <a:pPr marL="342900" indent="-342900">
              <a:buAutoNum type="arabicPeriod"/>
            </a:pPr>
            <a:r>
              <a:rPr lang="nl-NL" sz="2800" dirty="0"/>
              <a:t>Topografie van de Verenigde Staten leren</a:t>
            </a:r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388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782A24F-72EA-4E4A-9CB0-96E3CD99E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8DDB-88AC-4039-B59C-B05DC4C9C16C}" type="datetime1">
              <a:rPr lang="en-US" smtClean="0"/>
              <a:t>9/23/2021</a:t>
            </a:fld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50689E-80CB-48D5-817C-519EC4C74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AEED8B00-B826-433F-A599-B18FCEA78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77190" y="2549770"/>
            <a:ext cx="3156585" cy="8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C98319B4-994E-4ACE-9F95-6D8C5B0E2A20}"/>
              </a:ext>
            </a:extLst>
          </p:cNvPr>
          <p:cNvSpPr/>
          <p:nvPr/>
        </p:nvSpPr>
        <p:spPr>
          <a:xfrm>
            <a:off x="218280" y="478827"/>
            <a:ext cx="108029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Proces van afnemende sturing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bij ontwikkelingsgerichte activiteiten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6F46C7C-D102-46E9-BDA5-BD223D4889CA}"/>
              </a:ext>
            </a:extLst>
          </p:cNvPr>
          <p:cNvSpPr txBox="1"/>
          <p:nvPr/>
        </p:nvSpPr>
        <p:spPr>
          <a:xfrm>
            <a:off x="990600" y="2502336"/>
            <a:ext cx="953658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Je doel is: leerlingen iets leren wat ze zelfstandig kunnen</a:t>
            </a:r>
          </a:p>
          <a:p>
            <a:endParaRPr lang="nl-NL" sz="3200" dirty="0"/>
          </a:p>
          <a:p>
            <a:r>
              <a:rPr lang="nl-NL" sz="3200" dirty="0"/>
              <a:t>Voordoen</a:t>
            </a:r>
          </a:p>
          <a:p>
            <a:r>
              <a:rPr lang="nl-NL" sz="3200" dirty="0"/>
              <a:t>Samendoen</a:t>
            </a:r>
          </a:p>
          <a:p>
            <a:r>
              <a:rPr lang="nl-NL" sz="3200" dirty="0"/>
              <a:t>Zelf doen</a:t>
            </a:r>
          </a:p>
          <a:p>
            <a:endParaRPr lang="nl-NL" sz="3200" dirty="0"/>
          </a:p>
          <a:p>
            <a:r>
              <a:rPr lang="nl-NL" sz="3200" dirty="0"/>
              <a:t>Reflectie op het leren!!!</a:t>
            </a:r>
          </a:p>
        </p:txBody>
      </p:sp>
    </p:spTree>
    <p:extLst>
      <p:ext uri="{BB962C8B-B14F-4D97-AF65-F5344CB8AC3E}">
        <p14:creationId xmlns:p14="http://schemas.microsoft.com/office/powerpoint/2010/main" val="3224783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B2BACAC-1FB5-4DC8-92DA-DD4D51FC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7</a:t>
            </a:fld>
            <a:endParaRPr lang="en-US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587E58F1-5C83-4849-B0EB-134A85350204}"/>
              </a:ext>
            </a:extLst>
          </p:cNvPr>
          <p:cNvSpPr/>
          <p:nvPr/>
        </p:nvSpPr>
        <p:spPr>
          <a:xfrm>
            <a:off x="2065501" y="1032836"/>
            <a:ext cx="699422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Stap 1: de Beginsituatie:</a:t>
            </a:r>
          </a:p>
          <a:p>
            <a:pPr algn="ctr"/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endParaRPr lang="nl-NL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7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1F6B0EF6-9EA5-4E1E-8B91-BD0657BC7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77190" y="2722491"/>
            <a:ext cx="3156585" cy="8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746E191A-23CC-40A8-A510-89976354925E}"/>
              </a:ext>
            </a:extLst>
          </p:cNvPr>
          <p:cNvSpPr txBox="1"/>
          <p:nvPr/>
        </p:nvSpPr>
        <p:spPr>
          <a:xfrm>
            <a:off x="680506" y="2395506"/>
            <a:ext cx="976421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200" dirty="0"/>
              <a:t>Leeftijd en niveau van de kinderen</a:t>
            </a:r>
          </a:p>
          <a:p>
            <a:pPr algn="ctr"/>
            <a:r>
              <a:rPr lang="nl-NL" sz="3200" dirty="0"/>
              <a:t>Belangstelling van de kinderen</a:t>
            </a:r>
          </a:p>
          <a:p>
            <a:pPr algn="ctr"/>
            <a:r>
              <a:rPr lang="nl-NL" sz="3200" dirty="0"/>
              <a:t>Wat weten/kunnen de kinderen </a:t>
            </a:r>
            <a:r>
              <a:rPr lang="nl-NL" sz="3200" dirty="0" err="1"/>
              <a:t>tav</a:t>
            </a:r>
            <a:r>
              <a:rPr lang="nl-NL" sz="3200" dirty="0"/>
              <a:t> deze activiteit?</a:t>
            </a:r>
          </a:p>
          <a:p>
            <a:pPr algn="ctr"/>
            <a:r>
              <a:rPr lang="nl-NL" sz="3200" dirty="0"/>
              <a:t>Wat hebben </a:t>
            </a:r>
            <a:r>
              <a:rPr lang="nl-NL" sz="3200" dirty="0" err="1"/>
              <a:t>indiv</a:t>
            </a:r>
            <a:r>
              <a:rPr lang="nl-NL" sz="3200" dirty="0"/>
              <a:t>. kinderen extra nodig </a:t>
            </a:r>
            <a:r>
              <a:rPr lang="nl-NL" sz="3200" dirty="0" err="1"/>
              <a:t>tav</a:t>
            </a:r>
            <a:r>
              <a:rPr lang="nl-NL" sz="3200" dirty="0"/>
              <a:t> deze activiteit?</a:t>
            </a:r>
          </a:p>
          <a:p>
            <a:pPr algn="ctr"/>
            <a:endParaRPr lang="nl-NL" sz="3200" dirty="0"/>
          </a:p>
          <a:p>
            <a:pPr algn="ctr"/>
            <a:r>
              <a:rPr lang="nl-NL" sz="3200" dirty="0"/>
              <a:t>Kennis van de </a:t>
            </a:r>
            <a:r>
              <a:rPr lang="nl-NL" sz="3200" dirty="0" err="1"/>
              <a:t>leeftijdgroepen</a:t>
            </a:r>
            <a:endParaRPr lang="nl-NL" sz="3200" dirty="0"/>
          </a:p>
          <a:p>
            <a:pPr algn="ctr"/>
            <a:r>
              <a:rPr lang="nl-NL" sz="3200" dirty="0"/>
              <a:t>Kennis van de ontwikkelingsgebieden</a:t>
            </a:r>
          </a:p>
          <a:p>
            <a:pPr algn="ctr"/>
            <a:r>
              <a:rPr lang="nl-NL" sz="3200" dirty="0"/>
              <a:t>Kennis van de ontwikkeling van de kinderen in je groep</a:t>
            </a:r>
          </a:p>
        </p:txBody>
      </p:sp>
    </p:spTree>
    <p:extLst>
      <p:ext uri="{BB962C8B-B14F-4D97-AF65-F5344CB8AC3E}">
        <p14:creationId xmlns:p14="http://schemas.microsoft.com/office/powerpoint/2010/main" val="2098933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B5FB18-83F9-423F-B434-D44D774DC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2" descr="Activiteiten en clubs voor hoogbegaafde kinderen - Kind in de Kijker">
            <a:extLst>
              <a:ext uri="{FF2B5EF4-FFF2-40B4-BE49-F238E27FC236}">
                <a16:creationId xmlns:a16="http://schemas.microsoft.com/office/drawing/2014/main" id="{AC97DCA2-FDBD-46D8-8E17-27569ECBE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77190" y="2549770"/>
            <a:ext cx="3156585" cy="86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1A74C49F-723E-455D-8F1C-2211635A1550}"/>
              </a:ext>
            </a:extLst>
          </p:cNvPr>
          <p:cNvSpPr txBox="1"/>
          <p:nvPr/>
        </p:nvSpPr>
        <p:spPr>
          <a:xfrm>
            <a:off x="1304925" y="1275392"/>
            <a:ext cx="820929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In je boek vind je </a:t>
            </a:r>
            <a:r>
              <a:rPr lang="nl-NL" sz="2400" dirty="0" err="1"/>
              <a:t>opo</a:t>
            </a:r>
            <a:r>
              <a:rPr lang="nl-NL" sz="2400" dirty="0"/>
              <a:t> </a:t>
            </a:r>
            <a:r>
              <a:rPr lang="nl-NL" sz="2400" dirty="0" err="1"/>
              <a:t>pag</a:t>
            </a:r>
            <a:r>
              <a:rPr lang="nl-NL" sz="2400" dirty="0"/>
              <a:t> 126 </a:t>
            </a:r>
            <a:r>
              <a:rPr lang="nl-NL" sz="2400" dirty="0" err="1"/>
              <a:t>tm</a:t>
            </a:r>
            <a:r>
              <a:rPr lang="nl-NL" sz="2400" dirty="0"/>
              <a:t> 128 een aantal algemene dingen</a:t>
            </a:r>
          </a:p>
          <a:p>
            <a:r>
              <a:rPr lang="nl-NL" sz="2400" dirty="0"/>
              <a:t>Die horen bij een beginsituatie. Maak hier een lijstje van.</a:t>
            </a:r>
          </a:p>
          <a:p>
            <a:endParaRPr lang="nl-NL" sz="2400" dirty="0"/>
          </a:p>
          <a:p>
            <a:r>
              <a:rPr lang="nl-NL" sz="2400" dirty="0"/>
              <a:t>Peuterspeelzaal</a:t>
            </a:r>
          </a:p>
          <a:p>
            <a:r>
              <a:rPr lang="nl-NL" sz="2400" dirty="0"/>
              <a:t>Kinderdagverblijf</a:t>
            </a:r>
          </a:p>
          <a:p>
            <a:r>
              <a:rPr lang="nl-NL" sz="2400" dirty="0"/>
              <a:t>Medisch Kinderdagverblijf</a:t>
            </a:r>
          </a:p>
          <a:p>
            <a:r>
              <a:rPr lang="nl-NL" sz="2400" dirty="0"/>
              <a:t>BSO</a:t>
            </a:r>
          </a:p>
          <a:p>
            <a:r>
              <a:rPr lang="nl-NL" sz="2400" dirty="0"/>
              <a:t>VVE</a:t>
            </a:r>
          </a:p>
          <a:p>
            <a:r>
              <a:rPr lang="nl-NL" sz="2400" dirty="0"/>
              <a:t>Basisonderwijs</a:t>
            </a:r>
          </a:p>
        </p:txBody>
      </p:sp>
    </p:spTree>
    <p:extLst>
      <p:ext uri="{BB962C8B-B14F-4D97-AF65-F5344CB8AC3E}">
        <p14:creationId xmlns:p14="http://schemas.microsoft.com/office/powerpoint/2010/main" val="2020360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06F404C-FE32-4BB7-BE2E-239186AA6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8DDB-88AC-4039-B59C-B05DC4C9C16C}" type="datetime1">
              <a:rPr lang="en-US" smtClean="0"/>
              <a:t>9/23/2021</a:t>
            </a:fld>
            <a:endParaRPr lang="en-US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1051CDE-2E59-4EDE-A0D8-BA95F928C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E315E18-EFD6-44C1-AA3F-40884AEC1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C36F-4504-47C0-B82F-A167342A2754}" type="slidenum">
              <a:rPr lang="en-US" smtClean="0"/>
              <a:t>9</a:t>
            </a:fld>
            <a:endParaRPr lang="en-US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56A5149-427E-492D-BEEF-C2E6BE8138D6}"/>
              </a:ext>
            </a:extLst>
          </p:cNvPr>
          <p:cNvSpPr txBox="1"/>
          <p:nvPr/>
        </p:nvSpPr>
        <p:spPr>
          <a:xfrm>
            <a:off x="1000125" y="914400"/>
            <a:ext cx="970009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Vervolg antwoorden bij 8:</a:t>
            </a:r>
          </a:p>
          <a:p>
            <a:endParaRPr lang="nl-NL" dirty="0"/>
          </a:p>
          <a:p>
            <a:r>
              <a:rPr lang="nl-NL" dirty="0"/>
              <a:t>BSO:	leeftijd 4-12 jaar</a:t>
            </a:r>
          </a:p>
          <a:p>
            <a:r>
              <a:rPr lang="nl-NL" dirty="0"/>
              <a:t>	* onderscheid maken bij activiteiten met kinderen tot 8 jaar en 8-12 jaar</a:t>
            </a:r>
          </a:p>
          <a:p>
            <a:r>
              <a:rPr lang="nl-NL" dirty="0"/>
              <a:t>	* oudere kinderen: meer ruimte voor eigen inbreng nodig, willen zelf met ideeën komen,</a:t>
            </a:r>
          </a:p>
          <a:p>
            <a:r>
              <a:rPr lang="nl-NL" dirty="0"/>
              <a:t>	   je kunt samenwerking van ze verwachten.</a:t>
            </a:r>
          </a:p>
          <a:p>
            <a:endParaRPr lang="nl-NL" dirty="0"/>
          </a:p>
          <a:p>
            <a:r>
              <a:rPr lang="nl-NL" dirty="0"/>
              <a:t>VVE	leeftijd 2-6 jaar</a:t>
            </a:r>
          </a:p>
          <a:p>
            <a:r>
              <a:rPr lang="nl-NL" dirty="0"/>
              <a:t>	* voor kinderen die mogelijk een achterstand hebben (op basis van hun thuissituatie/afkomst)</a:t>
            </a:r>
          </a:p>
          <a:p>
            <a:r>
              <a:rPr lang="nl-NL" dirty="0"/>
              <a:t>	* er is een programma VVE waarin het leren van Nederlands centraal staat </a:t>
            </a:r>
          </a:p>
          <a:p>
            <a:r>
              <a:rPr lang="nl-NL" dirty="0"/>
              <a:t>	* ook veel aandacht voor sociaal-emotionele ontwikkeling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0878275"/>
      </p:ext>
    </p:extLst>
  </p:cSld>
  <p:clrMapOvr>
    <a:masterClrMapping/>
  </p:clrMapOvr>
</p:sld>
</file>

<file path=ppt/theme/theme1.xml><?xml version="1.0" encoding="utf-8"?>
<a:theme xmlns:a="http://schemas.openxmlformats.org/drawingml/2006/main" name="MemoVTI">
  <a:themeElements>
    <a:clrScheme name="AnalogousFromRegularSeed_2SEEDS">
      <a:dk1>
        <a:srgbClr val="000000"/>
      </a:dk1>
      <a:lt1>
        <a:srgbClr val="FFFFFF"/>
      </a:lt1>
      <a:dk2>
        <a:srgbClr val="3D2229"/>
      </a:dk2>
      <a:lt2>
        <a:srgbClr val="E2E5E8"/>
      </a:lt2>
      <a:accent1>
        <a:srgbClr val="D56A17"/>
      </a:accent1>
      <a:accent2>
        <a:srgbClr val="E72D29"/>
      </a:accent2>
      <a:accent3>
        <a:srgbClr val="B8A221"/>
      </a:accent3>
      <a:accent4>
        <a:srgbClr val="14B4A3"/>
      </a:accent4>
      <a:accent5>
        <a:srgbClr val="29ADE7"/>
      </a:accent5>
      <a:accent6>
        <a:srgbClr val="174CD5"/>
      </a:accent6>
      <a:hlink>
        <a:srgbClr val="3F87BF"/>
      </a:hlink>
      <a:folHlink>
        <a:srgbClr val="7F7F7F"/>
      </a:folHlink>
    </a:clrScheme>
    <a:fontScheme name="Elephant Univers Condensed">
      <a:majorFont>
        <a:latin typeface="Elephant"/>
        <a:ea typeface=""/>
        <a:cs typeface=""/>
      </a:majorFont>
      <a:minorFont>
        <a:latin typeface="Univers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moVTI" id="{DF30D94D-D909-45F8-8565-C675708280D4}" vid="{636A8D8B-0354-48FA-9492-83E81C26161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516</Words>
  <Application>Microsoft Office PowerPoint</Application>
  <PresentationFormat>Breedbeeld</PresentationFormat>
  <Paragraphs>99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Elephant</vt:lpstr>
      <vt:lpstr>Univers Condensed</vt:lpstr>
      <vt:lpstr>MemoVTI</vt:lpstr>
      <vt:lpstr>Kantoorthema</vt:lpstr>
      <vt:lpstr>Les 1 Methodiek Periode 5 PW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Methodiek Periode 5 PW</dc:title>
  <dc:creator>Laura Beeftink</dc:creator>
  <cp:lastModifiedBy>Laura Beeftink</cp:lastModifiedBy>
  <cp:revision>10</cp:revision>
  <dcterms:created xsi:type="dcterms:W3CDTF">2021-08-25T09:30:10Z</dcterms:created>
  <dcterms:modified xsi:type="dcterms:W3CDTF">2021-09-23T07:10:59Z</dcterms:modified>
</cp:coreProperties>
</file>