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7265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54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84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78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2846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735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7167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20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04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2772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5C65B61-ACC1-4B99-A516-65511941B180}" type="datetimeFigureOut">
              <a:rPr lang="nl-NL" smtClean="0"/>
              <a:t>23-8-2021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D02EFA3-C58E-4FE9-BDF9-F163665B5F9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630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wb.nl/juridisch-advies/in-het-verkeer/verkeersregels/vervoer-kinderen-nederlan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/>
              <a:t>Leerjaar 2</a:t>
            </a:r>
          </a:p>
          <a:p>
            <a:r>
              <a:rPr lang="nl-NL" dirty="0"/>
              <a:t>Les 4</a:t>
            </a:r>
          </a:p>
          <a:p>
            <a:r>
              <a:rPr lang="nl-NL" dirty="0"/>
              <a:t>Hoofdstuk 6</a:t>
            </a:r>
          </a:p>
        </p:txBody>
      </p:sp>
    </p:spTree>
    <p:extLst>
      <p:ext uri="{BB962C8B-B14F-4D97-AF65-F5344CB8AC3E}">
        <p14:creationId xmlns:p14="http://schemas.microsoft.com/office/powerpoint/2010/main" val="2513669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Conflicten oplossen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57300" y="1267097"/>
            <a:ext cx="4800600" cy="4638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Gordon is van mening dat je kinderen zelf hun conflict ka laten oplossen. Grijp daarom niet meteen in, kijk eerst of ze er samen uit komen. Lukt dit niet..;</a:t>
            </a:r>
          </a:p>
          <a:p>
            <a:pPr marL="0" indent="0">
              <a:buNone/>
            </a:pPr>
            <a:r>
              <a:rPr lang="nl-NL" dirty="0"/>
              <a:t>Verwoord dan hun probleem en vraag hoe ze het gaan oplossen</a:t>
            </a:r>
          </a:p>
          <a:p>
            <a:pPr marL="0" indent="0">
              <a:buNone/>
            </a:pPr>
            <a:r>
              <a:rPr lang="nl-NL" dirty="0"/>
              <a:t>Lukt dit ook niet, dan kun je ze suggesties geven om het conflict op te lossen, maar laat ze wel samen kiezen.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deze manier denken de kinderen actief mee, komen de echte problemen naar boven en wordt de oplossen van hunzelf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949440" y="1267097"/>
            <a:ext cx="4498956" cy="4638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De Gordon-Methode:</a:t>
            </a:r>
          </a:p>
          <a:p>
            <a:pPr>
              <a:buFontTx/>
              <a:buChar char="-"/>
            </a:pPr>
            <a:r>
              <a:rPr lang="nl-NL" dirty="0"/>
              <a:t>Luister naar het kind</a:t>
            </a:r>
          </a:p>
          <a:p>
            <a:pPr>
              <a:buFontTx/>
              <a:buChar char="-"/>
            </a:pPr>
            <a:r>
              <a:rPr lang="nl-NL" dirty="0"/>
              <a:t>Praat begrijpelijk met het kind</a:t>
            </a:r>
          </a:p>
          <a:p>
            <a:pPr>
              <a:buFontTx/>
              <a:buChar char="-"/>
            </a:pPr>
            <a:r>
              <a:rPr lang="nl-NL" dirty="0"/>
              <a:t>Ga positief en met respect met elkaar om</a:t>
            </a:r>
          </a:p>
          <a:p>
            <a:pPr>
              <a:buFontTx/>
              <a:buChar char="-"/>
            </a:pPr>
            <a:r>
              <a:rPr lang="nl-NL" dirty="0"/>
              <a:t>Los conflicten op zonder verliezer</a:t>
            </a:r>
          </a:p>
          <a:p>
            <a:pPr>
              <a:buFontTx/>
              <a:buChar char="-"/>
            </a:pPr>
            <a:r>
              <a:rPr lang="nl-NL" dirty="0"/>
              <a:t>Maar samen afspraken waar iedereen zich aan kan houden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435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F99487A-641C-4972-AB2E-3744B548E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320" y="1042987"/>
            <a:ext cx="63627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355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7049883-4952-46B7-9516-A2ED90B32383}"/>
              </a:ext>
            </a:extLst>
          </p:cNvPr>
          <p:cNvSpPr txBox="1"/>
          <p:nvPr/>
        </p:nvSpPr>
        <p:spPr>
          <a:xfrm>
            <a:off x="2496710" y="1765190"/>
            <a:ext cx="505497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6 fasen van de Geenverliesmethode: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vast wat het conflict is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Bedenk samen verschillende oplossingen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Bespreek de oplossingen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Beslis samen welke oplossing de beste is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Bedenk hoe jullie de oplossing kunnen uitvoeren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Beoordeel na een tijdje of de oplossing werkt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C9D0511-29CF-4613-9A77-3D0BBFD2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659" y="6021581"/>
            <a:ext cx="5474682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9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5ACFC44-9D33-4AB6-9F7F-C935E93393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61" b="-1"/>
          <a:stretch/>
        </p:blipFill>
        <p:spPr>
          <a:xfrm>
            <a:off x="1664448" y="643466"/>
            <a:ext cx="960080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7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nl-NL" sz="4400"/>
              <a:t>Na deze les weet je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r>
              <a:rPr lang="nl-NL" dirty="0"/>
              <a:t>Hoe scholen kunnen omgaan met activiteiten en bepaalde regels</a:t>
            </a:r>
          </a:p>
          <a:p>
            <a:r>
              <a:rPr lang="nl-NL" dirty="0"/>
              <a:t>Wat de rol van toezichthouder is op het schoolplein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04B43A3-07F0-4A72-B72C-EFECCB5A70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05" r="13905" b="1"/>
          <a:stretch/>
        </p:blipFill>
        <p:spPr>
          <a:xfrm>
            <a:off x="6096000" y="580713"/>
            <a:ext cx="5414304" cy="5407737"/>
          </a:xfrm>
          <a:custGeom>
            <a:avLst/>
            <a:gdLst/>
            <a:ahLst/>
            <a:cxnLst/>
            <a:rect l="l" t="t" r="r" b="b"/>
            <a:pathLst>
              <a:path w="3860171" h="3855489">
                <a:moveTo>
                  <a:pt x="1930086" y="0"/>
                </a:moveTo>
                <a:lnTo>
                  <a:pt x="1967540" y="3511"/>
                </a:lnTo>
                <a:lnTo>
                  <a:pt x="2003824" y="12875"/>
                </a:lnTo>
                <a:lnTo>
                  <a:pt x="2038938" y="26920"/>
                </a:lnTo>
                <a:lnTo>
                  <a:pt x="2075222" y="44477"/>
                </a:lnTo>
                <a:lnTo>
                  <a:pt x="2109166" y="64375"/>
                </a:lnTo>
                <a:lnTo>
                  <a:pt x="2144279" y="85443"/>
                </a:lnTo>
                <a:lnTo>
                  <a:pt x="2179393" y="104171"/>
                </a:lnTo>
                <a:lnTo>
                  <a:pt x="2214507" y="122898"/>
                </a:lnTo>
                <a:lnTo>
                  <a:pt x="2248450" y="136943"/>
                </a:lnTo>
                <a:lnTo>
                  <a:pt x="2285905" y="146307"/>
                </a:lnTo>
                <a:lnTo>
                  <a:pt x="2322189" y="150989"/>
                </a:lnTo>
                <a:lnTo>
                  <a:pt x="2360814" y="150989"/>
                </a:lnTo>
                <a:lnTo>
                  <a:pt x="2400610" y="148648"/>
                </a:lnTo>
                <a:lnTo>
                  <a:pt x="2440405" y="143966"/>
                </a:lnTo>
                <a:lnTo>
                  <a:pt x="2480201" y="138114"/>
                </a:lnTo>
                <a:lnTo>
                  <a:pt x="2519996" y="133432"/>
                </a:lnTo>
                <a:lnTo>
                  <a:pt x="2559792" y="129921"/>
                </a:lnTo>
                <a:lnTo>
                  <a:pt x="2597247" y="131091"/>
                </a:lnTo>
                <a:lnTo>
                  <a:pt x="2633531" y="135773"/>
                </a:lnTo>
                <a:lnTo>
                  <a:pt x="2668644" y="146307"/>
                </a:lnTo>
                <a:lnTo>
                  <a:pt x="2697906" y="161523"/>
                </a:lnTo>
                <a:lnTo>
                  <a:pt x="2725997" y="181421"/>
                </a:lnTo>
                <a:lnTo>
                  <a:pt x="2750577" y="204830"/>
                </a:lnTo>
                <a:lnTo>
                  <a:pt x="2775156" y="231750"/>
                </a:lnTo>
                <a:lnTo>
                  <a:pt x="2797395" y="259841"/>
                </a:lnTo>
                <a:lnTo>
                  <a:pt x="2819634" y="289103"/>
                </a:lnTo>
                <a:lnTo>
                  <a:pt x="2841872" y="318364"/>
                </a:lnTo>
                <a:lnTo>
                  <a:pt x="2864111" y="346455"/>
                </a:lnTo>
                <a:lnTo>
                  <a:pt x="2887520" y="373376"/>
                </a:lnTo>
                <a:lnTo>
                  <a:pt x="2914441" y="396785"/>
                </a:lnTo>
                <a:lnTo>
                  <a:pt x="2940191" y="417853"/>
                </a:lnTo>
                <a:lnTo>
                  <a:pt x="2969452" y="434240"/>
                </a:lnTo>
                <a:lnTo>
                  <a:pt x="3001055" y="448285"/>
                </a:lnTo>
                <a:lnTo>
                  <a:pt x="3034998" y="459990"/>
                </a:lnTo>
                <a:lnTo>
                  <a:pt x="3070112" y="470524"/>
                </a:lnTo>
                <a:lnTo>
                  <a:pt x="3105226" y="479888"/>
                </a:lnTo>
                <a:lnTo>
                  <a:pt x="3141510" y="489251"/>
                </a:lnTo>
                <a:lnTo>
                  <a:pt x="3175453" y="499785"/>
                </a:lnTo>
                <a:lnTo>
                  <a:pt x="3209396" y="511490"/>
                </a:lnTo>
                <a:lnTo>
                  <a:pt x="3240999" y="525535"/>
                </a:lnTo>
                <a:lnTo>
                  <a:pt x="3269090" y="543092"/>
                </a:lnTo>
                <a:lnTo>
                  <a:pt x="3294840" y="564161"/>
                </a:lnTo>
                <a:lnTo>
                  <a:pt x="3315908" y="589911"/>
                </a:lnTo>
                <a:lnTo>
                  <a:pt x="3333465" y="618002"/>
                </a:lnTo>
                <a:lnTo>
                  <a:pt x="3347510" y="649604"/>
                </a:lnTo>
                <a:lnTo>
                  <a:pt x="3359215" y="683547"/>
                </a:lnTo>
                <a:lnTo>
                  <a:pt x="3369749" y="717491"/>
                </a:lnTo>
                <a:lnTo>
                  <a:pt x="3379113" y="753775"/>
                </a:lnTo>
                <a:lnTo>
                  <a:pt x="3388476" y="788889"/>
                </a:lnTo>
                <a:lnTo>
                  <a:pt x="3399010" y="824002"/>
                </a:lnTo>
                <a:lnTo>
                  <a:pt x="3410715" y="857946"/>
                </a:lnTo>
                <a:lnTo>
                  <a:pt x="3424760" y="889548"/>
                </a:lnTo>
                <a:lnTo>
                  <a:pt x="3441147" y="918809"/>
                </a:lnTo>
                <a:lnTo>
                  <a:pt x="3462215" y="944560"/>
                </a:lnTo>
                <a:lnTo>
                  <a:pt x="3485624" y="971480"/>
                </a:lnTo>
                <a:lnTo>
                  <a:pt x="3512545" y="994889"/>
                </a:lnTo>
                <a:lnTo>
                  <a:pt x="3540636" y="1017128"/>
                </a:lnTo>
                <a:lnTo>
                  <a:pt x="3571068" y="1039367"/>
                </a:lnTo>
                <a:lnTo>
                  <a:pt x="3600329" y="1061605"/>
                </a:lnTo>
                <a:lnTo>
                  <a:pt x="3628420" y="1083844"/>
                </a:lnTo>
                <a:lnTo>
                  <a:pt x="3655341" y="1108424"/>
                </a:lnTo>
                <a:lnTo>
                  <a:pt x="3678750" y="1133003"/>
                </a:lnTo>
                <a:lnTo>
                  <a:pt x="3698648" y="1161094"/>
                </a:lnTo>
                <a:lnTo>
                  <a:pt x="3713864" y="1190356"/>
                </a:lnTo>
                <a:lnTo>
                  <a:pt x="3724398" y="1225469"/>
                </a:lnTo>
                <a:lnTo>
                  <a:pt x="3729080" y="1261754"/>
                </a:lnTo>
                <a:lnTo>
                  <a:pt x="3730250" y="1299208"/>
                </a:lnTo>
                <a:lnTo>
                  <a:pt x="3726739" y="1339004"/>
                </a:lnTo>
                <a:lnTo>
                  <a:pt x="3722057" y="1378799"/>
                </a:lnTo>
                <a:lnTo>
                  <a:pt x="3716205" y="1418595"/>
                </a:lnTo>
                <a:lnTo>
                  <a:pt x="3711523" y="1458391"/>
                </a:lnTo>
                <a:lnTo>
                  <a:pt x="3709182" y="1498186"/>
                </a:lnTo>
                <a:lnTo>
                  <a:pt x="3709182" y="1536811"/>
                </a:lnTo>
                <a:lnTo>
                  <a:pt x="3713864" y="1573096"/>
                </a:lnTo>
                <a:lnTo>
                  <a:pt x="3723228" y="1609380"/>
                </a:lnTo>
                <a:lnTo>
                  <a:pt x="3737273" y="1643323"/>
                </a:lnTo>
                <a:lnTo>
                  <a:pt x="3756000" y="1678437"/>
                </a:lnTo>
                <a:lnTo>
                  <a:pt x="3774728" y="1713550"/>
                </a:lnTo>
                <a:lnTo>
                  <a:pt x="3795796" y="1748664"/>
                </a:lnTo>
                <a:lnTo>
                  <a:pt x="3815694" y="1782608"/>
                </a:lnTo>
                <a:lnTo>
                  <a:pt x="3833250" y="1818892"/>
                </a:lnTo>
                <a:lnTo>
                  <a:pt x="3847296" y="1854005"/>
                </a:lnTo>
                <a:lnTo>
                  <a:pt x="3856660" y="1890290"/>
                </a:lnTo>
                <a:lnTo>
                  <a:pt x="3860171" y="1927744"/>
                </a:lnTo>
                <a:lnTo>
                  <a:pt x="3856660" y="1965199"/>
                </a:lnTo>
                <a:lnTo>
                  <a:pt x="3847296" y="2001483"/>
                </a:lnTo>
                <a:lnTo>
                  <a:pt x="3833250" y="2036597"/>
                </a:lnTo>
                <a:lnTo>
                  <a:pt x="3815694" y="2072881"/>
                </a:lnTo>
                <a:lnTo>
                  <a:pt x="3795796" y="2106824"/>
                </a:lnTo>
                <a:lnTo>
                  <a:pt x="3774728" y="2141938"/>
                </a:lnTo>
                <a:lnTo>
                  <a:pt x="3756000" y="2177052"/>
                </a:lnTo>
                <a:lnTo>
                  <a:pt x="3737273" y="2212166"/>
                </a:lnTo>
                <a:lnTo>
                  <a:pt x="3723228" y="2246109"/>
                </a:lnTo>
                <a:lnTo>
                  <a:pt x="3713864" y="2282393"/>
                </a:lnTo>
                <a:lnTo>
                  <a:pt x="3709182" y="2318677"/>
                </a:lnTo>
                <a:lnTo>
                  <a:pt x="3709182" y="2357302"/>
                </a:lnTo>
                <a:lnTo>
                  <a:pt x="3711523" y="2397098"/>
                </a:lnTo>
                <a:lnTo>
                  <a:pt x="3716205" y="2436894"/>
                </a:lnTo>
                <a:lnTo>
                  <a:pt x="3722057" y="2476689"/>
                </a:lnTo>
                <a:lnTo>
                  <a:pt x="3726739" y="2516485"/>
                </a:lnTo>
                <a:lnTo>
                  <a:pt x="3730250" y="2556280"/>
                </a:lnTo>
                <a:lnTo>
                  <a:pt x="3729080" y="2593735"/>
                </a:lnTo>
                <a:lnTo>
                  <a:pt x="3724398" y="2630019"/>
                </a:lnTo>
                <a:lnTo>
                  <a:pt x="3713864" y="2665133"/>
                </a:lnTo>
                <a:lnTo>
                  <a:pt x="3698648" y="2694394"/>
                </a:lnTo>
                <a:lnTo>
                  <a:pt x="3678750" y="2722485"/>
                </a:lnTo>
                <a:lnTo>
                  <a:pt x="3655341" y="2747065"/>
                </a:lnTo>
                <a:lnTo>
                  <a:pt x="3628420" y="2771645"/>
                </a:lnTo>
                <a:lnTo>
                  <a:pt x="3600329" y="2793883"/>
                </a:lnTo>
                <a:lnTo>
                  <a:pt x="3571068" y="2816122"/>
                </a:lnTo>
                <a:lnTo>
                  <a:pt x="3540636" y="2838361"/>
                </a:lnTo>
                <a:lnTo>
                  <a:pt x="3512545" y="2860599"/>
                </a:lnTo>
                <a:lnTo>
                  <a:pt x="3485624" y="2884009"/>
                </a:lnTo>
                <a:lnTo>
                  <a:pt x="3462215" y="2910929"/>
                </a:lnTo>
                <a:lnTo>
                  <a:pt x="3441147" y="2936679"/>
                </a:lnTo>
                <a:lnTo>
                  <a:pt x="3424760" y="2965941"/>
                </a:lnTo>
                <a:lnTo>
                  <a:pt x="3410715" y="2997543"/>
                </a:lnTo>
                <a:lnTo>
                  <a:pt x="3399010" y="3031486"/>
                </a:lnTo>
                <a:lnTo>
                  <a:pt x="3388476" y="3066600"/>
                </a:lnTo>
                <a:lnTo>
                  <a:pt x="3379113" y="3101714"/>
                </a:lnTo>
                <a:lnTo>
                  <a:pt x="3369749" y="3137998"/>
                </a:lnTo>
                <a:lnTo>
                  <a:pt x="3359215" y="3171941"/>
                </a:lnTo>
                <a:lnTo>
                  <a:pt x="3347510" y="3205885"/>
                </a:lnTo>
                <a:lnTo>
                  <a:pt x="3333465" y="3237487"/>
                </a:lnTo>
                <a:lnTo>
                  <a:pt x="3315908" y="3265578"/>
                </a:lnTo>
                <a:lnTo>
                  <a:pt x="3294840" y="3291328"/>
                </a:lnTo>
                <a:lnTo>
                  <a:pt x="3269090" y="3312396"/>
                </a:lnTo>
                <a:lnTo>
                  <a:pt x="3240999" y="3329953"/>
                </a:lnTo>
                <a:lnTo>
                  <a:pt x="3209396" y="3343999"/>
                </a:lnTo>
                <a:lnTo>
                  <a:pt x="3175453" y="3355703"/>
                </a:lnTo>
                <a:lnTo>
                  <a:pt x="3141510" y="3366237"/>
                </a:lnTo>
                <a:lnTo>
                  <a:pt x="3105226" y="3375601"/>
                </a:lnTo>
                <a:lnTo>
                  <a:pt x="3070112" y="3384965"/>
                </a:lnTo>
                <a:lnTo>
                  <a:pt x="3034998" y="3395499"/>
                </a:lnTo>
                <a:lnTo>
                  <a:pt x="3001055" y="3407203"/>
                </a:lnTo>
                <a:lnTo>
                  <a:pt x="2969452" y="3421249"/>
                </a:lnTo>
                <a:lnTo>
                  <a:pt x="2940191" y="3437635"/>
                </a:lnTo>
                <a:lnTo>
                  <a:pt x="2914441" y="3458704"/>
                </a:lnTo>
                <a:lnTo>
                  <a:pt x="2887520" y="3482113"/>
                </a:lnTo>
                <a:lnTo>
                  <a:pt x="2864111" y="3509033"/>
                </a:lnTo>
                <a:lnTo>
                  <a:pt x="2841872" y="3537124"/>
                </a:lnTo>
                <a:lnTo>
                  <a:pt x="2819634" y="3566386"/>
                </a:lnTo>
                <a:lnTo>
                  <a:pt x="2797395" y="3595647"/>
                </a:lnTo>
                <a:lnTo>
                  <a:pt x="2775156" y="3623738"/>
                </a:lnTo>
                <a:lnTo>
                  <a:pt x="2750577" y="3650659"/>
                </a:lnTo>
                <a:lnTo>
                  <a:pt x="2725997" y="3674068"/>
                </a:lnTo>
                <a:lnTo>
                  <a:pt x="2697906" y="3693966"/>
                </a:lnTo>
                <a:lnTo>
                  <a:pt x="2668644" y="3709182"/>
                </a:lnTo>
                <a:lnTo>
                  <a:pt x="2633531" y="3719716"/>
                </a:lnTo>
                <a:lnTo>
                  <a:pt x="2597247" y="3724398"/>
                </a:lnTo>
                <a:lnTo>
                  <a:pt x="2559792" y="3725568"/>
                </a:lnTo>
                <a:lnTo>
                  <a:pt x="2519996" y="3722057"/>
                </a:lnTo>
                <a:lnTo>
                  <a:pt x="2480201" y="3717375"/>
                </a:lnTo>
                <a:lnTo>
                  <a:pt x="2440405" y="3711523"/>
                </a:lnTo>
                <a:lnTo>
                  <a:pt x="2400610" y="3706841"/>
                </a:lnTo>
                <a:lnTo>
                  <a:pt x="2360814" y="3704500"/>
                </a:lnTo>
                <a:lnTo>
                  <a:pt x="2322189" y="3704500"/>
                </a:lnTo>
                <a:lnTo>
                  <a:pt x="2285905" y="3709182"/>
                </a:lnTo>
                <a:lnTo>
                  <a:pt x="2248450" y="3718545"/>
                </a:lnTo>
                <a:lnTo>
                  <a:pt x="2214507" y="3732591"/>
                </a:lnTo>
                <a:lnTo>
                  <a:pt x="2179393" y="3751318"/>
                </a:lnTo>
                <a:lnTo>
                  <a:pt x="2144279" y="3770045"/>
                </a:lnTo>
                <a:lnTo>
                  <a:pt x="2109166" y="3791114"/>
                </a:lnTo>
                <a:lnTo>
                  <a:pt x="2075222" y="3811011"/>
                </a:lnTo>
                <a:lnTo>
                  <a:pt x="2038938" y="3828568"/>
                </a:lnTo>
                <a:lnTo>
                  <a:pt x="2003824" y="3842614"/>
                </a:lnTo>
                <a:lnTo>
                  <a:pt x="1967540" y="3851978"/>
                </a:lnTo>
                <a:lnTo>
                  <a:pt x="1930086" y="3855489"/>
                </a:lnTo>
                <a:lnTo>
                  <a:pt x="1892631" y="3851978"/>
                </a:lnTo>
                <a:lnTo>
                  <a:pt x="1856347" y="3842614"/>
                </a:lnTo>
                <a:lnTo>
                  <a:pt x="1821233" y="3828568"/>
                </a:lnTo>
                <a:lnTo>
                  <a:pt x="1784949" y="3811011"/>
                </a:lnTo>
                <a:lnTo>
                  <a:pt x="1751005" y="3791114"/>
                </a:lnTo>
                <a:lnTo>
                  <a:pt x="1715892" y="3770045"/>
                </a:lnTo>
                <a:lnTo>
                  <a:pt x="1680778" y="3751318"/>
                </a:lnTo>
                <a:lnTo>
                  <a:pt x="1645664" y="3732591"/>
                </a:lnTo>
                <a:lnTo>
                  <a:pt x="1610550" y="3718545"/>
                </a:lnTo>
                <a:lnTo>
                  <a:pt x="1574266" y="3709182"/>
                </a:lnTo>
                <a:lnTo>
                  <a:pt x="1537982" y="3704500"/>
                </a:lnTo>
                <a:lnTo>
                  <a:pt x="1499357" y="3704500"/>
                </a:lnTo>
                <a:lnTo>
                  <a:pt x="1459561" y="3706841"/>
                </a:lnTo>
                <a:lnTo>
                  <a:pt x="1419766" y="3711523"/>
                </a:lnTo>
                <a:lnTo>
                  <a:pt x="1379970" y="3717375"/>
                </a:lnTo>
                <a:lnTo>
                  <a:pt x="1340175" y="3722057"/>
                </a:lnTo>
                <a:lnTo>
                  <a:pt x="1300379" y="3725568"/>
                </a:lnTo>
                <a:lnTo>
                  <a:pt x="1262924" y="3724398"/>
                </a:lnTo>
                <a:lnTo>
                  <a:pt x="1226640" y="3719716"/>
                </a:lnTo>
                <a:lnTo>
                  <a:pt x="1191526" y="3709182"/>
                </a:lnTo>
                <a:lnTo>
                  <a:pt x="1162265" y="3693966"/>
                </a:lnTo>
                <a:lnTo>
                  <a:pt x="1134174" y="3674068"/>
                </a:lnTo>
                <a:lnTo>
                  <a:pt x="1109594" y="3650659"/>
                </a:lnTo>
                <a:lnTo>
                  <a:pt x="1085015" y="3623738"/>
                </a:lnTo>
                <a:lnTo>
                  <a:pt x="1062776" y="3595647"/>
                </a:lnTo>
                <a:lnTo>
                  <a:pt x="1040537" y="3566386"/>
                </a:lnTo>
                <a:lnTo>
                  <a:pt x="1018299" y="3537124"/>
                </a:lnTo>
                <a:lnTo>
                  <a:pt x="996060" y="3509033"/>
                </a:lnTo>
                <a:lnTo>
                  <a:pt x="972651" y="3482113"/>
                </a:lnTo>
                <a:lnTo>
                  <a:pt x="945730" y="3458704"/>
                </a:lnTo>
                <a:lnTo>
                  <a:pt x="919980" y="3437635"/>
                </a:lnTo>
                <a:lnTo>
                  <a:pt x="890719" y="3421249"/>
                </a:lnTo>
                <a:lnTo>
                  <a:pt x="859116" y="3407203"/>
                </a:lnTo>
                <a:lnTo>
                  <a:pt x="825173" y="3395499"/>
                </a:lnTo>
                <a:lnTo>
                  <a:pt x="790059" y="3384965"/>
                </a:lnTo>
                <a:lnTo>
                  <a:pt x="754946" y="3375601"/>
                </a:lnTo>
                <a:lnTo>
                  <a:pt x="718662" y="3366237"/>
                </a:lnTo>
                <a:lnTo>
                  <a:pt x="684718" y="3355703"/>
                </a:lnTo>
                <a:lnTo>
                  <a:pt x="650775" y="3343999"/>
                </a:lnTo>
                <a:lnTo>
                  <a:pt x="619173" y="3329953"/>
                </a:lnTo>
                <a:lnTo>
                  <a:pt x="591082" y="3312396"/>
                </a:lnTo>
                <a:lnTo>
                  <a:pt x="565332" y="3291328"/>
                </a:lnTo>
                <a:lnTo>
                  <a:pt x="544263" y="3265578"/>
                </a:lnTo>
                <a:lnTo>
                  <a:pt x="526706" y="3237487"/>
                </a:lnTo>
                <a:lnTo>
                  <a:pt x="512661" y="3205885"/>
                </a:lnTo>
                <a:lnTo>
                  <a:pt x="500956" y="3171941"/>
                </a:lnTo>
                <a:lnTo>
                  <a:pt x="490422" y="3137998"/>
                </a:lnTo>
                <a:lnTo>
                  <a:pt x="481059" y="3101714"/>
                </a:lnTo>
                <a:lnTo>
                  <a:pt x="471695" y="3066600"/>
                </a:lnTo>
                <a:lnTo>
                  <a:pt x="461161" y="3031486"/>
                </a:lnTo>
                <a:lnTo>
                  <a:pt x="449456" y="2997543"/>
                </a:lnTo>
                <a:lnTo>
                  <a:pt x="435411" y="2965941"/>
                </a:lnTo>
                <a:lnTo>
                  <a:pt x="419024" y="2936679"/>
                </a:lnTo>
                <a:lnTo>
                  <a:pt x="397956" y="2910929"/>
                </a:lnTo>
                <a:lnTo>
                  <a:pt x="374547" y="2884009"/>
                </a:lnTo>
                <a:lnTo>
                  <a:pt x="347626" y="2860599"/>
                </a:lnTo>
                <a:lnTo>
                  <a:pt x="318365" y="2838361"/>
                </a:lnTo>
                <a:lnTo>
                  <a:pt x="289103" y="2816122"/>
                </a:lnTo>
                <a:lnTo>
                  <a:pt x="259842" y="2793883"/>
                </a:lnTo>
                <a:lnTo>
                  <a:pt x="231751" y="2771645"/>
                </a:lnTo>
                <a:lnTo>
                  <a:pt x="204830" y="2747065"/>
                </a:lnTo>
                <a:lnTo>
                  <a:pt x="181421" y="2722485"/>
                </a:lnTo>
                <a:lnTo>
                  <a:pt x="161523" y="2694394"/>
                </a:lnTo>
                <a:lnTo>
                  <a:pt x="146308" y="2665133"/>
                </a:lnTo>
                <a:lnTo>
                  <a:pt x="135773" y="2630019"/>
                </a:lnTo>
                <a:lnTo>
                  <a:pt x="131092" y="2593735"/>
                </a:lnTo>
                <a:lnTo>
                  <a:pt x="129921" y="2556280"/>
                </a:lnTo>
                <a:lnTo>
                  <a:pt x="133432" y="2516485"/>
                </a:lnTo>
                <a:lnTo>
                  <a:pt x="138114" y="2476689"/>
                </a:lnTo>
                <a:lnTo>
                  <a:pt x="143967" y="2436894"/>
                </a:lnTo>
                <a:lnTo>
                  <a:pt x="148648" y="2397098"/>
                </a:lnTo>
                <a:lnTo>
                  <a:pt x="150989" y="2357302"/>
                </a:lnTo>
                <a:lnTo>
                  <a:pt x="150989" y="2318677"/>
                </a:lnTo>
                <a:lnTo>
                  <a:pt x="146308" y="2282393"/>
                </a:lnTo>
                <a:lnTo>
                  <a:pt x="136944" y="2246109"/>
                </a:lnTo>
                <a:lnTo>
                  <a:pt x="122898" y="2212166"/>
                </a:lnTo>
                <a:lnTo>
                  <a:pt x="105341" y="2177052"/>
                </a:lnTo>
                <a:lnTo>
                  <a:pt x="85444" y="2141938"/>
                </a:lnTo>
                <a:lnTo>
                  <a:pt x="64375" y="2106824"/>
                </a:lnTo>
                <a:lnTo>
                  <a:pt x="44478" y="2072881"/>
                </a:lnTo>
                <a:lnTo>
                  <a:pt x="26921" y="2036597"/>
                </a:lnTo>
                <a:lnTo>
                  <a:pt x="12875" y="2001483"/>
                </a:lnTo>
                <a:lnTo>
                  <a:pt x="3512" y="1965199"/>
                </a:lnTo>
                <a:lnTo>
                  <a:pt x="0" y="1927744"/>
                </a:lnTo>
                <a:lnTo>
                  <a:pt x="3512" y="1890290"/>
                </a:lnTo>
                <a:lnTo>
                  <a:pt x="12875" y="1854005"/>
                </a:lnTo>
                <a:lnTo>
                  <a:pt x="26921" y="1818892"/>
                </a:lnTo>
                <a:lnTo>
                  <a:pt x="44478" y="1782608"/>
                </a:lnTo>
                <a:lnTo>
                  <a:pt x="64375" y="1748664"/>
                </a:lnTo>
                <a:lnTo>
                  <a:pt x="85444" y="1713550"/>
                </a:lnTo>
                <a:lnTo>
                  <a:pt x="105341" y="1678437"/>
                </a:lnTo>
                <a:lnTo>
                  <a:pt x="122898" y="1643323"/>
                </a:lnTo>
                <a:lnTo>
                  <a:pt x="136944" y="1609380"/>
                </a:lnTo>
                <a:lnTo>
                  <a:pt x="146308" y="1573096"/>
                </a:lnTo>
                <a:lnTo>
                  <a:pt x="150989" y="1536811"/>
                </a:lnTo>
                <a:lnTo>
                  <a:pt x="150989" y="1498186"/>
                </a:lnTo>
                <a:lnTo>
                  <a:pt x="148648" y="1458391"/>
                </a:lnTo>
                <a:lnTo>
                  <a:pt x="143967" y="1418595"/>
                </a:lnTo>
                <a:lnTo>
                  <a:pt x="138114" y="1378799"/>
                </a:lnTo>
                <a:lnTo>
                  <a:pt x="133432" y="1339004"/>
                </a:lnTo>
                <a:lnTo>
                  <a:pt x="129921" y="1299208"/>
                </a:lnTo>
                <a:lnTo>
                  <a:pt x="131092" y="1261754"/>
                </a:lnTo>
                <a:lnTo>
                  <a:pt x="135773" y="1225469"/>
                </a:lnTo>
                <a:lnTo>
                  <a:pt x="146308" y="1190356"/>
                </a:lnTo>
                <a:lnTo>
                  <a:pt x="161523" y="1161094"/>
                </a:lnTo>
                <a:lnTo>
                  <a:pt x="181421" y="1133003"/>
                </a:lnTo>
                <a:lnTo>
                  <a:pt x="204830" y="1108424"/>
                </a:lnTo>
                <a:lnTo>
                  <a:pt x="231751" y="1083844"/>
                </a:lnTo>
                <a:lnTo>
                  <a:pt x="259842" y="1061605"/>
                </a:lnTo>
                <a:lnTo>
                  <a:pt x="289103" y="1039367"/>
                </a:lnTo>
                <a:lnTo>
                  <a:pt x="318365" y="1017128"/>
                </a:lnTo>
                <a:lnTo>
                  <a:pt x="347626" y="994889"/>
                </a:lnTo>
                <a:lnTo>
                  <a:pt x="374547" y="971480"/>
                </a:lnTo>
                <a:lnTo>
                  <a:pt x="397956" y="944560"/>
                </a:lnTo>
                <a:lnTo>
                  <a:pt x="419024" y="918809"/>
                </a:lnTo>
                <a:lnTo>
                  <a:pt x="435411" y="889548"/>
                </a:lnTo>
                <a:lnTo>
                  <a:pt x="449456" y="857946"/>
                </a:lnTo>
                <a:lnTo>
                  <a:pt x="461161" y="824002"/>
                </a:lnTo>
                <a:lnTo>
                  <a:pt x="471695" y="788889"/>
                </a:lnTo>
                <a:lnTo>
                  <a:pt x="481059" y="753775"/>
                </a:lnTo>
                <a:lnTo>
                  <a:pt x="490422" y="717491"/>
                </a:lnTo>
                <a:lnTo>
                  <a:pt x="500956" y="683547"/>
                </a:lnTo>
                <a:lnTo>
                  <a:pt x="512661" y="649604"/>
                </a:lnTo>
                <a:lnTo>
                  <a:pt x="526706" y="618002"/>
                </a:lnTo>
                <a:lnTo>
                  <a:pt x="544263" y="589911"/>
                </a:lnTo>
                <a:lnTo>
                  <a:pt x="565332" y="564161"/>
                </a:lnTo>
                <a:lnTo>
                  <a:pt x="591082" y="543092"/>
                </a:lnTo>
                <a:lnTo>
                  <a:pt x="619173" y="525535"/>
                </a:lnTo>
                <a:lnTo>
                  <a:pt x="650775" y="511490"/>
                </a:lnTo>
                <a:lnTo>
                  <a:pt x="684718" y="499785"/>
                </a:lnTo>
                <a:lnTo>
                  <a:pt x="718662" y="489251"/>
                </a:lnTo>
                <a:lnTo>
                  <a:pt x="754946" y="479888"/>
                </a:lnTo>
                <a:lnTo>
                  <a:pt x="790059" y="470524"/>
                </a:lnTo>
                <a:lnTo>
                  <a:pt x="825173" y="459990"/>
                </a:lnTo>
                <a:lnTo>
                  <a:pt x="859116" y="448285"/>
                </a:lnTo>
                <a:lnTo>
                  <a:pt x="890719" y="434240"/>
                </a:lnTo>
                <a:lnTo>
                  <a:pt x="919980" y="417853"/>
                </a:lnTo>
                <a:lnTo>
                  <a:pt x="945730" y="396785"/>
                </a:lnTo>
                <a:lnTo>
                  <a:pt x="972651" y="373376"/>
                </a:lnTo>
                <a:lnTo>
                  <a:pt x="996060" y="346455"/>
                </a:lnTo>
                <a:lnTo>
                  <a:pt x="1018299" y="318364"/>
                </a:lnTo>
                <a:lnTo>
                  <a:pt x="1040537" y="289103"/>
                </a:lnTo>
                <a:lnTo>
                  <a:pt x="1062776" y="259841"/>
                </a:lnTo>
                <a:lnTo>
                  <a:pt x="1085015" y="231750"/>
                </a:lnTo>
                <a:lnTo>
                  <a:pt x="1109594" y="204830"/>
                </a:lnTo>
                <a:lnTo>
                  <a:pt x="1134174" y="181421"/>
                </a:lnTo>
                <a:lnTo>
                  <a:pt x="1162265" y="161523"/>
                </a:lnTo>
                <a:lnTo>
                  <a:pt x="1191526" y="146307"/>
                </a:lnTo>
                <a:lnTo>
                  <a:pt x="1226640" y="135773"/>
                </a:lnTo>
                <a:lnTo>
                  <a:pt x="1262924" y="131091"/>
                </a:lnTo>
                <a:lnTo>
                  <a:pt x="1300379" y="129921"/>
                </a:lnTo>
                <a:lnTo>
                  <a:pt x="1340175" y="133432"/>
                </a:lnTo>
                <a:lnTo>
                  <a:pt x="1379970" y="138114"/>
                </a:lnTo>
                <a:lnTo>
                  <a:pt x="1419766" y="143966"/>
                </a:lnTo>
                <a:lnTo>
                  <a:pt x="1459561" y="148648"/>
                </a:lnTo>
                <a:lnTo>
                  <a:pt x="1499357" y="150989"/>
                </a:lnTo>
                <a:lnTo>
                  <a:pt x="1537982" y="150989"/>
                </a:lnTo>
                <a:lnTo>
                  <a:pt x="1574266" y="146307"/>
                </a:lnTo>
                <a:lnTo>
                  <a:pt x="1610550" y="136943"/>
                </a:lnTo>
                <a:lnTo>
                  <a:pt x="1645664" y="122898"/>
                </a:lnTo>
                <a:lnTo>
                  <a:pt x="1680778" y="104171"/>
                </a:lnTo>
                <a:lnTo>
                  <a:pt x="1715892" y="85443"/>
                </a:lnTo>
                <a:lnTo>
                  <a:pt x="1751005" y="64375"/>
                </a:lnTo>
                <a:lnTo>
                  <a:pt x="1784949" y="44477"/>
                </a:lnTo>
                <a:lnTo>
                  <a:pt x="1821233" y="26920"/>
                </a:lnTo>
                <a:lnTo>
                  <a:pt x="1856347" y="12875"/>
                </a:lnTo>
                <a:lnTo>
                  <a:pt x="1892631" y="3511"/>
                </a:lnTo>
                <a:close/>
              </a:path>
            </a:pathLst>
          </a:cu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6B6140D-6ACD-4F00-A861-BE31D2A5BAAA}"/>
              </a:ext>
            </a:extLst>
          </p:cNvPr>
          <p:cNvSpPr/>
          <p:nvPr/>
        </p:nvSpPr>
        <p:spPr>
          <a:xfrm>
            <a:off x="1128594" y="4135403"/>
            <a:ext cx="4723994" cy="20774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600"/>
              </a:spcAft>
            </a:pPr>
            <a:r>
              <a:rPr lang="nl-NL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Huiswerk voor vandaag</a:t>
            </a:r>
            <a:r>
              <a:rPr lang="nl-NL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>
              <a:spcAft>
                <a:spcPts val="600"/>
              </a:spcAft>
            </a:pPr>
            <a:r>
              <a:rPr lang="nl-NL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hebt opgezocht in het Protocol </a:t>
            </a:r>
            <a:r>
              <a:rPr lang="nl-NL" dirty="0">
                <a:solidFill>
                  <a:prstClr val="black"/>
                </a:solidFill>
                <a:latin typeface="Trebuchet MS" panose="020B0603020202020204"/>
              </a:rPr>
              <a:t>toezicht en afspraken buitenschoolse activiteiten</a:t>
            </a:r>
          </a:p>
          <a:p>
            <a:pPr>
              <a:spcAft>
                <a:spcPts val="600"/>
              </a:spcAft>
            </a:pPr>
            <a:r>
              <a:rPr lang="nl-NL" dirty="0">
                <a:solidFill>
                  <a:prstClr val="black"/>
                </a:solidFill>
                <a:latin typeface="Trebuchet MS" panose="020B0603020202020204"/>
              </a:rPr>
              <a:t>Van jouw stageschool wat er wel en niet in staat. </a:t>
            </a:r>
            <a:endParaRPr lang="nl-NL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nl-NL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7803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..een methodische leidraad waarin regels staan vastgelegd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Ouders moeten er van uit kunnen gaan dat alle activiteiten op een verantwoorde manier plaatsvinden. Ook de buitenschoolse activiteiten!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Protocol buitenschoolse activiteiten bevat bijv.:</a:t>
            </a:r>
          </a:p>
          <a:p>
            <a:pPr>
              <a:buFontTx/>
              <a:buChar char="-"/>
            </a:pPr>
            <a:r>
              <a:rPr lang="nl-NL" dirty="0"/>
              <a:t>Informeren van ouders</a:t>
            </a:r>
          </a:p>
          <a:p>
            <a:pPr>
              <a:buFontTx/>
              <a:buChar char="-"/>
            </a:pPr>
            <a:r>
              <a:rPr lang="nl-NL" dirty="0"/>
              <a:t>Toestemming voor deelname</a:t>
            </a:r>
          </a:p>
          <a:p>
            <a:pPr>
              <a:buFontTx/>
              <a:buChar char="-"/>
            </a:pPr>
            <a:r>
              <a:rPr lang="nl-NL" dirty="0"/>
              <a:t>Voorbereiden leerlingen</a:t>
            </a:r>
          </a:p>
          <a:p>
            <a:pPr>
              <a:buFontTx/>
              <a:buChar char="-"/>
            </a:pPr>
            <a:r>
              <a:rPr lang="nl-NL" dirty="0"/>
              <a:t>Verzekering</a:t>
            </a:r>
          </a:p>
          <a:p>
            <a:pPr>
              <a:buFontTx/>
              <a:buChar char="-"/>
            </a:pPr>
            <a:r>
              <a:rPr lang="nl-NL" dirty="0"/>
              <a:t>Vervoer</a:t>
            </a:r>
          </a:p>
          <a:p>
            <a:pPr>
              <a:buFontTx/>
              <a:buChar char="-"/>
            </a:pPr>
            <a:r>
              <a:rPr lang="nl-NL" dirty="0"/>
              <a:t>Calamiteiten </a:t>
            </a:r>
          </a:p>
        </p:txBody>
      </p:sp>
    </p:spTree>
    <p:extLst>
      <p:ext uri="{BB962C8B-B14F-4D97-AF65-F5344CB8AC3E}">
        <p14:creationId xmlns:p14="http://schemas.microsoft.com/office/powerpoint/2010/main" val="219657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Vervoer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257300" y="1567104"/>
            <a:ext cx="4800600" cy="632529"/>
          </a:xfrm>
        </p:spPr>
        <p:txBody>
          <a:bodyPr/>
          <a:lstStyle/>
          <a:p>
            <a:r>
              <a:rPr lang="nl-NL" dirty="0"/>
              <a:t>wandelen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2"/>
          </p:nvPr>
        </p:nvSpPr>
        <p:spPr>
          <a:xfrm>
            <a:off x="1257300" y="2199633"/>
            <a:ext cx="4800600" cy="4384047"/>
          </a:xfrm>
        </p:spPr>
        <p:txBody>
          <a:bodyPr>
            <a:normAutofit/>
          </a:bodyPr>
          <a:lstStyle/>
          <a:p>
            <a:r>
              <a:rPr lang="nl-NL" dirty="0"/>
              <a:t>Afspraken m.b.t. route,</a:t>
            </a:r>
          </a:p>
          <a:p>
            <a:r>
              <a:rPr lang="nl-NL" dirty="0"/>
              <a:t>Afspraken met leerlingen (regels),</a:t>
            </a:r>
          </a:p>
          <a:p>
            <a:r>
              <a:rPr lang="nl-NL" dirty="0"/>
              <a:t>Hesjes dragen</a:t>
            </a:r>
          </a:p>
          <a:p>
            <a:r>
              <a:rPr lang="nl-NL" dirty="0"/>
              <a:t>Als groep bij elkaar blijven</a:t>
            </a:r>
          </a:p>
          <a:p>
            <a:r>
              <a:rPr lang="nl-NL" dirty="0"/>
              <a:t>Tweetallen in een rij</a:t>
            </a:r>
          </a:p>
          <a:p>
            <a:r>
              <a:rPr lang="nl-NL" dirty="0"/>
              <a:t>Docent voorop, andere begeleider achteraan</a:t>
            </a:r>
          </a:p>
          <a:p>
            <a:r>
              <a:rPr lang="nl-NL" dirty="0"/>
              <a:t>Bij oversteken geeft de docent een stopteken aan het verkeer en kunnen de </a:t>
            </a:r>
            <a:r>
              <a:rPr lang="nl-NL" dirty="0" err="1"/>
              <a:t>lln</a:t>
            </a:r>
            <a:r>
              <a:rPr lang="nl-NL" dirty="0"/>
              <a:t> als groep oversteken</a:t>
            </a:r>
          </a:p>
          <a:p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3"/>
          </p:nvPr>
        </p:nvSpPr>
        <p:spPr>
          <a:xfrm>
            <a:off x="6516298" y="1874517"/>
            <a:ext cx="4800600" cy="632529"/>
          </a:xfrm>
        </p:spPr>
        <p:txBody>
          <a:bodyPr/>
          <a:lstStyle/>
          <a:p>
            <a:r>
              <a:rPr lang="nl-NL" dirty="0"/>
              <a:t>Fietsen</a:t>
            </a:r>
          </a:p>
          <a:p>
            <a:endParaRPr lang="nl-NL" dirty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4"/>
          </p:nvPr>
        </p:nvSpPr>
        <p:spPr>
          <a:xfrm>
            <a:off x="6633864" y="2199633"/>
            <a:ext cx="4800600" cy="4384047"/>
          </a:xfrm>
        </p:spPr>
        <p:txBody>
          <a:bodyPr>
            <a:normAutofit/>
          </a:bodyPr>
          <a:lstStyle/>
          <a:p>
            <a:r>
              <a:rPr lang="nl-NL" dirty="0"/>
              <a:t>Route vooraf doorspreken met alle begeleiders</a:t>
            </a:r>
          </a:p>
          <a:p>
            <a:r>
              <a:rPr lang="nl-NL" dirty="0"/>
              <a:t>Afspraken met </a:t>
            </a:r>
            <a:r>
              <a:rPr lang="nl-NL" dirty="0" err="1"/>
              <a:t>lln</a:t>
            </a:r>
            <a:endParaRPr lang="nl-NL" dirty="0"/>
          </a:p>
          <a:p>
            <a:r>
              <a:rPr lang="nl-NL" dirty="0"/>
              <a:t>Iedereen een veilige fiets</a:t>
            </a:r>
          </a:p>
          <a:p>
            <a:r>
              <a:rPr lang="nl-NL" dirty="0"/>
              <a:t>Eén leerling per fiets</a:t>
            </a:r>
          </a:p>
          <a:p>
            <a:r>
              <a:rPr lang="nl-NL" dirty="0"/>
              <a:t>Allen een hesje aan</a:t>
            </a:r>
          </a:p>
          <a:p>
            <a:r>
              <a:rPr lang="nl-NL" dirty="0"/>
              <a:t>Twee aan twee fietsen</a:t>
            </a:r>
          </a:p>
          <a:p>
            <a:r>
              <a:rPr lang="nl-NL" dirty="0"/>
              <a:t>Docent voor op, begeleider achteraan </a:t>
            </a:r>
          </a:p>
          <a:p>
            <a:r>
              <a:rPr lang="nl-NL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52450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Vervoer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69243" y="1476104"/>
            <a:ext cx="10178322" cy="50030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OV,</a:t>
            </a:r>
          </a:p>
          <a:p>
            <a:r>
              <a:rPr lang="nl-NL" dirty="0"/>
              <a:t>Touringcar </a:t>
            </a:r>
          </a:p>
          <a:p>
            <a:r>
              <a:rPr lang="nl-NL" dirty="0"/>
              <a:t>Personen auto’s</a:t>
            </a:r>
          </a:p>
          <a:p>
            <a:endParaRPr lang="nl-NL" dirty="0"/>
          </a:p>
          <a:p>
            <a:r>
              <a:rPr lang="nl-NL" dirty="0"/>
              <a:t>Hiervoor gelden ook de wettelijke regels!</a:t>
            </a:r>
          </a:p>
          <a:p>
            <a:pPr lvl="1"/>
            <a:r>
              <a:rPr lang="nl-NL" dirty="0"/>
              <a:t>Gordels</a:t>
            </a:r>
          </a:p>
          <a:p>
            <a:pPr lvl="1"/>
            <a:r>
              <a:rPr lang="nl-NL" dirty="0"/>
              <a:t>Autozitjes</a:t>
            </a:r>
          </a:p>
          <a:p>
            <a:pPr lvl="1"/>
            <a:r>
              <a:rPr lang="nl-NL" dirty="0"/>
              <a:t>Aantal passagiers per auto niet meer dan aantal autogordel</a:t>
            </a:r>
          </a:p>
          <a:p>
            <a:pPr lvl="1"/>
            <a:r>
              <a:rPr lang="nl-NL" dirty="0"/>
              <a:t>EHBO koffer</a:t>
            </a:r>
          </a:p>
          <a:p>
            <a:pPr lvl="1"/>
            <a:r>
              <a:rPr lang="nl-NL" dirty="0"/>
              <a:t>Etc.</a:t>
            </a:r>
          </a:p>
          <a:p>
            <a:pPr marL="457200" lvl="1" indent="0" algn="ctr">
              <a:buNone/>
            </a:pPr>
            <a:endParaRPr lang="nl-NL" dirty="0">
              <a:hlinkClick r:id="rId2"/>
            </a:endParaRPr>
          </a:p>
          <a:p>
            <a:pPr marL="457200" lvl="1" indent="0" algn="ctr">
              <a:buNone/>
            </a:pPr>
            <a:r>
              <a:rPr lang="nl-NL" dirty="0">
                <a:hlinkClick r:id="rId2"/>
              </a:rPr>
              <a:t>Wat zijn de regels voor autovervoer en kinderen in de basisschoolleeftijd?</a:t>
            </a:r>
          </a:p>
          <a:p>
            <a:pPr marL="457200" lvl="1" indent="0" algn="ctr">
              <a:buNone/>
            </a:pPr>
            <a:r>
              <a:rPr lang="nl-NL" dirty="0">
                <a:hlinkClick r:id="rId2"/>
              </a:rPr>
              <a:t>https://www.anwb.nl/juridisch-advies/in-het-verkeer/verkeersregels/vervoer-kinderen-nederland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008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calamiteiten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44152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i="1" dirty="0"/>
              <a:t>Een calamiteit is:</a:t>
            </a:r>
          </a:p>
          <a:p>
            <a:pPr marL="0" indent="0">
              <a:buNone/>
            </a:pPr>
            <a:r>
              <a:rPr lang="nl-NL" i="1" dirty="0"/>
              <a:t>Een gebeurtenis waardoor de buitenschoolse activiteit onderbroken moet worden of helemaal niet meer door kan gaan.</a:t>
            </a:r>
          </a:p>
          <a:p>
            <a:pPr marL="0" indent="0">
              <a:buNone/>
            </a:pPr>
            <a:r>
              <a:rPr lang="nl-NL" dirty="0"/>
              <a:t>Hiervoor moeten regels in het protocol worden gezet;</a:t>
            </a:r>
          </a:p>
          <a:p>
            <a:pPr>
              <a:buFontTx/>
              <a:buChar char="-"/>
            </a:pPr>
            <a:r>
              <a:rPr lang="nl-NL" dirty="0"/>
              <a:t>Ongevallen</a:t>
            </a:r>
          </a:p>
          <a:p>
            <a:pPr>
              <a:buFontTx/>
              <a:buChar char="-"/>
            </a:pPr>
            <a:r>
              <a:rPr lang="nl-NL" dirty="0"/>
              <a:t>Familie omstandigheden</a:t>
            </a:r>
          </a:p>
          <a:p>
            <a:pPr>
              <a:buFontTx/>
              <a:buChar char="-"/>
            </a:pPr>
            <a:r>
              <a:rPr lang="nl-NL" dirty="0"/>
              <a:t>Extreme weersomstandigheden</a:t>
            </a:r>
          </a:p>
          <a:p>
            <a:pPr>
              <a:buFontTx/>
              <a:buChar char="-"/>
            </a:pPr>
            <a:r>
              <a:rPr lang="nl-NL" dirty="0"/>
              <a:t>Heimwee</a:t>
            </a:r>
          </a:p>
          <a:p>
            <a:pPr>
              <a:buFontTx/>
              <a:buChar char="-"/>
            </a:pPr>
            <a:r>
              <a:rPr lang="nl-NL" dirty="0"/>
              <a:t>Wangedrag leerlingen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School moet altijd beschikken over een aanspreekpunt en de juiste informatie. </a:t>
            </a:r>
          </a:p>
          <a:p>
            <a:r>
              <a:rPr lang="nl-NL" dirty="0"/>
              <a:t>..Dus ze moeten tijdens een buitenschoolse activiteit altijd bereikbaar zijn voor ouders!</a:t>
            </a:r>
          </a:p>
        </p:txBody>
      </p:sp>
    </p:spTree>
    <p:extLst>
      <p:ext uri="{BB962C8B-B14F-4D97-AF65-F5344CB8AC3E}">
        <p14:creationId xmlns:p14="http://schemas.microsoft.com/office/powerpoint/2010/main" val="132971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Toezicht houden op het schoolplein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Buitenspelen is heel belangrijk voor kinderen, met name voor de lichamelijke en sociale ontwikkeling. Dit zorgt echter ook voor minder wenselijke situaties…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Afhankelijk van de leeftijd is een schoolplein wel/niet goed te overzien. Om die reden hebben de kleuters vaak een apart schoolplein of een afgebakend gedeelte.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Welke regels ken jij die op het schoolplein van je stageschool gelden?</a:t>
            </a: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Zoek ze anders op in het Protocol!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311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Veiligheid op het plein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Lichamelijke veiligheid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 de lichamelijke veiligheid heeft de overheid regels opgesteld over:</a:t>
            </a:r>
          </a:p>
          <a:p>
            <a:pPr>
              <a:buFontTx/>
              <a:buChar char="-"/>
            </a:pPr>
            <a:r>
              <a:rPr lang="nl-NL" dirty="0"/>
              <a:t>Grootte van het schoolplein</a:t>
            </a:r>
          </a:p>
          <a:p>
            <a:pPr>
              <a:buFontTx/>
              <a:buChar char="-"/>
            </a:pPr>
            <a:r>
              <a:rPr lang="nl-NL" dirty="0"/>
              <a:t>De eisen aan speeltoestellen</a:t>
            </a:r>
          </a:p>
          <a:p>
            <a:pPr>
              <a:buFontTx/>
              <a:buChar char="-"/>
            </a:pPr>
            <a:r>
              <a:rPr lang="nl-NL" dirty="0"/>
              <a:t>Het bodemmateriaal (grond)</a:t>
            </a:r>
          </a:p>
          <a:p>
            <a:pPr marL="0" indent="0">
              <a:buNone/>
            </a:pPr>
            <a:r>
              <a:rPr lang="nl-NL" dirty="0"/>
              <a:t>Voor het hekwerk zijn richtlijnen opgesteld, geen regels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Sociale veiligheid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 de sociale veiligheid te waarborgen worden er meestal regels opgesteld over gedrag en inrichting.</a:t>
            </a:r>
          </a:p>
          <a:p>
            <a:pPr marL="0" indent="0">
              <a:buNone/>
            </a:pPr>
            <a:r>
              <a:rPr lang="nl-NL" dirty="0"/>
              <a:t>Met inrichting wordt bedoeld dat het plein voor de toezichthouders goed overzichtelijk is.</a:t>
            </a:r>
          </a:p>
          <a:p>
            <a:pPr marL="0" indent="0">
              <a:buNone/>
            </a:pPr>
            <a:r>
              <a:rPr lang="nl-NL" dirty="0"/>
              <a:t>Speeltoestellen, bebossing en andere grote obstakels moeten het zicht niet beperken.</a:t>
            </a:r>
          </a:p>
        </p:txBody>
      </p:sp>
    </p:spTree>
    <p:extLst>
      <p:ext uri="{BB962C8B-B14F-4D97-AF65-F5344CB8AC3E}">
        <p14:creationId xmlns:p14="http://schemas.microsoft.com/office/powerpoint/2010/main" val="1844990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Jouw Rol als toezichthouder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1257300" y="1672046"/>
            <a:ext cx="4800600" cy="4233454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/>
              <a:t>Observeren</a:t>
            </a:r>
          </a:p>
          <a:p>
            <a:pPr>
              <a:buFontTx/>
              <a:buChar char="-"/>
            </a:pPr>
            <a:r>
              <a:rPr lang="nl-NL" dirty="0"/>
              <a:t>Aanspreekpunt voor kinderen</a:t>
            </a:r>
          </a:p>
          <a:p>
            <a:pPr>
              <a:buFontTx/>
              <a:buChar char="-"/>
            </a:pPr>
            <a:r>
              <a:rPr lang="nl-NL" dirty="0"/>
              <a:t>Ingrijpen als er zich een onveilige situatie voordoet of regels worden overtreden</a:t>
            </a:r>
          </a:p>
          <a:p>
            <a:pPr>
              <a:buFontTx/>
              <a:buChar char="-"/>
            </a:pPr>
            <a:r>
              <a:rPr lang="nl-NL" dirty="0"/>
              <a:t>Bemiddelen indien leerlingen er zelf niet uit komen</a:t>
            </a:r>
          </a:p>
          <a:p>
            <a:pPr>
              <a:buFontTx/>
              <a:buChar char="-"/>
            </a:pPr>
            <a:r>
              <a:rPr lang="nl-NL" dirty="0"/>
              <a:t>Eerste hulp bieden bij ongelukjes</a:t>
            </a:r>
          </a:p>
          <a:p>
            <a:pPr>
              <a:buFontTx/>
              <a:buChar char="-"/>
            </a:pPr>
            <a:r>
              <a:rPr lang="nl-NL" dirty="0"/>
              <a:t>Leerlingen op een gepaste manier de school in laten gaan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>
          <a:xfrm>
            <a:off x="6647796" y="1672046"/>
            <a:ext cx="4800600" cy="4233454"/>
          </a:xfrm>
        </p:spPr>
        <p:txBody>
          <a:bodyPr/>
          <a:lstStyle/>
          <a:p>
            <a:r>
              <a:rPr lang="nl-NL" dirty="0"/>
              <a:t>Aanvoelen wanneer je wel/niet moet ingrijpen</a:t>
            </a:r>
          </a:p>
          <a:p>
            <a:r>
              <a:rPr lang="nl-NL" dirty="0"/>
              <a:t>Zorg dat je geen politieagent wordt</a:t>
            </a:r>
          </a:p>
          <a:p>
            <a:r>
              <a:rPr lang="nl-NL" dirty="0"/>
              <a:t>Conflict oplossen</a:t>
            </a:r>
          </a:p>
        </p:txBody>
      </p:sp>
    </p:spTree>
    <p:extLst>
      <p:ext uri="{BB962C8B-B14F-4D97-AF65-F5344CB8AC3E}">
        <p14:creationId xmlns:p14="http://schemas.microsoft.com/office/powerpoint/2010/main" val="219907164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699</Words>
  <Application>Microsoft Office PowerPoint</Application>
  <PresentationFormat>Breedbeeld</PresentationFormat>
  <Paragraphs>117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Gill Sans MT</vt:lpstr>
      <vt:lpstr>Impact</vt:lpstr>
      <vt:lpstr>Trebuchet MS</vt:lpstr>
      <vt:lpstr>Badge</vt:lpstr>
      <vt:lpstr>ontwikkelingspsychologie</vt:lpstr>
      <vt:lpstr>Na deze les weet je</vt:lpstr>
      <vt:lpstr>Protocol</vt:lpstr>
      <vt:lpstr>Vervoer</vt:lpstr>
      <vt:lpstr>Vervoer </vt:lpstr>
      <vt:lpstr>calamiteiten</vt:lpstr>
      <vt:lpstr>Toezicht houden op het schoolplein</vt:lpstr>
      <vt:lpstr>Veiligheid op het plein</vt:lpstr>
      <vt:lpstr>Jouw Rol als toezichthouder</vt:lpstr>
      <vt:lpstr>Conflicten oplossen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Laura Beeftink</dc:creator>
  <cp:lastModifiedBy>Laura Beeftink</cp:lastModifiedBy>
  <cp:revision>3</cp:revision>
  <dcterms:created xsi:type="dcterms:W3CDTF">2020-10-21T07:33:42Z</dcterms:created>
  <dcterms:modified xsi:type="dcterms:W3CDTF">2021-08-23T12:57:12Z</dcterms:modified>
</cp:coreProperties>
</file>