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7" r:id="rId6"/>
    <p:sldId id="258"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28" d="100"/>
          <a:sy n="28" d="100"/>
        </p:scale>
        <p:origin x="460"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nl-NL"/>
              <a:t>Klik om stijl te bewerken</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7/8/2021</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‹nr.›</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7/8/2021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7/8/2021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7/8/2021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nl-NL"/>
              <a:t>Klik om stijl te bewerken</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7/8/2021</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‹nr.›</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7/8/2021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nl-NL"/>
              <a:t>Klik om stijl te bewerken</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257300" y="2909102"/>
            <a:ext cx="4800600" cy="299639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633864" y="2909102"/>
            <a:ext cx="4800600" cy="299639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7/8/2021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7/8/2021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7/8/2021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nl-NL"/>
              <a:t>Klik om stijl te bewerken</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7/8/2021</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‹nr.›</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nl-NL"/>
              <a:t>Klik om stijl te bewerken</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7/8/2021</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7/8/2021</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‹nr.›</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C9E5ED-9844-4FFF-BFDA-8C00775852C5}"/>
              </a:ext>
            </a:extLst>
          </p:cNvPr>
          <p:cNvSpPr>
            <a:spLocks noGrp="1"/>
          </p:cNvSpPr>
          <p:nvPr>
            <p:ph type="ctrTitle"/>
          </p:nvPr>
        </p:nvSpPr>
        <p:spPr/>
        <p:txBody>
          <a:bodyPr/>
          <a:lstStyle/>
          <a:p>
            <a:r>
              <a:rPr lang="nl-NL" dirty="0"/>
              <a:t>opdracht veilig klimaat</a:t>
            </a:r>
          </a:p>
        </p:txBody>
      </p:sp>
      <p:sp>
        <p:nvSpPr>
          <p:cNvPr id="3" name="Ondertitel 2">
            <a:extLst>
              <a:ext uri="{FF2B5EF4-FFF2-40B4-BE49-F238E27FC236}">
                <a16:creationId xmlns:a16="http://schemas.microsoft.com/office/drawing/2014/main" id="{ABCE5BBA-B305-432B-89C4-8EF27263BEFF}"/>
              </a:ext>
            </a:extLst>
          </p:cNvPr>
          <p:cNvSpPr>
            <a:spLocks noGrp="1"/>
          </p:cNvSpPr>
          <p:nvPr>
            <p:ph type="subTitle" idx="1"/>
          </p:nvPr>
        </p:nvSpPr>
        <p:spPr/>
        <p:txBody>
          <a:bodyPr/>
          <a:lstStyle/>
          <a:p>
            <a:endParaRPr lang="nl-NL" dirty="0"/>
          </a:p>
        </p:txBody>
      </p:sp>
    </p:spTree>
    <p:extLst>
      <p:ext uri="{BB962C8B-B14F-4D97-AF65-F5344CB8AC3E}">
        <p14:creationId xmlns:p14="http://schemas.microsoft.com/office/powerpoint/2010/main" val="1449621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1D058E-929D-4364-9A74-E62621B5E819}"/>
              </a:ext>
            </a:extLst>
          </p:cNvPr>
          <p:cNvSpPr>
            <a:spLocks noGrp="1"/>
          </p:cNvSpPr>
          <p:nvPr>
            <p:ph type="title"/>
          </p:nvPr>
        </p:nvSpPr>
        <p:spPr/>
        <p:txBody>
          <a:bodyPr/>
          <a:lstStyle/>
          <a:p>
            <a:r>
              <a:rPr lang="nl-NL" dirty="0"/>
              <a:t>opdracht</a:t>
            </a:r>
          </a:p>
        </p:txBody>
      </p:sp>
      <p:sp>
        <p:nvSpPr>
          <p:cNvPr id="3" name="Tijdelijke aanduiding voor inhoud 2">
            <a:extLst>
              <a:ext uri="{FF2B5EF4-FFF2-40B4-BE49-F238E27FC236}">
                <a16:creationId xmlns:a16="http://schemas.microsoft.com/office/drawing/2014/main" id="{307B9091-40BC-4857-96CA-00B6BFABB7A6}"/>
              </a:ext>
            </a:extLst>
          </p:cNvPr>
          <p:cNvSpPr>
            <a:spLocks noGrp="1"/>
          </p:cNvSpPr>
          <p:nvPr>
            <p:ph idx="1"/>
          </p:nvPr>
        </p:nvSpPr>
        <p:spPr/>
        <p:txBody>
          <a:bodyPr>
            <a:normAutofit fontScale="92500" lnSpcReduction="20000"/>
          </a:bodyPr>
          <a:lstStyle/>
          <a:p>
            <a:pPr fontAlgn="base"/>
            <a:r>
              <a:rPr lang="nl-NL" dirty="0"/>
              <a:t>Als pedagogisch medewerker zorg je voor een positieve sfeer in de groep, biedt structuur en geeft goed voorbeeld door je eigen gedrag. Een veilig pedagogisch klimaat.</a:t>
            </a:r>
          </a:p>
          <a:p>
            <a:pPr fontAlgn="base"/>
            <a:r>
              <a:rPr lang="nl-NL" dirty="0"/>
              <a:t>Dat betekent voor de interactie met kinderen dat je deze vaardigheden inzet:</a:t>
            </a:r>
          </a:p>
          <a:p>
            <a:pPr fontAlgn="base"/>
            <a:r>
              <a:rPr lang="nl-NL" dirty="0"/>
              <a:t>Praten, uitleggen, verwoorden van gevoelens, respect voor de beleving van het kind, respect voor autonomie (ik kan het zelf), competentie (ik kan het), stimuleren van sociaal gedrag, samen opdrachten doen, sensitieve responsiviteit (heel kort uitgelegd is dat warm, emotioneel reageren op kinderen) </a:t>
            </a:r>
          </a:p>
          <a:p>
            <a:pPr fontAlgn="base"/>
            <a:r>
              <a:rPr lang="nl-NL" dirty="0"/>
              <a:t> </a:t>
            </a:r>
          </a:p>
          <a:p>
            <a:pPr fontAlgn="base"/>
            <a:r>
              <a:rPr lang="nl-NL" dirty="0"/>
              <a:t>Beschrijf precies hoe jij met deze situatie om zou gaan. Wat zeg je tegen het kind? Wat doe je? Schrijf tussen haakjes er achter welke vaardigheid je gebruikt.  Dus minimaal twee voorbeelden bij Daan, per vaardigheid een voorbeeld. Hetzelfde bij Michele. En als laatste hoe help je Daan verder?</a:t>
            </a:r>
          </a:p>
          <a:p>
            <a:endParaRPr lang="nl-NL" dirty="0"/>
          </a:p>
        </p:txBody>
      </p:sp>
      <p:pic>
        <p:nvPicPr>
          <p:cNvPr id="5" name="Opgenomen geluid">
            <a:hlinkClick r:id="" action="ppaction://media"/>
            <a:extLst>
              <a:ext uri="{FF2B5EF4-FFF2-40B4-BE49-F238E27FC236}">
                <a16:creationId xmlns:a16="http://schemas.microsoft.com/office/drawing/2014/main" id="{8FA64A6A-BA45-4739-A6F6-B57FFAA0D2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223789" y="740374"/>
            <a:ext cx="1723815" cy="1436268"/>
          </a:xfrm>
          <a:prstGeom prst="rect">
            <a:avLst/>
          </a:prstGeom>
        </p:spPr>
      </p:pic>
    </p:spTree>
    <p:extLst>
      <p:ext uri="{BB962C8B-B14F-4D97-AF65-F5344CB8AC3E}">
        <p14:creationId xmlns:p14="http://schemas.microsoft.com/office/powerpoint/2010/main" val="404768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51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5745DC-31EE-4AD5-9104-4BF60F2E356C}"/>
              </a:ext>
            </a:extLst>
          </p:cNvPr>
          <p:cNvSpPr>
            <a:spLocks noGrp="1"/>
          </p:cNvSpPr>
          <p:nvPr>
            <p:ph type="title"/>
          </p:nvPr>
        </p:nvSpPr>
        <p:spPr>
          <a:xfrm>
            <a:off x="1251678" y="382385"/>
            <a:ext cx="10178322" cy="895697"/>
          </a:xfrm>
        </p:spPr>
        <p:txBody>
          <a:bodyPr/>
          <a:lstStyle/>
          <a:p>
            <a:r>
              <a:rPr lang="nl-NL" dirty="0"/>
              <a:t>Daan en Michelle</a:t>
            </a:r>
          </a:p>
        </p:txBody>
      </p:sp>
      <p:sp>
        <p:nvSpPr>
          <p:cNvPr id="3" name="Tijdelijke aanduiding voor inhoud 2">
            <a:extLst>
              <a:ext uri="{FF2B5EF4-FFF2-40B4-BE49-F238E27FC236}">
                <a16:creationId xmlns:a16="http://schemas.microsoft.com/office/drawing/2014/main" id="{E209E437-DE8D-40EB-9081-4ED05FBCFFB3}"/>
              </a:ext>
            </a:extLst>
          </p:cNvPr>
          <p:cNvSpPr>
            <a:spLocks noGrp="1"/>
          </p:cNvSpPr>
          <p:nvPr>
            <p:ph idx="1"/>
          </p:nvPr>
        </p:nvSpPr>
        <p:spPr>
          <a:xfrm>
            <a:off x="1251678" y="1143001"/>
            <a:ext cx="10406922" cy="6141026"/>
          </a:xfrm>
        </p:spPr>
        <p:txBody>
          <a:bodyPr>
            <a:normAutofit fontScale="85000" lnSpcReduction="20000"/>
          </a:bodyPr>
          <a:lstStyle/>
          <a:p>
            <a:pPr fontAlgn="base"/>
            <a:r>
              <a:rPr lang="nl-NL" dirty="0"/>
              <a:t>Het is een regenachtige dag en de kinderen van de BSO zijn in groepjes binnen aan het spelen. Aan een tafel zit een aantal kinderen van 7 en 8 jaar te knutselen. Ze zijn bezig om een masker te maken. Ook Daan van 5 is aangeschoven. Hij pakt een kleurpotlood en begint met grote halen te kleuren. Hij gaat hierbij regelmatig over de lijntjes heen. ‘Nee, Daan, je doet het niet goed. Je kleurt helemaal over de lijntjes heen’, roept Michelle (8). ‘Kijk maar bij mij, zo moet het.’ Daan knikt. Hij begint weer te kleuren, maar al snel stopt hij ermee en pakt een schaar om het masker uit te knippen. ‘Je kan nog niet gaan knippen’, zegt Michelle. ‘Je bent nog helemaal niet klaar met kleuren. Kijk hier is het nog wit en hier. Hier ga maar weer kleuren’. Ze pakt de schaar van Daan af en geeft hem een kleurpotlood. Daan kijkt haar beteuterd aan. Hij weet niet goed wat hij moet doen, maar begint dan weer te kleuren. Even later stopt hij weer en wil weer de schaar pakken. ‘Nee, Daan, je hebt het masker nog niet helemaal ingekleurd’, zegt Michelle en ze schuift het bakje met scharen opzij. Daan rekt over de tafel heen om toch bij de scharen te komen.</a:t>
            </a:r>
          </a:p>
          <a:p>
            <a:pPr marL="0" indent="0" fontAlgn="base">
              <a:buNone/>
            </a:pPr>
            <a:r>
              <a:rPr lang="nl-NL" dirty="0"/>
              <a:t>   Jij bent pedagogisch medewerker op deze groep en hebt het voorval zien gebeuren en loopt nu naar de knutseltafel toe. </a:t>
            </a:r>
          </a:p>
          <a:p>
            <a:pPr fontAlgn="base"/>
            <a:r>
              <a:rPr lang="nl-NL" dirty="0"/>
              <a:t>1.Wat zeg je tegen Daan </a:t>
            </a:r>
          </a:p>
          <a:p>
            <a:pPr fontAlgn="base"/>
            <a:r>
              <a:rPr lang="nl-NL" i="1" dirty="0"/>
              <a:t>Gebruik de vaardigheid praten en uitleggen en respect voor autonomie</a:t>
            </a:r>
            <a:endParaRPr lang="nl-NL" dirty="0"/>
          </a:p>
          <a:p>
            <a:pPr marL="0" indent="0" fontAlgn="base">
              <a:buNone/>
            </a:pPr>
            <a:r>
              <a:rPr lang="nl-NL" dirty="0"/>
              <a:t> </a:t>
            </a:r>
          </a:p>
          <a:p>
            <a:pPr fontAlgn="base"/>
            <a:r>
              <a:rPr lang="nl-NL" dirty="0"/>
              <a:t>2.Wat zeg je tegen Michelle?</a:t>
            </a:r>
          </a:p>
          <a:p>
            <a:pPr fontAlgn="base"/>
            <a:r>
              <a:rPr lang="nl-NL" i="1" dirty="0"/>
              <a:t>Gebruik de vaardigheid Sensitieve responsiviteit en respect voor competentie (ik kan het)</a:t>
            </a:r>
            <a:endParaRPr lang="nl-NL" dirty="0"/>
          </a:p>
          <a:p>
            <a:pPr marL="0" indent="0" fontAlgn="base">
              <a:buNone/>
            </a:pPr>
            <a:r>
              <a:rPr lang="nl-NL" dirty="0"/>
              <a:t> </a:t>
            </a:r>
          </a:p>
          <a:p>
            <a:pPr fontAlgn="base"/>
            <a:r>
              <a:rPr lang="nl-NL" dirty="0"/>
              <a:t>3, Hoe ga je Daan helpen?</a:t>
            </a:r>
          </a:p>
          <a:p>
            <a:pPr fontAlgn="base"/>
            <a:r>
              <a:rPr lang="nl-NL" i="1" dirty="0"/>
              <a:t>Gebruik de vaardigheid praten en uitleggen, respect voor competentie en stimuleer sociaal gedrag</a:t>
            </a:r>
            <a:endParaRPr lang="nl-NL" dirty="0"/>
          </a:p>
          <a:p>
            <a:pPr marL="0" indent="0" fontAlgn="base">
              <a:buNone/>
            </a:pPr>
            <a:r>
              <a:rPr lang="nl-NL" dirty="0"/>
              <a:t> </a:t>
            </a:r>
          </a:p>
          <a:p>
            <a:endParaRPr lang="nl-NL" dirty="0"/>
          </a:p>
        </p:txBody>
      </p:sp>
      <p:pic>
        <p:nvPicPr>
          <p:cNvPr id="4" name="Opgenomen geluid">
            <a:hlinkClick r:id="" action="ppaction://media"/>
            <a:extLst>
              <a:ext uri="{FF2B5EF4-FFF2-40B4-BE49-F238E27FC236}">
                <a16:creationId xmlns:a16="http://schemas.microsoft.com/office/drawing/2014/main" id="{E571FCB4-7826-4F64-B9F2-6B4EA86C54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759478" y="116446"/>
            <a:ext cx="1191853" cy="1076834"/>
          </a:xfrm>
          <a:prstGeom prst="rect">
            <a:avLst/>
          </a:prstGeom>
        </p:spPr>
      </p:pic>
    </p:spTree>
    <p:extLst>
      <p:ext uri="{BB962C8B-B14F-4D97-AF65-F5344CB8AC3E}">
        <p14:creationId xmlns:p14="http://schemas.microsoft.com/office/powerpoint/2010/main" val="384682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40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189E1EDDB5234C95BE15B5B864091A" ma:contentTypeVersion="11" ma:contentTypeDescription="Een nieuw document maken." ma:contentTypeScope="" ma:versionID="754da6fa656f2c7f039761196e6005ef">
  <xsd:schema xmlns:xsd="http://www.w3.org/2001/XMLSchema" xmlns:xs="http://www.w3.org/2001/XMLSchema" xmlns:p="http://schemas.microsoft.com/office/2006/metadata/properties" xmlns:ns3="b6800e81-d3ee-4003-bc4f-4fb39065d27f" xmlns:ns4="063d7fd5-1819-45e7-87f2-8b676aa0db19" targetNamespace="http://schemas.microsoft.com/office/2006/metadata/properties" ma:root="true" ma:fieldsID="51213fdb6c51eac840de712d4ffcc2e9" ns3:_="" ns4:_="">
    <xsd:import namespace="b6800e81-d3ee-4003-bc4f-4fb39065d27f"/>
    <xsd:import namespace="063d7fd5-1819-45e7-87f2-8b676aa0db19"/>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6800e81-d3ee-4003-bc4f-4fb39065d2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3d7fd5-1819-45e7-87f2-8b676aa0db1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SharingHintHash" ma:index="12"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365FE2F-6537-4520-9ED3-2263D1D56B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6800e81-d3ee-4003-bc4f-4fb39065d27f"/>
    <ds:schemaRef ds:uri="063d7fd5-1819-45e7-87f2-8b676aa0db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644507-334A-4E31-9DD5-496A58AF53D1}">
  <ds:schemaRefs>
    <ds:schemaRef ds:uri="http://schemas.microsoft.com/sharepoint/v3/contenttype/forms"/>
  </ds:schemaRefs>
</ds:datastoreItem>
</file>

<file path=customXml/itemProps3.xml><?xml version="1.0" encoding="utf-8"?>
<ds:datastoreItem xmlns:ds="http://schemas.openxmlformats.org/officeDocument/2006/customXml" ds:itemID="{B87ED0B1-04DE-4B9D-833B-8CBD2AC8A4B7}">
  <ds:schemaRefs>
    <ds:schemaRef ds:uri="b6800e81-d3ee-4003-bc4f-4fb39065d27f"/>
    <ds:schemaRef ds:uri="http://purl.org/dc/dcmitype/"/>
    <ds:schemaRef ds:uri="http://purl.org/dc/terms/"/>
    <ds:schemaRef ds:uri="http://schemas.microsoft.com/office/2006/metadata/properties"/>
    <ds:schemaRef ds:uri="http://purl.org/dc/elements/1.1/"/>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063d7fd5-1819-45e7-87f2-8b676aa0db19"/>
  </ds:schemaRefs>
</ds:datastoreItem>
</file>

<file path=docProps/app.xml><?xml version="1.0" encoding="utf-8"?>
<Properties xmlns="http://schemas.openxmlformats.org/officeDocument/2006/extended-properties" xmlns:vt="http://schemas.openxmlformats.org/officeDocument/2006/docPropsVTypes">
  <Template>TM10001106[[fn=Badge]]</Template>
  <TotalTime>25</TotalTime>
  <Words>501</Words>
  <Application>Microsoft Office PowerPoint</Application>
  <PresentationFormat>Breedbeeld</PresentationFormat>
  <Paragraphs>19</Paragraphs>
  <Slides>3</Slides>
  <Notes>0</Notes>
  <HiddenSlides>0</HiddenSlides>
  <MMClips>2</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3</vt:i4>
      </vt:variant>
    </vt:vector>
  </HeadingPairs>
  <TitlesOfParts>
    <vt:vector size="7" baseType="lpstr">
      <vt:lpstr>Arial</vt:lpstr>
      <vt:lpstr>Gill Sans MT</vt:lpstr>
      <vt:lpstr>Impact</vt:lpstr>
      <vt:lpstr>Badge</vt:lpstr>
      <vt:lpstr>opdracht veilig klimaat</vt:lpstr>
      <vt:lpstr>opdracht</vt:lpstr>
      <vt:lpstr>Daan en Michelle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opdracht veilig klimaat</dc:title>
  <dc:creator>Marjan Jager</dc:creator>
  <cp:lastModifiedBy>Laura Beeftink</cp:lastModifiedBy>
  <cp:revision>5</cp:revision>
  <dcterms:created xsi:type="dcterms:W3CDTF">2020-09-01T12:27:51Z</dcterms:created>
  <dcterms:modified xsi:type="dcterms:W3CDTF">2021-07-08T14:23:30Z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0x0101001C189E1EDDB5234C95BE15B5B864091A</vt:lpwstr>
  </property>
</Properties>
</file>