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7" r:id="rId4"/>
    <p:sldId id="258" r:id="rId5"/>
    <p:sldId id="259" r:id="rId6"/>
    <p:sldId id="260" r:id="rId7"/>
    <p:sldId id="261" r:id="rId8"/>
    <p:sldId id="263" r:id="rId9"/>
    <p:sldId id="264" r:id="rId10"/>
    <p:sldId id="269" r:id="rId11"/>
    <p:sldId id="266" r:id="rId12"/>
    <p:sldId id="265"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1DFD81-2A79-4A74-A69F-FA7FBE01EB83}" v="2" dt="2021-06-23T18:07:34.9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yra tempelman" userId="2c968d082fbb62ce" providerId="LiveId" clId="{9E1DFD81-2A79-4A74-A69F-FA7FBE01EB83}"/>
    <pc:docChg chg="undo custSel addSld modSld">
      <pc:chgData name="kyra tempelman" userId="2c968d082fbb62ce" providerId="LiveId" clId="{9E1DFD81-2A79-4A74-A69F-FA7FBE01EB83}" dt="2021-06-23T18:07:50.734" v="412" actId="1076"/>
      <pc:docMkLst>
        <pc:docMk/>
      </pc:docMkLst>
      <pc:sldChg chg="modSp mod">
        <pc:chgData name="kyra tempelman" userId="2c968d082fbb62ce" providerId="LiveId" clId="{9E1DFD81-2A79-4A74-A69F-FA7FBE01EB83}" dt="2021-06-23T17:45:58.687" v="377" actId="313"/>
        <pc:sldMkLst>
          <pc:docMk/>
          <pc:sldMk cId="1474590383" sldId="258"/>
        </pc:sldMkLst>
        <pc:spChg chg="mod">
          <ac:chgData name="kyra tempelman" userId="2c968d082fbb62ce" providerId="LiveId" clId="{9E1DFD81-2A79-4A74-A69F-FA7FBE01EB83}" dt="2021-06-23T17:45:58.687" v="377" actId="313"/>
          <ac:spMkLst>
            <pc:docMk/>
            <pc:sldMk cId="1474590383" sldId="258"/>
            <ac:spMk id="3" creationId="{8B237EED-91FB-4B26-8065-40D311477339}"/>
          </ac:spMkLst>
        </pc:spChg>
      </pc:sldChg>
      <pc:sldChg chg="modSp mod">
        <pc:chgData name="kyra tempelman" userId="2c968d082fbb62ce" providerId="LiveId" clId="{9E1DFD81-2A79-4A74-A69F-FA7FBE01EB83}" dt="2021-06-10T10:35:44.601" v="32" actId="5793"/>
        <pc:sldMkLst>
          <pc:docMk/>
          <pc:sldMk cId="3523378780" sldId="265"/>
        </pc:sldMkLst>
        <pc:spChg chg="mod">
          <ac:chgData name="kyra tempelman" userId="2c968d082fbb62ce" providerId="LiveId" clId="{9E1DFD81-2A79-4A74-A69F-FA7FBE01EB83}" dt="2021-06-10T10:35:38.634" v="20" actId="20577"/>
          <ac:spMkLst>
            <pc:docMk/>
            <pc:sldMk cId="3523378780" sldId="265"/>
            <ac:spMk id="2" creationId="{1788A6C0-6DFE-4B09-949A-71725281C0BF}"/>
          </ac:spMkLst>
        </pc:spChg>
        <pc:spChg chg="mod">
          <ac:chgData name="kyra tempelman" userId="2c968d082fbb62ce" providerId="LiveId" clId="{9E1DFD81-2A79-4A74-A69F-FA7FBE01EB83}" dt="2021-06-10T10:35:44.601" v="32" actId="5793"/>
          <ac:spMkLst>
            <pc:docMk/>
            <pc:sldMk cId="3523378780" sldId="265"/>
            <ac:spMk id="3" creationId="{401C31AF-121E-4398-ACB9-FBE299D865ED}"/>
          </ac:spMkLst>
        </pc:spChg>
      </pc:sldChg>
      <pc:sldChg chg="modSp mod">
        <pc:chgData name="kyra tempelman" userId="2c968d082fbb62ce" providerId="LiveId" clId="{9E1DFD81-2A79-4A74-A69F-FA7FBE01EB83}" dt="2021-06-10T10:35:26.576" v="1" actId="21"/>
        <pc:sldMkLst>
          <pc:docMk/>
          <pc:sldMk cId="506757861" sldId="267"/>
        </pc:sldMkLst>
        <pc:spChg chg="mod">
          <ac:chgData name="kyra tempelman" userId="2c968d082fbb62ce" providerId="LiveId" clId="{9E1DFD81-2A79-4A74-A69F-FA7FBE01EB83}" dt="2021-06-10T10:35:26.576" v="1" actId="21"/>
          <ac:spMkLst>
            <pc:docMk/>
            <pc:sldMk cId="506757861" sldId="267"/>
            <ac:spMk id="3" creationId="{6D6F54F0-A6CF-424D-8C2D-62CA3E839993}"/>
          </ac:spMkLst>
        </pc:spChg>
      </pc:sldChg>
      <pc:sldChg chg="addSp modSp new mod setBg">
        <pc:chgData name="kyra tempelman" userId="2c968d082fbb62ce" providerId="LiveId" clId="{9E1DFD81-2A79-4A74-A69F-FA7FBE01EB83}" dt="2021-06-10T10:35:57.103" v="40" actId="26606"/>
        <pc:sldMkLst>
          <pc:docMk/>
          <pc:sldMk cId="1461882533" sldId="268"/>
        </pc:sldMkLst>
        <pc:spChg chg="mod">
          <ac:chgData name="kyra tempelman" userId="2c968d082fbb62ce" providerId="LiveId" clId="{9E1DFD81-2A79-4A74-A69F-FA7FBE01EB83}" dt="2021-06-10T10:35:57.103" v="40" actId="26606"/>
          <ac:spMkLst>
            <pc:docMk/>
            <pc:sldMk cId="1461882533" sldId="268"/>
            <ac:spMk id="2" creationId="{3A6B49E7-6730-49EC-83AD-E626A950D480}"/>
          </ac:spMkLst>
        </pc:spChg>
        <pc:spChg chg="mod">
          <ac:chgData name="kyra tempelman" userId="2c968d082fbb62ce" providerId="LiveId" clId="{9E1DFD81-2A79-4A74-A69F-FA7FBE01EB83}" dt="2021-06-10T10:35:57.103" v="40" actId="26606"/>
          <ac:spMkLst>
            <pc:docMk/>
            <pc:sldMk cId="1461882533" sldId="268"/>
            <ac:spMk id="3" creationId="{75E7F839-BA57-4706-962B-0EC0CDA6923E}"/>
          </ac:spMkLst>
        </pc:spChg>
        <pc:spChg chg="add">
          <ac:chgData name="kyra tempelman" userId="2c968d082fbb62ce" providerId="LiveId" clId="{9E1DFD81-2A79-4A74-A69F-FA7FBE01EB83}" dt="2021-06-10T10:35:57.103" v="40" actId="26606"/>
          <ac:spMkLst>
            <pc:docMk/>
            <pc:sldMk cId="1461882533" sldId="268"/>
            <ac:spMk id="9" creationId="{8D25211A-4CA0-4B53-82BB-1EE7C7F3C725}"/>
          </ac:spMkLst>
        </pc:spChg>
        <pc:picChg chg="add">
          <ac:chgData name="kyra tempelman" userId="2c968d082fbb62ce" providerId="LiveId" clId="{9E1DFD81-2A79-4A74-A69F-FA7FBE01EB83}" dt="2021-06-10T10:35:57.103" v="40" actId="26606"/>
          <ac:picMkLst>
            <pc:docMk/>
            <pc:sldMk cId="1461882533" sldId="268"/>
            <ac:picMk id="5" creationId="{6C8DA9A5-573A-444D-94B1-8CB776F4F028}"/>
          </ac:picMkLst>
        </pc:picChg>
      </pc:sldChg>
      <pc:sldChg chg="modSp new mod">
        <pc:chgData name="kyra tempelman" userId="2c968d082fbb62ce" providerId="LiveId" clId="{9E1DFD81-2A79-4A74-A69F-FA7FBE01EB83}" dt="2021-06-23T18:07:50.734" v="412" actId="1076"/>
        <pc:sldMkLst>
          <pc:docMk/>
          <pc:sldMk cId="2498612265" sldId="269"/>
        </pc:sldMkLst>
        <pc:spChg chg="mod">
          <ac:chgData name="kyra tempelman" userId="2c968d082fbb62ce" providerId="LiveId" clId="{9E1DFD81-2A79-4A74-A69F-FA7FBE01EB83}" dt="2021-06-23T17:36:33.119" v="104" actId="20577"/>
          <ac:spMkLst>
            <pc:docMk/>
            <pc:sldMk cId="2498612265" sldId="269"/>
            <ac:spMk id="2" creationId="{18DEB562-EED4-45AF-AD41-40750E6E6639}"/>
          </ac:spMkLst>
        </pc:spChg>
        <pc:spChg chg="mod">
          <ac:chgData name="kyra tempelman" userId="2c968d082fbb62ce" providerId="LiveId" clId="{9E1DFD81-2A79-4A74-A69F-FA7FBE01EB83}" dt="2021-06-23T18:07:48.507" v="411" actId="20577"/>
          <ac:spMkLst>
            <pc:docMk/>
            <pc:sldMk cId="2498612265" sldId="269"/>
            <ac:spMk id="3" creationId="{801CE192-8CFF-4BA4-95F7-8DFE92E780EC}"/>
          </ac:spMkLst>
        </pc:spChg>
        <pc:picChg chg="mod">
          <ac:chgData name="kyra tempelman" userId="2c968d082fbb62ce" providerId="LiveId" clId="{9E1DFD81-2A79-4A74-A69F-FA7FBE01EB83}" dt="2021-06-23T17:57:19.562" v="382" actId="1076"/>
          <ac:picMkLst>
            <pc:docMk/>
            <pc:sldMk cId="2498612265" sldId="269"/>
            <ac:picMk id="4" creationId="{B4C667FE-A70B-4697-8CB8-4BFDE445AA7D}"/>
          </ac:picMkLst>
        </pc:picChg>
        <pc:picChg chg="mod">
          <ac:chgData name="kyra tempelman" userId="2c968d082fbb62ce" providerId="LiveId" clId="{9E1DFD81-2A79-4A74-A69F-FA7FBE01EB83}" dt="2021-06-23T18:07:50.734" v="412" actId="1076"/>
          <ac:picMkLst>
            <pc:docMk/>
            <pc:sldMk cId="2498612265" sldId="269"/>
            <ac:picMk id="5" creationId="{3619F294-4353-4BAE-BDAF-B43E734541B3}"/>
          </ac:picMkLst>
        </pc:pic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nl-NL"/>
              <a:t>Klik om stijl te bewerken</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6/23/2021</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dirty="0"/>
              <a:t>6/23/2021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el en bijschrift">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nl-NL"/>
              <a:t>Klik om stijl te bewerken</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6/23/2021</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‹nr.›</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eraat met bijschrift">
    <p:spTree>
      <p:nvGrpSpPr>
        <p:cNvPr id="1" name=""/>
        <p:cNvGrpSpPr/>
        <p:nvPr/>
      </p:nvGrpSpPr>
      <p:grpSpPr>
        <a:xfrm>
          <a:off x="0" y="0"/>
          <a:ext cx="0" cy="0"/>
          <a:chOff x="0" y="0"/>
          <a:chExt cx="0" cy="0"/>
        </a:xfrm>
      </p:grpSpPr>
      <p:pic>
        <p:nvPicPr>
          <p:cNvPr id="11" name="Picture 10"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nl-NL"/>
              <a:t>Klik om stijl te bewerken</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6/23/2021</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‹nr.›</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amkaartje">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nl-NL"/>
              <a:t>Klik om stijl te bewerken</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6/23/2021</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‹nr.›</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omme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nl-NL"/>
              <a:t>Klik om stijl te bewerken</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48A87A34-81AB-432B-8DAE-1953F412C126}" type="datetimeFigureOut">
              <a:rPr lang="en-US" dirty="0"/>
              <a:t>6/23/2021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Afbeelding-kolom">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nl-NL"/>
              <a:t>Klik om stijl te bewerken</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48A87A34-81AB-432B-8DAE-1953F412C126}" type="datetimeFigureOut">
              <a:rPr lang="en-US" dirty="0"/>
              <a:t>6/23/2021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nl-NL"/>
              <a:t>Klik om stijl te bewerken</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6/23/2021</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nl-NL"/>
              <a:t>Klik om stijl te bewerken</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6/23/2021</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6/23/2021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nl-NL"/>
              <a:t>Klik om stijl te bewerken</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685800" y="3132666"/>
            <a:ext cx="5311775" cy="3086019"/>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172200" y="3132666"/>
            <a:ext cx="5334000" cy="3086019"/>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6/23/2021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6/23/2021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6/23/2021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nl-NL"/>
              <a:t>Klik om stijl te bewerken</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dirty="0"/>
              <a:t>6/23/2021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dirty="0"/>
              <a:t>6/23/2021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3-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6/23/2021</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‹nr.›</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media" Target="../media/media8.m4a"/><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8.m4a"/></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hRx7fdbxNPI?feature=oembed" TargetMode="Externa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1C6285-C435-42E7-92FE-18EA6916BAB9}"/>
              </a:ext>
            </a:extLst>
          </p:cNvPr>
          <p:cNvSpPr>
            <a:spLocks noGrp="1"/>
          </p:cNvSpPr>
          <p:nvPr>
            <p:ph type="ctrTitle"/>
          </p:nvPr>
        </p:nvSpPr>
        <p:spPr/>
        <p:txBody>
          <a:bodyPr/>
          <a:lstStyle/>
          <a:p>
            <a:r>
              <a:rPr lang="nl-NL" dirty="0"/>
              <a:t>Deugdethiek</a:t>
            </a:r>
          </a:p>
        </p:txBody>
      </p:sp>
      <p:sp>
        <p:nvSpPr>
          <p:cNvPr id="3" name="Ondertitel 2">
            <a:extLst>
              <a:ext uri="{FF2B5EF4-FFF2-40B4-BE49-F238E27FC236}">
                <a16:creationId xmlns:a16="http://schemas.microsoft.com/office/drawing/2014/main" id="{EEA371EF-8794-4D10-9482-4F95FEF7012E}"/>
              </a:ext>
            </a:extLst>
          </p:cNvPr>
          <p:cNvSpPr>
            <a:spLocks noGrp="1"/>
          </p:cNvSpPr>
          <p:nvPr>
            <p:ph type="subTitle" idx="1"/>
          </p:nvPr>
        </p:nvSpPr>
        <p:spPr/>
        <p:txBody>
          <a:bodyPr/>
          <a:lstStyle/>
          <a:p>
            <a:endParaRPr lang="nl-NL"/>
          </a:p>
        </p:txBody>
      </p:sp>
    </p:spTree>
    <p:extLst>
      <p:ext uri="{BB962C8B-B14F-4D97-AF65-F5344CB8AC3E}">
        <p14:creationId xmlns:p14="http://schemas.microsoft.com/office/powerpoint/2010/main" val="1778085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DEB562-EED4-45AF-AD41-40750E6E6639}"/>
              </a:ext>
            </a:extLst>
          </p:cNvPr>
          <p:cNvSpPr>
            <a:spLocks noGrp="1"/>
          </p:cNvSpPr>
          <p:nvPr>
            <p:ph type="title"/>
          </p:nvPr>
        </p:nvSpPr>
        <p:spPr/>
        <p:txBody>
          <a:bodyPr/>
          <a:lstStyle/>
          <a:p>
            <a:r>
              <a:rPr lang="nl-NL" dirty="0"/>
              <a:t>Deugd ethiek en beroepsethiek</a:t>
            </a:r>
          </a:p>
        </p:txBody>
      </p:sp>
      <p:sp>
        <p:nvSpPr>
          <p:cNvPr id="3" name="Tijdelijke aanduiding voor inhoud 2">
            <a:extLst>
              <a:ext uri="{FF2B5EF4-FFF2-40B4-BE49-F238E27FC236}">
                <a16:creationId xmlns:a16="http://schemas.microsoft.com/office/drawing/2014/main" id="{801CE192-8CFF-4BA4-95F7-8DFE92E780EC}"/>
              </a:ext>
            </a:extLst>
          </p:cNvPr>
          <p:cNvSpPr>
            <a:spLocks noGrp="1"/>
          </p:cNvSpPr>
          <p:nvPr>
            <p:ph idx="1"/>
          </p:nvPr>
        </p:nvSpPr>
        <p:spPr/>
        <p:txBody>
          <a:bodyPr/>
          <a:lstStyle/>
          <a:p>
            <a:r>
              <a:rPr lang="nl-NL" dirty="0"/>
              <a:t>In elk beroep komt ethiek terug</a:t>
            </a:r>
          </a:p>
          <a:p>
            <a:endParaRPr lang="nl-NL" dirty="0"/>
          </a:p>
          <a:p>
            <a:endParaRPr lang="nl-NL" dirty="0"/>
          </a:p>
          <a:p>
            <a:r>
              <a:rPr lang="nl-NL" dirty="0"/>
              <a:t>Dit kan in de zorg zijn, als docent, maar ook als vuilnisman. </a:t>
            </a:r>
          </a:p>
          <a:p>
            <a:r>
              <a:rPr lang="nl-NL" dirty="0"/>
              <a:t>Het maakt niet uit wat je doet en in welk beroep</a:t>
            </a:r>
          </a:p>
          <a:p>
            <a:endParaRPr lang="nl-NL" dirty="0"/>
          </a:p>
          <a:p>
            <a:r>
              <a:rPr lang="nl-NL" dirty="0"/>
              <a:t>Deugd ethiek in de zorg</a:t>
            </a:r>
          </a:p>
          <a:p>
            <a:endParaRPr lang="nl-NL" dirty="0"/>
          </a:p>
          <a:p>
            <a:endParaRPr lang="nl-NL" dirty="0"/>
          </a:p>
        </p:txBody>
      </p:sp>
      <p:pic>
        <p:nvPicPr>
          <p:cNvPr id="4" name="Opgenomen geluid">
            <a:hlinkClick r:id="" action="ppaction://media"/>
            <a:extLst>
              <a:ext uri="{FF2B5EF4-FFF2-40B4-BE49-F238E27FC236}">
                <a16:creationId xmlns:a16="http://schemas.microsoft.com/office/drawing/2014/main" id="{B4C667FE-A70B-4697-8CB8-4BFDE445AA7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31424" y="2223412"/>
            <a:ext cx="487363" cy="487363"/>
          </a:xfrm>
          <a:prstGeom prst="rect">
            <a:avLst/>
          </a:prstGeom>
        </p:spPr>
      </p:pic>
      <p:pic>
        <p:nvPicPr>
          <p:cNvPr id="5" name="Opgenomen geluid">
            <a:hlinkClick r:id="" action="ppaction://media"/>
            <a:extLst>
              <a:ext uri="{FF2B5EF4-FFF2-40B4-BE49-F238E27FC236}">
                <a16:creationId xmlns:a16="http://schemas.microsoft.com/office/drawing/2014/main" id="{3619F294-4353-4BAE-BDAF-B43E734541B3}"/>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687742" y="4936811"/>
            <a:ext cx="487363" cy="487363"/>
          </a:xfrm>
          <a:prstGeom prst="rect">
            <a:avLst/>
          </a:prstGeom>
        </p:spPr>
      </p:pic>
    </p:spTree>
    <p:extLst>
      <p:ext uri="{BB962C8B-B14F-4D97-AF65-F5344CB8AC3E}">
        <p14:creationId xmlns:p14="http://schemas.microsoft.com/office/powerpoint/2010/main" val="249861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925"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81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86841D-EF24-46A7-8952-42F132DF3BF5}"/>
              </a:ext>
            </a:extLst>
          </p:cNvPr>
          <p:cNvSpPr>
            <a:spLocks noGrp="1"/>
          </p:cNvSpPr>
          <p:nvPr>
            <p:ph type="ctrTitle"/>
          </p:nvPr>
        </p:nvSpPr>
        <p:spPr/>
        <p:txBody>
          <a:bodyPr/>
          <a:lstStyle/>
          <a:p>
            <a:r>
              <a:rPr lang="nl-NL" dirty="0"/>
              <a:t>De opdracht met de casus</a:t>
            </a:r>
          </a:p>
        </p:txBody>
      </p:sp>
      <p:sp>
        <p:nvSpPr>
          <p:cNvPr id="3" name="Ondertitel 2">
            <a:extLst>
              <a:ext uri="{FF2B5EF4-FFF2-40B4-BE49-F238E27FC236}">
                <a16:creationId xmlns:a16="http://schemas.microsoft.com/office/drawing/2014/main" id="{25B43195-8A39-4461-BCD7-271D3237E524}"/>
              </a:ext>
            </a:extLst>
          </p:cNvPr>
          <p:cNvSpPr>
            <a:spLocks noGrp="1"/>
          </p:cNvSpPr>
          <p:nvPr>
            <p:ph type="subTitle" idx="1"/>
          </p:nvPr>
        </p:nvSpPr>
        <p:spPr/>
        <p:txBody>
          <a:bodyPr/>
          <a:lstStyle/>
          <a:p>
            <a:r>
              <a:rPr lang="nl-NL" dirty="0"/>
              <a:t>Werken aan de opdracht en de casus</a:t>
            </a:r>
          </a:p>
        </p:txBody>
      </p:sp>
    </p:spTree>
    <p:extLst>
      <p:ext uri="{BB962C8B-B14F-4D97-AF65-F5344CB8AC3E}">
        <p14:creationId xmlns:p14="http://schemas.microsoft.com/office/powerpoint/2010/main" val="657705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88A6C0-6DFE-4B09-949A-71725281C0BF}"/>
              </a:ext>
            </a:extLst>
          </p:cNvPr>
          <p:cNvSpPr>
            <a:spLocks noGrp="1"/>
          </p:cNvSpPr>
          <p:nvPr>
            <p:ph type="title"/>
          </p:nvPr>
        </p:nvSpPr>
        <p:spPr/>
        <p:txBody>
          <a:bodyPr/>
          <a:lstStyle/>
          <a:p>
            <a:r>
              <a:rPr lang="nl-NL" dirty="0"/>
              <a:t>Evalueren lesdoelen</a:t>
            </a:r>
          </a:p>
        </p:txBody>
      </p:sp>
      <p:sp>
        <p:nvSpPr>
          <p:cNvPr id="3" name="Tijdelijke aanduiding voor inhoud 2">
            <a:extLst>
              <a:ext uri="{FF2B5EF4-FFF2-40B4-BE49-F238E27FC236}">
                <a16:creationId xmlns:a16="http://schemas.microsoft.com/office/drawing/2014/main" id="{401C31AF-121E-4398-ACB9-FBE299D865ED}"/>
              </a:ext>
            </a:extLst>
          </p:cNvPr>
          <p:cNvSpPr>
            <a:spLocks noGrp="1"/>
          </p:cNvSpPr>
          <p:nvPr>
            <p:ph idx="1"/>
          </p:nvPr>
        </p:nvSpPr>
        <p:spPr/>
        <p:txBody>
          <a:bodyPr/>
          <a:lstStyle/>
          <a:p>
            <a:r>
              <a:rPr lang="nl-NL" dirty="0"/>
              <a:t>Aan het eind van de les kan je benoemen wat een dilemma is</a:t>
            </a:r>
          </a:p>
          <a:p>
            <a:r>
              <a:rPr lang="nl-NL" dirty="0"/>
              <a:t>Aan het eind van de les weetje wat de deugdethiek inhoudt</a:t>
            </a:r>
          </a:p>
          <a:p>
            <a:r>
              <a:rPr lang="nl-NL" dirty="0"/>
              <a:t>Aan het eind van de les kan je uitleggen wat </a:t>
            </a:r>
            <a:r>
              <a:rPr lang="nl-NL" dirty="0" err="1"/>
              <a:t>eudaimonia</a:t>
            </a:r>
            <a:r>
              <a:rPr lang="nl-NL" dirty="0"/>
              <a:t> betekend</a:t>
            </a:r>
          </a:p>
          <a:p>
            <a:r>
              <a:rPr lang="nl-NL" dirty="0"/>
              <a:t>Aan het eind van de les kan je benoemen wat </a:t>
            </a:r>
            <a:r>
              <a:rPr lang="nl-NL" dirty="0" err="1"/>
              <a:t>poiesis</a:t>
            </a:r>
            <a:r>
              <a:rPr lang="nl-NL" dirty="0"/>
              <a:t> en praxis betekend.</a:t>
            </a:r>
          </a:p>
          <a:p>
            <a:endParaRPr lang="nl-NL" dirty="0"/>
          </a:p>
          <a:p>
            <a:endParaRPr lang="nl-NL" dirty="0"/>
          </a:p>
          <a:p>
            <a:pPr marL="0" indent="0">
              <a:buNone/>
            </a:pPr>
            <a:endParaRPr lang="nl-NL" dirty="0"/>
          </a:p>
        </p:txBody>
      </p:sp>
    </p:spTree>
    <p:extLst>
      <p:ext uri="{BB962C8B-B14F-4D97-AF65-F5344CB8AC3E}">
        <p14:creationId xmlns:p14="http://schemas.microsoft.com/office/powerpoint/2010/main" val="3523378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6B49E7-6730-49EC-83AD-E626A950D480}"/>
              </a:ext>
            </a:extLst>
          </p:cNvPr>
          <p:cNvSpPr>
            <a:spLocks noGrp="1"/>
          </p:cNvSpPr>
          <p:nvPr>
            <p:ph type="title"/>
          </p:nvPr>
        </p:nvSpPr>
        <p:spPr>
          <a:xfrm>
            <a:off x="685799" y="764373"/>
            <a:ext cx="3977639" cy="1600200"/>
          </a:xfrm>
        </p:spPr>
        <p:txBody>
          <a:bodyPr anchor="b">
            <a:normAutofit/>
          </a:bodyPr>
          <a:lstStyle/>
          <a:p>
            <a:pPr algn="l"/>
            <a:r>
              <a:rPr lang="nl-NL" sz="3200" dirty="0"/>
              <a:t>Vragen</a:t>
            </a:r>
          </a:p>
        </p:txBody>
      </p:sp>
      <p:sp>
        <p:nvSpPr>
          <p:cNvPr id="3" name="Tijdelijke aanduiding voor inhoud 2">
            <a:extLst>
              <a:ext uri="{FF2B5EF4-FFF2-40B4-BE49-F238E27FC236}">
                <a16:creationId xmlns:a16="http://schemas.microsoft.com/office/drawing/2014/main" id="{75E7F839-BA57-4706-962B-0EC0CDA6923E}"/>
              </a:ext>
            </a:extLst>
          </p:cNvPr>
          <p:cNvSpPr>
            <a:spLocks noGrp="1"/>
          </p:cNvSpPr>
          <p:nvPr>
            <p:ph idx="1"/>
          </p:nvPr>
        </p:nvSpPr>
        <p:spPr>
          <a:xfrm>
            <a:off x="685800" y="2364573"/>
            <a:ext cx="3977639" cy="3854112"/>
          </a:xfrm>
        </p:spPr>
        <p:txBody>
          <a:bodyPr>
            <a:normAutofit/>
          </a:bodyPr>
          <a:lstStyle/>
          <a:p>
            <a:endParaRPr lang="nl-NL" sz="1600" dirty="0"/>
          </a:p>
        </p:txBody>
      </p:sp>
      <p:sp useBgFill="1">
        <p:nvSpPr>
          <p:cNvPr id="9" name="Rectangle 8">
            <a:extLst>
              <a:ext uri="{FF2B5EF4-FFF2-40B4-BE49-F238E27FC236}">
                <a16:creationId xmlns:a16="http://schemas.microsoft.com/office/drawing/2014/main" id="{8D25211A-4CA0-4B53-82BB-1EE7C7F3C7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51379" y="0"/>
            <a:ext cx="724061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Veel vraagtekens op een zwarte achtergrond">
            <a:extLst>
              <a:ext uri="{FF2B5EF4-FFF2-40B4-BE49-F238E27FC236}">
                <a16:creationId xmlns:a16="http://schemas.microsoft.com/office/drawing/2014/main" id="{6C8DA9A5-573A-444D-94B1-8CB776F4F028}"/>
              </a:ext>
            </a:extLst>
          </p:cNvPr>
          <p:cNvPicPr>
            <a:picLocks noChangeAspect="1"/>
          </p:cNvPicPr>
          <p:nvPr/>
        </p:nvPicPr>
        <p:blipFill rotWithShape="1">
          <a:blip r:embed="rId2"/>
          <a:srcRect l="38734" r="2" b="2"/>
          <a:stretch/>
        </p:blipFill>
        <p:spPr>
          <a:xfrm>
            <a:off x="5304147" y="10"/>
            <a:ext cx="6887853" cy="6857990"/>
          </a:xfrm>
          <a:prstGeom prst="rect">
            <a:avLst/>
          </a:prstGeom>
        </p:spPr>
      </p:pic>
    </p:spTree>
    <p:extLst>
      <p:ext uri="{BB962C8B-B14F-4D97-AF65-F5344CB8AC3E}">
        <p14:creationId xmlns:p14="http://schemas.microsoft.com/office/powerpoint/2010/main" val="1461882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4ACFE6-4422-4818-97ED-AAD66E0FFCDC}"/>
              </a:ext>
            </a:extLst>
          </p:cNvPr>
          <p:cNvSpPr>
            <a:spLocks noGrp="1"/>
          </p:cNvSpPr>
          <p:nvPr>
            <p:ph type="title"/>
          </p:nvPr>
        </p:nvSpPr>
        <p:spPr/>
        <p:txBody>
          <a:bodyPr/>
          <a:lstStyle/>
          <a:p>
            <a:r>
              <a:rPr lang="nl-NL" dirty="0"/>
              <a:t>Inhoud</a:t>
            </a:r>
          </a:p>
        </p:txBody>
      </p:sp>
      <p:sp>
        <p:nvSpPr>
          <p:cNvPr id="3" name="Tijdelijke aanduiding voor inhoud 2">
            <a:extLst>
              <a:ext uri="{FF2B5EF4-FFF2-40B4-BE49-F238E27FC236}">
                <a16:creationId xmlns:a16="http://schemas.microsoft.com/office/drawing/2014/main" id="{89F8DDAA-F959-49C2-826B-7B2037833E9D}"/>
              </a:ext>
            </a:extLst>
          </p:cNvPr>
          <p:cNvSpPr>
            <a:spLocks noGrp="1"/>
          </p:cNvSpPr>
          <p:nvPr>
            <p:ph idx="1"/>
          </p:nvPr>
        </p:nvSpPr>
        <p:spPr/>
        <p:txBody>
          <a:bodyPr/>
          <a:lstStyle/>
          <a:p>
            <a:r>
              <a:rPr lang="nl-NL" dirty="0"/>
              <a:t>lesdoelen</a:t>
            </a:r>
          </a:p>
          <a:p>
            <a:r>
              <a:rPr lang="nl-NL" dirty="0"/>
              <a:t>Wat is een dilemma</a:t>
            </a:r>
          </a:p>
          <a:p>
            <a:r>
              <a:rPr lang="nl-NL" dirty="0"/>
              <a:t>Aristoteles </a:t>
            </a:r>
          </a:p>
          <a:p>
            <a:r>
              <a:rPr lang="nl-NL" dirty="0"/>
              <a:t>Eudaimonie </a:t>
            </a:r>
          </a:p>
          <a:p>
            <a:r>
              <a:rPr lang="nl-NL" dirty="0"/>
              <a:t>wezenlijke bestemming</a:t>
            </a:r>
          </a:p>
          <a:p>
            <a:r>
              <a:rPr lang="nl-NL" dirty="0" err="1"/>
              <a:t>Poiesis</a:t>
            </a:r>
            <a:r>
              <a:rPr lang="nl-NL" dirty="0"/>
              <a:t> en Praxis</a:t>
            </a:r>
          </a:p>
          <a:p>
            <a:r>
              <a:rPr lang="nl-NL" dirty="0"/>
              <a:t>Kenmerken deugdethiek</a:t>
            </a:r>
          </a:p>
          <a:p>
            <a:r>
              <a:rPr lang="nl-NL" dirty="0"/>
              <a:t>Deugdethiek in relatie met beroepsethiek</a:t>
            </a:r>
          </a:p>
          <a:p>
            <a:r>
              <a:rPr lang="nl-NL" dirty="0"/>
              <a:t>De casus en de opdracht</a:t>
            </a:r>
          </a:p>
        </p:txBody>
      </p:sp>
      <p:pic>
        <p:nvPicPr>
          <p:cNvPr id="4" name="Opgenomen geluid">
            <a:hlinkClick r:id="" action="ppaction://media"/>
            <a:extLst>
              <a:ext uri="{FF2B5EF4-FFF2-40B4-BE49-F238E27FC236}">
                <a16:creationId xmlns:a16="http://schemas.microsoft.com/office/drawing/2014/main" id="{D99AED73-AB72-4E91-8631-20959E79993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384837" y="3299934"/>
            <a:ext cx="1126324" cy="1126324"/>
          </a:xfrm>
          <a:prstGeom prst="rect">
            <a:avLst/>
          </a:prstGeom>
        </p:spPr>
      </p:pic>
    </p:spTree>
    <p:extLst>
      <p:ext uri="{BB962C8B-B14F-4D97-AF65-F5344CB8AC3E}">
        <p14:creationId xmlns:p14="http://schemas.microsoft.com/office/powerpoint/2010/main" val="288505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79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6BDC52-B9A1-41DB-9ECF-7C941A5549CE}"/>
              </a:ext>
            </a:extLst>
          </p:cNvPr>
          <p:cNvSpPr>
            <a:spLocks noGrp="1"/>
          </p:cNvSpPr>
          <p:nvPr>
            <p:ph type="title"/>
          </p:nvPr>
        </p:nvSpPr>
        <p:spPr/>
        <p:txBody>
          <a:bodyPr/>
          <a:lstStyle/>
          <a:p>
            <a:r>
              <a:rPr lang="nl-NL" dirty="0"/>
              <a:t>Lesdoelen	</a:t>
            </a:r>
          </a:p>
        </p:txBody>
      </p:sp>
      <p:sp>
        <p:nvSpPr>
          <p:cNvPr id="3" name="Tijdelijke aanduiding voor inhoud 2">
            <a:extLst>
              <a:ext uri="{FF2B5EF4-FFF2-40B4-BE49-F238E27FC236}">
                <a16:creationId xmlns:a16="http://schemas.microsoft.com/office/drawing/2014/main" id="{6D6F54F0-A6CF-424D-8C2D-62CA3E839993}"/>
              </a:ext>
            </a:extLst>
          </p:cNvPr>
          <p:cNvSpPr>
            <a:spLocks noGrp="1"/>
          </p:cNvSpPr>
          <p:nvPr>
            <p:ph idx="1"/>
          </p:nvPr>
        </p:nvSpPr>
        <p:spPr/>
        <p:txBody>
          <a:bodyPr/>
          <a:lstStyle/>
          <a:p>
            <a:r>
              <a:rPr lang="nl-NL" dirty="0"/>
              <a:t>Aan het eind van de les kan je benoemen wat een dilemma is</a:t>
            </a:r>
          </a:p>
          <a:p>
            <a:r>
              <a:rPr lang="nl-NL" dirty="0"/>
              <a:t>Aan het eind van de les weetje wat de deugdethiek inhoudt</a:t>
            </a:r>
          </a:p>
          <a:p>
            <a:r>
              <a:rPr lang="nl-NL" dirty="0"/>
              <a:t>Aan het eind van de les kan je uitleggen wat </a:t>
            </a:r>
            <a:r>
              <a:rPr lang="nl-NL" dirty="0" err="1"/>
              <a:t>eudaimonia</a:t>
            </a:r>
            <a:r>
              <a:rPr lang="nl-NL" dirty="0"/>
              <a:t> betekend</a:t>
            </a:r>
          </a:p>
          <a:p>
            <a:r>
              <a:rPr lang="nl-NL" dirty="0"/>
              <a:t>Aan het eind van de les kan je benoemen wat </a:t>
            </a:r>
            <a:r>
              <a:rPr lang="nl-NL" dirty="0" err="1"/>
              <a:t>poiesis</a:t>
            </a:r>
            <a:r>
              <a:rPr lang="nl-NL" dirty="0"/>
              <a:t> en praxis betekend.</a:t>
            </a:r>
          </a:p>
        </p:txBody>
      </p:sp>
    </p:spTree>
    <p:extLst>
      <p:ext uri="{BB962C8B-B14F-4D97-AF65-F5344CB8AC3E}">
        <p14:creationId xmlns:p14="http://schemas.microsoft.com/office/powerpoint/2010/main" val="5067578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AC2037-FDB4-4C4F-9222-AE704077DCBD}"/>
              </a:ext>
            </a:extLst>
          </p:cNvPr>
          <p:cNvSpPr>
            <a:spLocks noGrp="1"/>
          </p:cNvSpPr>
          <p:nvPr>
            <p:ph type="title"/>
          </p:nvPr>
        </p:nvSpPr>
        <p:spPr/>
        <p:txBody>
          <a:bodyPr/>
          <a:lstStyle/>
          <a:p>
            <a:r>
              <a:rPr lang="nl-NL" dirty="0"/>
              <a:t>Wat is een ethisch dilemma </a:t>
            </a:r>
          </a:p>
        </p:txBody>
      </p:sp>
      <p:sp>
        <p:nvSpPr>
          <p:cNvPr id="3" name="Tijdelijke aanduiding voor inhoud 2">
            <a:extLst>
              <a:ext uri="{FF2B5EF4-FFF2-40B4-BE49-F238E27FC236}">
                <a16:creationId xmlns:a16="http://schemas.microsoft.com/office/drawing/2014/main" id="{8B237EED-91FB-4B26-8065-40D311477339}"/>
              </a:ext>
            </a:extLst>
          </p:cNvPr>
          <p:cNvSpPr>
            <a:spLocks noGrp="1"/>
          </p:cNvSpPr>
          <p:nvPr>
            <p:ph idx="1"/>
          </p:nvPr>
        </p:nvSpPr>
        <p:spPr/>
        <p:txBody>
          <a:bodyPr>
            <a:normAutofit/>
          </a:bodyPr>
          <a:lstStyle/>
          <a:p>
            <a:r>
              <a:rPr lang="nl-NL" dirty="0"/>
              <a:t>Ontstaat wanneer er een botsing is tussen verschillende morele waarde.</a:t>
            </a:r>
          </a:p>
          <a:p>
            <a:r>
              <a:rPr lang="nl-NL" dirty="0"/>
              <a:t>Geen juiste oplossing</a:t>
            </a:r>
          </a:p>
          <a:p>
            <a:r>
              <a:rPr lang="nl-NL" dirty="0"/>
              <a:t>Voorbeeld ethisch dilemma</a:t>
            </a:r>
            <a:br>
              <a:rPr lang="nl-NL" dirty="0"/>
            </a:br>
            <a:r>
              <a:rPr lang="nl-NL" dirty="0"/>
              <a:t>Iemand steelt iets uit de supermarkt, toevallig ken jij deze persoon en weet je dat deze personen het financieel heel zwaar heeft en daarom soms niet genoeg eten in huis kan halen om haar kinderen te voorzien van een goede maaltijd. Wat doe je.. laat je deze persoon gaan, omdat je weet dat ze het nodig heeft of geef je deze persoon aan bij de politie omdat ze wat heeft gestolen.</a:t>
            </a:r>
          </a:p>
          <a:p>
            <a:endParaRPr lang="nl-NL" dirty="0"/>
          </a:p>
          <a:p>
            <a:endParaRPr lang="nl-NL" dirty="0"/>
          </a:p>
        </p:txBody>
      </p:sp>
      <p:pic>
        <p:nvPicPr>
          <p:cNvPr id="6" name="Opgenomen geluid">
            <a:hlinkClick r:id="" action="ppaction://media"/>
            <a:extLst>
              <a:ext uri="{FF2B5EF4-FFF2-40B4-BE49-F238E27FC236}">
                <a16:creationId xmlns:a16="http://schemas.microsoft.com/office/drawing/2014/main" id="{24A29697-31FB-48B6-BD65-3EFAA24A62D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9008" y="498042"/>
            <a:ext cx="1348266" cy="1348266"/>
          </a:xfrm>
          <a:prstGeom prst="rect">
            <a:avLst/>
          </a:prstGeom>
        </p:spPr>
      </p:pic>
    </p:spTree>
    <p:extLst>
      <p:ext uri="{BB962C8B-B14F-4D97-AF65-F5344CB8AC3E}">
        <p14:creationId xmlns:p14="http://schemas.microsoft.com/office/powerpoint/2010/main" val="1474590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14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5F3C27-A80D-477D-9CD1-C75D6700F8DA}"/>
              </a:ext>
            </a:extLst>
          </p:cNvPr>
          <p:cNvSpPr>
            <a:spLocks noGrp="1"/>
          </p:cNvSpPr>
          <p:nvPr>
            <p:ph type="title"/>
          </p:nvPr>
        </p:nvSpPr>
        <p:spPr>
          <a:xfrm>
            <a:off x="2833456" y="639315"/>
            <a:ext cx="8610600" cy="1293028"/>
          </a:xfrm>
        </p:spPr>
        <p:txBody>
          <a:bodyPr/>
          <a:lstStyle/>
          <a:p>
            <a:r>
              <a:rPr lang="nl-NL" dirty="0"/>
              <a:t>Aristotelis </a:t>
            </a:r>
          </a:p>
        </p:txBody>
      </p:sp>
      <p:pic>
        <p:nvPicPr>
          <p:cNvPr id="4" name="Onlinemedia 3" title="Aristoteles - Durf te Denken">
            <a:hlinkClick r:id="" action="ppaction://media"/>
            <a:extLst>
              <a:ext uri="{FF2B5EF4-FFF2-40B4-BE49-F238E27FC236}">
                <a16:creationId xmlns:a16="http://schemas.microsoft.com/office/drawing/2014/main" id="{8B38E33C-E926-4B13-8C8E-B5B3A4B30946}"/>
              </a:ext>
            </a:extLst>
          </p:cNvPr>
          <p:cNvPicPr>
            <a:picLocks noGrp="1" noRot="1" noChangeAspect="1"/>
          </p:cNvPicPr>
          <p:nvPr>
            <p:ph idx="1"/>
            <a:videoFile r:link="rId1"/>
          </p:nvPr>
        </p:nvPicPr>
        <p:blipFill>
          <a:blip r:embed="rId3"/>
          <a:stretch>
            <a:fillRect/>
          </a:stretch>
        </p:blipFill>
        <p:spPr>
          <a:xfrm>
            <a:off x="2535238" y="2193925"/>
            <a:ext cx="7159178" cy="4044689"/>
          </a:xfrm>
          <a:prstGeom prst="rect">
            <a:avLst/>
          </a:prstGeom>
        </p:spPr>
      </p:pic>
    </p:spTree>
    <p:extLst>
      <p:ext uri="{BB962C8B-B14F-4D97-AF65-F5344CB8AC3E}">
        <p14:creationId xmlns:p14="http://schemas.microsoft.com/office/powerpoint/2010/main" val="386496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5FDDF2-092D-4B75-BCFD-96076296CDE4}"/>
              </a:ext>
            </a:extLst>
          </p:cNvPr>
          <p:cNvSpPr>
            <a:spLocks noGrp="1"/>
          </p:cNvSpPr>
          <p:nvPr>
            <p:ph type="title"/>
          </p:nvPr>
        </p:nvSpPr>
        <p:spPr/>
        <p:txBody>
          <a:bodyPr/>
          <a:lstStyle/>
          <a:p>
            <a:r>
              <a:rPr lang="nl-NL" dirty="0"/>
              <a:t>Aristotelis </a:t>
            </a:r>
          </a:p>
        </p:txBody>
      </p:sp>
      <p:sp>
        <p:nvSpPr>
          <p:cNvPr id="3" name="Tijdelijke aanduiding voor inhoud 2">
            <a:extLst>
              <a:ext uri="{FF2B5EF4-FFF2-40B4-BE49-F238E27FC236}">
                <a16:creationId xmlns:a16="http://schemas.microsoft.com/office/drawing/2014/main" id="{D706D2D7-8F40-4C7C-B673-E87DE5CE51D2}"/>
              </a:ext>
            </a:extLst>
          </p:cNvPr>
          <p:cNvSpPr>
            <a:spLocks noGrp="1"/>
          </p:cNvSpPr>
          <p:nvPr>
            <p:ph idx="1"/>
          </p:nvPr>
        </p:nvSpPr>
        <p:spPr/>
        <p:txBody>
          <a:bodyPr/>
          <a:lstStyle/>
          <a:p>
            <a:r>
              <a:rPr lang="nl-NL" dirty="0"/>
              <a:t>Het streven naar geluk</a:t>
            </a:r>
          </a:p>
          <a:p>
            <a:r>
              <a:rPr lang="nl-NL" dirty="0"/>
              <a:t>Het vinden van de middenweg van twee uiterste</a:t>
            </a:r>
          </a:p>
          <a:p>
            <a:r>
              <a:rPr lang="nl-NL" dirty="0"/>
              <a:t>Afhankelijk van de situatie </a:t>
            </a:r>
          </a:p>
          <a:p>
            <a:endParaRPr lang="nl-NL" dirty="0"/>
          </a:p>
          <a:p>
            <a:endParaRPr lang="nl-NL" dirty="0"/>
          </a:p>
        </p:txBody>
      </p:sp>
      <p:pic>
        <p:nvPicPr>
          <p:cNvPr id="4" name="Opgenomen geluid">
            <a:hlinkClick r:id="" action="ppaction://media"/>
            <a:extLst>
              <a:ext uri="{FF2B5EF4-FFF2-40B4-BE49-F238E27FC236}">
                <a16:creationId xmlns:a16="http://schemas.microsoft.com/office/drawing/2014/main" id="{4932D1A0-0938-4891-86DE-099B425443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350546" y="668167"/>
            <a:ext cx="1259489" cy="1259489"/>
          </a:xfrm>
          <a:prstGeom prst="rect">
            <a:avLst/>
          </a:prstGeom>
        </p:spPr>
      </p:pic>
      <p:pic>
        <p:nvPicPr>
          <p:cNvPr id="6" name="Afbeelding 5">
            <a:extLst>
              <a:ext uri="{FF2B5EF4-FFF2-40B4-BE49-F238E27FC236}">
                <a16:creationId xmlns:a16="http://schemas.microsoft.com/office/drawing/2014/main" id="{8F2E8B4A-E20A-4126-AE8B-A773AE4F0A81}"/>
              </a:ext>
            </a:extLst>
          </p:cNvPr>
          <p:cNvPicPr>
            <a:picLocks noChangeAspect="1"/>
          </p:cNvPicPr>
          <p:nvPr/>
        </p:nvPicPr>
        <p:blipFill>
          <a:blip r:embed="rId5"/>
          <a:stretch>
            <a:fillRect/>
          </a:stretch>
        </p:blipFill>
        <p:spPr>
          <a:xfrm>
            <a:off x="7581900" y="3647658"/>
            <a:ext cx="2647950" cy="1724025"/>
          </a:xfrm>
          <a:prstGeom prst="rect">
            <a:avLst/>
          </a:prstGeom>
        </p:spPr>
      </p:pic>
      <p:pic>
        <p:nvPicPr>
          <p:cNvPr id="7" name="Afbeelding 6">
            <a:extLst>
              <a:ext uri="{FF2B5EF4-FFF2-40B4-BE49-F238E27FC236}">
                <a16:creationId xmlns:a16="http://schemas.microsoft.com/office/drawing/2014/main" id="{E9BF59D0-D9CF-4F62-AD91-CEC0F1FA6460}"/>
              </a:ext>
            </a:extLst>
          </p:cNvPr>
          <p:cNvPicPr>
            <a:picLocks noChangeAspect="1"/>
          </p:cNvPicPr>
          <p:nvPr/>
        </p:nvPicPr>
        <p:blipFill>
          <a:blip r:embed="rId6"/>
          <a:stretch>
            <a:fillRect/>
          </a:stretch>
        </p:blipFill>
        <p:spPr>
          <a:xfrm>
            <a:off x="1589149" y="4042945"/>
            <a:ext cx="2847975" cy="1600200"/>
          </a:xfrm>
          <a:prstGeom prst="rect">
            <a:avLst/>
          </a:prstGeom>
        </p:spPr>
      </p:pic>
    </p:spTree>
    <p:extLst>
      <p:ext uri="{BB962C8B-B14F-4D97-AF65-F5344CB8AC3E}">
        <p14:creationId xmlns:p14="http://schemas.microsoft.com/office/powerpoint/2010/main" val="1424812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148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C00AEB-DB91-4E00-B465-399101A702AD}"/>
              </a:ext>
            </a:extLst>
          </p:cNvPr>
          <p:cNvSpPr>
            <a:spLocks noGrp="1"/>
          </p:cNvSpPr>
          <p:nvPr>
            <p:ph type="title"/>
          </p:nvPr>
        </p:nvSpPr>
        <p:spPr/>
        <p:txBody>
          <a:bodyPr/>
          <a:lstStyle/>
          <a:p>
            <a:r>
              <a:rPr lang="nl-NL" dirty="0"/>
              <a:t>Eudaimonie </a:t>
            </a:r>
            <a:br>
              <a:rPr lang="nl-NL" dirty="0"/>
            </a:br>
            <a:endParaRPr lang="nl-NL" dirty="0"/>
          </a:p>
        </p:txBody>
      </p:sp>
      <p:pic>
        <p:nvPicPr>
          <p:cNvPr id="5" name="Tijdelijke aanduiding voor inhoud 4">
            <a:extLst>
              <a:ext uri="{FF2B5EF4-FFF2-40B4-BE49-F238E27FC236}">
                <a16:creationId xmlns:a16="http://schemas.microsoft.com/office/drawing/2014/main" id="{D65E0ADF-5120-48F4-A35F-29331DB0F6EE}"/>
              </a:ext>
            </a:extLst>
          </p:cNvPr>
          <p:cNvPicPr>
            <a:picLocks noGrp="1" noChangeAspect="1"/>
          </p:cNvPicPr>
          <p:nvPr>
            <p:ph idx="1"/>
          </p:nvPr>
        </p:nvPicPr>
        <p:blipFill>
          <a:blip r:embed="rId4"/>
          <a:stretch>
            <a:fillRect/>
          </a:stretch>
        </p:blipFill>
        <p:spPr>
          <a:xfrm>
            <a:off x="4467225" y="917389"/>
            <a:ext cx="2628900" cy="1733550"/>
          </a:xfrm>
          <a:prstGeom prst="rect">
            <a:avLst/>
          </a:prstGeom>
        </p:spPr>
      </p:pic>
      <p:pic>
        <p:nvPicPr>
          <p:cNvPr id="4" name="Opgenomen geluid">
            <a:hlinkClick r:id="" action="ppaction://media"/>
            <a:extLst>
              <a:ext uri="{FF2B5EF4-FFF2-40B4-BE49-F238E27FC236}">
                <a16:creationId xmlns:a16="http://schemas.microsoft.com/office/drawing/2014/main" id="{91788747-0758-4868-8A84-80B99BB2DA8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30950" y="764373"/>
            <a:ext cx="1019791" cy="1019791"/>
          </a:xfrm>
          <a:prstGeom prst="rect">
            <a:avLst/>
          </a:prstGeom>
        </p:spPr>
      </p:pic>
      <p:pic>
        <p:nvPicPr>
          <p:cNvPr id="6" name="Afbeelding 5">
            <a:extLst>
              <a:ext uri="{FF2B5EF4-FFF2-40B4-BE49-F238E27FC236}">
                <a16:creationId xmlns:a16="http://schemas.microsoft.com/office/drawing/2014/main" id="{2E861D76-B5B2-46CF-B0DD-CC5545130D77}"/>
              </a:ext>
            </a:extLst>
          </p:cNvPr>
          <p:cNvPicPr>
            <a:picLocks noChangeAspect="1"/>
          </p:cNvPicPr>
          <p:nvPr/>
        </p:nvPicPr>
        <p:blipFill>
          <a:blip r:embed="rId6"/>
          <a:stretch>
            <a:fillRect/>
          </a:stretch>
        </p:blipFill>
        <p:spPr>
          <a:xfrm>
            <a:off x="421081" y="3257918"/>
            <a:ext cx="4046144" cy="2375211"/>
          </a:xfrm>
          <a:prstGeom prst="rect">
            <a:avLst/>
          </a:prstGeom>
        </p:spPr>
      </p:pic>
      <p:pic>
        <p:nvPicPr>
          <p:cNvPr id="7" name="Afbeelding 6">
            <a:extLst>
              <a:ext uri="{FF2B5EF4-FFF2-40B4-BE49-F238E27FC236}">
                <a16:creationId xmlns:a16="http://schemas.microsoft.com/office/drawing/2014/main" id="{E080C8BD-4D2B-4ED2-9FDB-7ECE9E8157A6}"/>
              </a:ext>
            </a:extLst>
          </p:cNvPr>
          <p:cNvPicPr>
            <a:picLocks noChangeAspect="1"/>
          </p:cNvPicPr>
          <p:nvPr/>
        </p:nvPicPr>
        <p:blipFill>
          <a:blip r:embed="rId7"/>
          <a:stretch>
            <a:fillRect/>
          </a:stretch>
        </p:blipFill>
        <p:spPr>
          <a:xfrm>
            <a:off x="7311685" y="3373128"/>
            <a:ext cx="3234765" cy="2144790"/>
          </a:xfrm>
          <a:prstGeom prst="rect">
            <a:avLst/>
          </a:prstGeom>
        </p:spPr>
      </p:pic>
      <p:sp>
        <p:nvSpPr>
          <p:cNvPr id="8" name="Pijl: rechts 7">
            <a:extLst>
              <a:ext uri="{FF2B5EF4-FFF2-40B4-BE49-F238E27FC236}">
                <a16:creationId xmlns:a16="http://schemas.microsoft.com/office/drawing/2014/main" id="{02671878-ABC4-4678-9745-50D2243E17F1}"/>
              </a:ext>
            </a:extLst>
          </p:cNvPr>
          <p:cNvSpPr/>
          <p:nvPr/>
        </p:nvSpPr>
        <p:spPr>
          <a:xfrm>
            <a:off x="4696287" y="3835153"/>
            <a:ext cx="1935332" cy="8611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897217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4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E67441-09AC-47D7-B856-598463C8EE15}"/>
              </a:ext>
            </a:extLst>
          </p:cNvPr>
          <p:cNvSpPr>
            <a:spLocks noGrp="1"/>
          </p:cNvSpPr>
          <p:nvPr>
            <p:ph type="title"/>
          </p:nvPr>
        </p:nvSpPr>
        <p:spPr/>
        <p:txBody>
          <a:bodyPr/>
          <a:lstStyle/>
          <a:p>
            <a:r>
              <a:rPr lang="nl-NL" dirty="0" err="1"/>
              <a:t>Poiesis</a:t>
            </a:r>
            <a:r>
              <a:rPr lang="nl-NL" dirty="0"/>
              <a:t> en praxis</a:t>
            </a:r>
          </a:p>
        </p:txBody>
      </p:sp>
      <p:sp>
        <p:nvSpPr>
          <p:cNvPr id="3" name="Tijdelijke aanduiding voor inhoud 2">
            <a:extLst>
              <a:ext uri="{FF2B5EF4-FFF2-40B4-BE49-F238E27FC236}">
                <a16:creationId xmlns:a16="http://schemas.microsoft.com/office/drawing/2014/main" id="{9E9E69ED-7544-4EB5-8689-9DCACBB4C4D8}"/>
              </a:ext>
            </a:extLst>
          </p:cNvPr>
          <p:cNvSpPr>
            <a:spLocks noGrp="1"/>
          </p:cNvSpPr>
          <p:nvPr>
            <p:ph idx="1"/>
          </p:nvPr>
        </p:nvSpPr>
        <p:spPr/>
        <p:txBody>
          <a:bodyPr/>
          <a:lstStyle/>
          <a:p>
            <a:r>
              <a:rPr lang="nl-NL" dirty="0" err="1"/>
              <a:t>Poiesis</a:t>
            </a:r>
            <a:r>
              <a:rPr lang="nl-NL" dirty="0"/>
              <a:t> = maken</a:t>
            </a:r>
          </a:p>
          <a:p>
            <a:r>
              <a:rPr lang="nl-NL" dirty="0"/>
              <a:t>Het doel van de handeling ligt buiten de handeling zelf</a:t>
            </a:r>
          </a:p>
          <a:p>
            <a:endParaRPr lang="nl-NL" dirty="0"/>
          </a:p>
          <a:p>
            <a:endParaRPr lang="nl-NL" dirty="0"/>
          </a:p>
          <a:p>
            <a:r>
              <a:rPr lang="nl-NL" dirty="0"/>
              <a:t>Praxis = handelen</a:t>
            </a:r>
          </a:p>
          <a:p>
            <a:r>
              <a:rPr lang="nl-NL" dirty="0"/>
              <a:t>Het doel van de handeling ligt binnen de handeling zelf</a:t>
            </a:r>
          </a:p>
        </p:txBody>
      </p:sp>
      <p:pic>
        <p:nvPicPr>
          <p:cNvPr id="4" name="Opgenomen geluid">
            <a:hlinkClick r:id="" action="ppaction://media"/>
            <a:extLst>
              <a:ext uri="{FF2B5EF4-FFF2-40B4-BE49-F238E27FC236}">
                <a16:creationId xmlns:a16="http://schemas.microsoft.com/office/drawing/2014/main" id="{15911F11-1925-4B05-9646-3D56019D60A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82376" y="393534"/>
            <a:ext cx="1801026" cy="1801026"/>
          </a:xfrm>
          <a:prstGeom prst="rect">
            <a:avLst/>
          </a:prstGeom>
        </p:spPr>
      </p:pic>
      <p:pic>
        <p:nvPicPr>
          <p:cNvPr id="5" name="Afbeelding 4">
            <a:extLst>
              <a:ext uri="{FF2B5EF4-FFF2-40B4-BE49-F238E27FC236}">
                <a16:creationId xmlns:a16="http://schemas.microsoft.com/office/drawing/2014/main" id="{5ACE8926-7C7F-4D07-8CDA-4F22D6030A86}"/>
              </a:ext>
            </a:extLst>
          </p:cNvPr>
          <p:cNvPicPr>
            <a:picLocks noChangeAspect="1"/>
          </p:cNvPicPr>
          <p:nvPr/>
        </p:nvPicPr>
        <p:blipFill>
          <a:blip r:embed="rId5"/>
          <a:stretch>
            <a:fillRect/>
          </a:stretch>
        </p:blipFill>
        <p:spPr>
          <a:xfrm>
            <a:off x="8790249" y="2264499"/>
            <a:ext cx="2619375" cy="1743075"/>
          </a:xfrm>
          <a:prstGeom prst="rect">
            <a:avLst/>
          </a:prstGeom>
        </p:spPr>
      </p:pic>
      <p:pic>
        <p:nvPicPr>
          <p:cNvPr id="6" name="Afbeelding 5">
            <a:extLst>
              <a:ext uri="{FF2B5EF4-FFF2-40B4-BE49-F238E27FC236}">
                <a16:creationId xmlns:a16="http://schemas.microsoft.com/office/drawing/2014/main" id="{A90082F9-19BD-496E-8047-090C5B532D2C}"/>
              </a:ext>
            </a:extLst>
          </p:cNvPr>
          <p:cNvPicPr>
            <a:picLocks noChangeAspect="1"/>
          </p:cNvPicPr>
          <p:nvPr/>
        </p:nvPicPr>
        <p:blipFill>
          <a:blip r:embed="rId6"/>
          <a:stretch>
            <a:fillRect/>
          </a:stretch>
        </p:blipFill>
        <p:spPr>
          <a:xfrm>
            <a:off x="8594986" y="4774149"/>
            <a:ext cx="3009900" cy="1514475"/>
          </a:xfrm>
          <a:prstGeom prst="rect">
            <a:avLst/>
          </a:prstGeom>
        </p:spPr>
      </p:pic>
    </p:spTree>
    <p:extLst>
      <p:ext uri="{BB962C8B-B14F-4D97-AF65-F5344CB8AC3E}">
        <p14:creationId xmlns:p14="http://schemas.microsoft.com/office/powerpoint/2010/main" val="2547761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2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ECC1A6-B2DF-4A18-9BA8-6CC6862E2EB3}"/>
              </a:ext>
            </a:extLst>
          </p:cNvPr>
          <p:cNvSpPr>
            <a:spLocks noGrp="1"/>
          </p:cNvSpPr>
          <p:nvPr>
            <p:ph type="title"/>
          </p:nvPr>
        </p:nvSpPr>
        <p:spPr/>
        <p:txBody>
          <a:bodyPr/>
          <a:lstStyle/>
          <a:p>
            <a:r>
              <a:rPr lang="nl-NL" dirty="0"/>
              <a:t>Kenmerken deugd ethiek</a:t>
            </a:r>
          </a:p>
        </p:txBody>
      </p:sp>
      <p:sp>
        <p:nvSpPr>
          <p:cNvPr id="3" name="Tijdelijke aanduiding voor inhoud 2">
            <a:extLst>
              <a:ext uri="{FF2B5EF4-FFF2-40B4-BE49-F238E27FC236}">
                <a16:creationId xmlns:a16="http://schemas.microsoft.com/office/drawing/2014/main" id="{9C17B03B-C69A-46F5-999F-AC3F4FAEE168}"/>
              </a:ext>
            </a:extLst>
          </p:cNvPr>
          <p:cNvSpPr>
            <a:spLocks noGrp="1"/>
          </p:cNvSpPr>
          <p:nvPr>
            <p:ph idx="1"/>
          </p:nvPr>
        </p:nvSpPr>
        <p:spPr/>
        <p:txBody>
          <a:bodyPr/>
          <a:lstStyle/>
          <a:p>
            <a:r>
              <a:rPr lang="nl-NL" dirty="0"/>
              <a:t>De middenweg vinden tussen twee uiterste</a:t>
            </a:r>
          </a:p>
          <a:p>
            <a:r>
              <a:rPr lang="nl-NL" dirty="0"/>
              <a:t>Deze middenweg is niet letterlijk het midden, maar is afhankelijk van de situatie</a:t>
            </a:r>
          </a:p>
          <a:p>
            <a:r>
              <a:rPr lang="nl-NL" dirty="0" err="1"/>
              <a:t>Eudomonia</a:t>
            </a:r>
            <a:r>
              <a:rPr lang="nl-NL" dirty="0"/>
              <a:t> -&gt; het grote geluk en het ontwikkelen van je zelf</a:t>
            </a:r>
          </a:p>
          <a:p>
            <a:r>
              <a:rPr lang="nl-NL" dirty="0" err="1"/>
              <a:t>Poiesis</a:t>
            </a:r>
            <a:r>
              <a:rPr lang="nl-NL" dirty="0"/>
              <a:t> en Praxis </a:t>
            </a:r>
          </a:p>
        </p:txBody>
      </p:sp>
      <p:pic>
        <p:nvPicPr>
          <p:cNvPr id="4" name="Opgenomen geluid">
            <a:hlinkClick r:id="" action="ppaction://media"/>
            <a:extLst>
              <a:ext uri="{FF2B5EF4-FFF2-40B4-BE49-F238E27FC236}">
                <a16:creationId xmlns:a16="http://schemas.microsoft.com/office/drawing/2014/main" id="{509FBFBB-0A39-4E48-847D-FEB29A321C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852318" y="5004448"/>
            <a:ext cx="1418494" cy="1418494"/>
          </a:xfrm>
          <a:prstGeom prst="rect">
            <a:avLst/>
          </a:prstGeom>
        </p:spPr>
      </p:pic>
    </p:spTree>
    <p:extLst>
      <p:ext uri="{BB962C8B-B14F-4D97-AF65-F5344CB8AC3E}">
        <p14:creationId xmlns:p14="http://schemas.microsoft.com/office/powerpoint/2010/main" val="3839733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02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Condensspoor">
  <a:themeElements>
    <a:clrScheme name="Vapor Trail">
      <a:dk1>
        <a:sysClr val="windowText" lastClr="000000"/>
      </a:dk1>
      <a:lt1>
        <a:sysClr val="window" lastClr="FFFFFF"/>
      </a:lt1>
      <a:dk2>
        <a:srgbClr val="454545"/>
      </a:dk2>
      <a:lt2>
        <a:srgbClr val="DADADA"/>
      </a:lt2>
      <a:accent1>
        <a:srgbClr val="C4220D"/>
      </a:accent1>
      <a:accent2>
        <a:srgbClr val="EB7712"/>
      </a:accent2>
      <a:accent3>
        <a:srgbClr val="ECBD31"/>
      </a:accent3>
      <a:accent4>
        <a:srgbClr val="92CE4A"/>
      </a:accent4>
      <a:accent5>
        <a:srgbClr val="50CFB4"/>
      </a:accent5>
      <a:accent6>
        <a:srgbClr val="0D8EC5"/>
      </a:accent6>
      <a:hlink>
        <a:srgbClr val="EA5A0C"/>
      </a:hlink>
      <a:folHlink>
        <a:srgbClr val="F09D3A"/>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FE1EB5C7-81A8-4CBA-AE6E-B3BF73DC3895}"/>
    </a:ext>
  </a:extLst>
</a:theme>
</file>

<file path=docProps/app.xml><?xml version="1.0" encoding="utf-8"?>
<Properties xmlns="http://schemas.openxmlformats.org/officeDocument/2006/extended-properties" xmlns:vt="http://schemas.openxmlformats.org/officeDocument/2006/docPropsVTypes">
  <Template>TM04033937[[fn=Condensspoor]]</Template>
  <TotalTime>137</TotalTime>
  <Words>371</Words>
  <Application>Microsoft Office PowerPoint</Application>
  <PresentationFormat>Breedbeeld</PresentationFormat>
  <Paragraphs>55</Paragraphs>
  <Slides>13</Slides>
  <Notes>0</Notes>
  <HiddenSlides>0</HiddenSlides>
  <MMClips>9</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13</vt:i4>
      </vt:variant>
    </vt:vector>
  </HeadingPairs>
  <TitlesOfParts>
    <vt:vector size="16" baseType="lpstr">
      <vt:lpstr>Arial</vt:lpstr>
      <vt:lpstr>Century Gothic</vt:lpstr>
      <vt:lpstr>Condensspoor</vt:lpstr>
      <vt:lpstr>Deugdethiek</vt:lpstr>
      <vt:lpstr>Inhoud</vt:lpstr>
      <vt:lpstr>Lesdoelen </vt:lpstr>
      <vt:lpstr>Wat is een ethisch dilemma </vt:lpstr>
      <vt:lpstr>Aristotelis </vt:lpstr>
      <vt:lpstr>Aristotelis </vt:lpstr>
      <vt:lpstr>Eudaimonie  </vt:lpstr>
      <vt:lpstr>Poiesis en praxis</vt:lpstr>
      <vt:lpstr>Kenmerken deugd ethiek</vt:lpstr>
      <vt:lpstr>Deugd ethiek en beroepsethiek</vt:lpstr>
      <vt:lpstr>De opdracht met de casus</vt:lpstr>
      <vt:lpstr>Evalueren lesdoelen</vt:lpstr>
      <vt:lpstr>Vragen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Deugdethiek</dc:title>
  <dc:creator>Kyra Tempelman (student)</dc:creator>
  <cp:lastModifiedBy>Kyra Tempelman (student)</cp:lastModifiedBy>
  <cp:revision>9</cp:revision>
  <dcterms:created xsi:type="dcterms:W3CDTF">2021-06-10T08:39:46Z</dcterms:created>
  <dcterms:modified xsi:type="dcterms:W3CDTF">2021-06-23T18:07:53Z</dcterms:modified>
</cp:coreProperties>
</file>