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18"/>
  </p:notesMasterIdLst>
  <p:handoutMasterIdLst>
    <p:handoutMasterId r:id="rId19"/>
  </p:handoutMasterIdLst>
  <p:sldIdLst>
    <p:sldId id="257" r:id="rId2"/>
    <p:sldId id="258" r:id="rId3"/>
    <p:sldId id="275" r:id="rId4"/>
    <p:sldId id="262" r:id="rId5"/>
    <p:sldId id="260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3" r:id="rId14"/>
    <p:sldId id="271" r:id="rId15"/>
    <p:sldId id="272" r:id="rId16"/>
    <p:sldId id="274" r:id="rId17"/>
  </p:sldIdLst>
  <p:sldSz cx="12192000" cy="6858000"/>
  <p:notesSz cx="6858000" cy="9144000"/>
  <p:defaultTextStyle>
    <a:defPPr rtl="0"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7440" autoAdjust="0"/>
  </p:normalViewPr>
  <p:slideViewPr>
    <p:cSldViewPr snapToGrid="0">
      <p:cViewPr varScale="1">
        <p:scale>
          <a:sx n="67" d="100"/>
          <a:sy n="67" d="100"/>
        </p:scale>
        <p:origin x="568" y="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0" d="100"/>
          <a:sy n="120" d="100"/>
        </p:scale>
        <p:origin x="504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3D0EA97C-B809-45E0-A9E2-E5882BFD33EB}" type="datetime1">
              <a:rPr lang="nl-NL" smtClean="0"/>
              <a:t>17-5-2021</a:t>
            </a:fld>
            <a:endParaRPr lang="en-US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F1A8EE09-76CC-4000-B080-9F213DA7DCE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681244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DF148070-BB63-4AB2-93E2-2A30556701E1}" type="datetime1">
              <a:rPr lang="nl-NL" smtClean="0"/>
              <a:t>17-5-2021</a:t>
            </a:fld>
            <a:endParaRPr lang="en-US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nl"/>
              <a:t>Klik om de tekststijlen van het model te bewerken</a:t>
            </a:r>
            <a:endParaRPr lang="en-US"/>
          </a:p>
          <a:p>
            <a:pPr lvl="1" rtl="0"/>
            <a:r>
              <a:rPr lang="nl"/>
              <a:t>Tweede niveau</a:t>
            </a:r>
          </a:p>
          <a:p>
            <a:pPr lvl="2" rtl="0"/>
            <a:r>
              <a:rPr lang="nl"/>
              <a:t>Derde niveau</a:t>
            </a:r>
          </a:p>
          <a:p>
            <a:pPr lvl="3" rtl="0"/>
            <a:r>
              <a:rPr lang="nl"/>
              <a:t>Vierde niveau</a:t>
            </a:r>
          </a:p>
          <a:p>
            <a:pPr lvl="4" rtl="0"/>
            <a:r>
              <a:rPr lang="nl"/>
              <a:t>Vijfde niveau</a:t>
            </a:r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8E40627-AA7D-471F-B5F2-0BF9E4C68EB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5452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>
            <a:extLst>
              <a:ext uri="{FF2B5EF4-FFF2-40B4-BE49-F238E27FC236}">
                <a16:creationId xmlns:a16="http://schemas.microsoft.com/office/drawing/2014/main" id="{904DB13E-F722-4ED6-BB00-556651E952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 useBgFill="1">
        <p:nvSpPr>
          <p:cNvPr id="10" name="Rechthoek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hthoek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hthoek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Groep 6">
            <a:extLst>
              <a:ext uri="{FF2B5EF4-FFF2-40B4-BE49-F238E27FC236}">
                <a16:creationId xmlns:a16="http://schemas.microsoft.com/office/drawing/2014/main" id="{E26428D7-C6F3-473D-A360-A3F5C3E8728C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Rechte verbindingslijn 16"/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Rechte verbindingslijn 17"/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Rechte verbindingslijn 18"/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1629103" y="2244830"/>
            <a:ext cx="8933796" cy="2437232"/>
          </a:xfrm>
        </p:spPr>
        <p:txBody>
          <a:bodyPr tIns="45720" bIns="45720" rtlCol="0" anchor="ctr">
            <a:normAutofit/>
          </a:bodyPr>
          <a:lstStyle>
            <a:lvl1pPr algn="ctr">
              <a:lnSpc>
                <a:spcPct val="83000"/>
              </a:lnSpc>
              <a:defRPr lang="en-US" sz="60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nl" dirty="0"/>
              <a:t>Klik om de titelstijl van het model te bewerken</a:t>
            </a:r>
            <a:endParaRPr lang="en-US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20" name="Tijdelijke aanduiding voor datum 19"/>
          <p:cNvSpPr>
            <a:spLocks noGrp="1"/>
          </p:cNvSpPr>
          <p:nvPr>
            <p:ph type="dt" sz="half" idx="10"/>
          </p:nvPr>
        </p:nvSpPr>
        <p:spPr>
          <a:xfrm>
            <a:off x="5318760" y="1341256"/>
            <a:ext cx="1554480" cy="485546"/>
          </a:xfrm>
        </p:spPr>
        <p:txBody>
          <a:bodyPr rtlCol="0"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pPr rtl="0"/>
            <a:fld id="{E565F9AE-BFFA-4397-9A9B-ECDD71208513}" type="datetime1">
              <a:rPr lang="nl-NL" smtClean="0"/>
              <a:t>17-5-2021</a:t>
            </a:fld>
            <a:endParaRPr lang="en-US" dirty="0"/>
          </a:p>
        </p:txBody>
      </p:sp>
      <p:sp>
        <p:nvSpPr>
          <p:cNvPr id="21" name="Tijdelijke aanduiding voor voettekst 20"/>
          <p:cNvSpPr>
            <a:spLocks noGrp="1"/>
          </p:cNvSpPr>
          <p:nvPr>
            <p:ph type="ftr" sz="quarter" idx="11"/>
          </p:nvPr>
        </p:nvSpPr>
        <p:spPr>
          <a:xfrm>
            <a:off x="1629100" y="5177408"/>
            <a:ext cx="5730295" cy="228600"/>
          </a:xfrm>
        </p:spPr>
        <p:txBody>
          <a:bodyPr rtlCol="0"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22" name="Tijdelijke aanduiding voor dianummer 21"/>
          <p:cNvSpPr>
            <a:spLocks noGrp="1"/>
          </p:cNvSpPr>
          <p:nvPr>
            <p:ph type="sldNum" sz="quarter" idx="12"/>
          </p:nvPr>
        </p:nvSpPr>
        <p:spPr>
          <a:xfrm>
            <a:off x="8606920" y="5177408"/>
            <a:ext cx="1955980" cy="22860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770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nl" dirty="0"/>
              <a:t>Klik om de titelstijl van het model te bewerken</a:t>
            </a:r>
            <a:endParaRPr lang="en-US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nl-NL"/>
              <a:t>Klikken om de tekststijl van het model te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5D1A3E2-AC0B-43D4-9C0D-5BC43413D0D9}" type="datetime1">
              <a:rPr lang="nl-NL" smtClean="0"/>
              <a:t>17-5-2021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329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 hasCustomPrompt="1"/>
          </p:nvPr>
        </p:nvSpPr>
        <p:spPr>
          <a:xfrm>
            <a:off x="8991600" y="762000"/>
            <a:ext cx="2362200" cy="5257800"/>
          </a:xfrm>
        </p:spPr>
        <p:txBody>
          <a:bodyPr vert="eaVert" rtlCol="0"/>
          <a:lstStyle>
            <a:lvl1pPr>
              <a:defRPr/>
            </a:lvl1pPr>
          </a:lstStyle>
          <a:p>
            <a:pPr rtl="0"/>
            <a:r>
              <a:rPr lang="nl" dirty="0"/>
              <a:t>Klik om de titelstijl van het model te bewerken</a:t>
            </a:r>
            <a:endParaRPr lang="en-US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 rtlCol="0"/>
          <a:lstStyle/>
          <a:p>
            <a:pPr lvl="0" rtl="0"/>
            <a:r>
              <a:rPr lang="nl-NL"/>
              <a:t>Klikken om de tekststijl van het model te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77BB443-3CF3-4283-B31E-9D5D504E632F}" type="datetime1">
              <a:rPr lang="nl-NL" smtClean="0"/>
              <a:t>17-5-2021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073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nl" dirty="0"/>
              <a:t>Klik om de titelstijl van het model te bewerken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nl-NL"/>
              <a:t>Klikken om de tekststijl van het model te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EF80720-5837-4C35-BBE5-1C1ED630F5B7}" type="datetime1">
              <a:rPr lang="nl-NL" smtClean="0"/>
              <a:t>17-5-2021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708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hoek 14">
            <a:extLst>
              <a:ext uri="{FF2B5EF4-FFF2-40B4-BE49-F238E27FC236}">
                <a16:creationId xmlns:a16="http://schemas.microsoft.com/office/drawing/2014/main" id="{0A4A1889-E37C-4EC3-9E41-9DAD221CF3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 useBgFill="1">
        <p:nvSpPr>
          <p:cNvPr id="23" name="Rechthoek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hthoek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hthoek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629156" y="2275165"/>
            <a:ext cx="8933688" cy="2406895"/>
          </a:xfrm>
        </p:spPr>
        <p:txBody>
          <a:bodyPr rtlCol="0" anchor="ctr">
            <a:normAutofit/>
          </a:bodyPr>
          <a:lstStyle>
            <a:lvl1pPr algn="ctr">
              <a:lnSpc>
                <a:spcPct val="83000"/>
              </a:lnSpc>
              <a:defRPr lang="en-US" sz="60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nl" dirty="0"/>
              <a:t>Klik om de titelstijl van het model te bewerken</a:t>
            </a:r>
            <a:endParaRPr lang="en-US" dirty="0"/>
          </a:p>
        </p:txBody>
      </p:sp>
      <p:grpSp>
        <p:nvGrpSpPr>
          <p:cNvPr id="16" name="Groep 15">
            <a:extLst>
              <a:ext uri="{FF2B5EF4-FFF2-40B4-BE49-F238E27FC236}">
                <a16:creationId xmlns:a16="http://schemas.microsoft.com/office/drawing/2014/main" id="{1683EB04-C23E-490C-A1A6-030CF79D23C8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Rechte verbindingslijn 16">
              <a:extLst>
                <a:ext uri="{FF2B5EF4-FFF2-40B4-BE49-F238E27FC236}">
                  <a16:creationId xmlns:a16="http://schemas.microsoft.com/office/drawing/2014/main" id="{F8A84C03-E1CA-4A4E-81D6-9BB0C335B7A0}"/>
                </a:ext>
              </a:extLst>
            </p:cNvPr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Rechte verbindingslijn 17">
              <a:extLst>
                <a:ext uri="{FF2B5EF4-FFF2-40B4-BE49-F238E27FC236}">
                  <a16:creationId xmlns:a16="http://schemas.microsoft.com/office/drawing/2014/main" id="{4A26FB5A-D5D1-4DAB-AC43-7F51A7F2D197}"/>
                </a:ext>
              </a:extLst>
            </p:cNvPr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Rechte verbindingslijn 18">
              <a:extLst>
                <a:ext uri="{FF2B5EF4-FFF2-40B4-BE49-F238E27FC236}">
                  <a16:creationId xmlns:a16="http://schemas.microsoft.com/office/drawing/2014/main" id="{49303F14-E560-4C02-94F4-B4695FE26813}"/>
                </a:ext>
              </a:extLst>
            </p:cNvPr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629156" y="4682062"/>
            <a:ext cx="8939784" cy="457200"/>
          </a:xfrm>
        </p:spPr>
        <p:txBody>
          <a:bodyPr rtlCol="0"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800">
                <a:solidFill>
                  <a:schemeClr val="tx1">
                    <a:lumMod val="95000"/>
                    <a:lumOff val="5000"/>
                  </a:schemeClr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5318760" y="1344502"/>
            <a:ext cx="1554480" cy="498781"/>
          </a:xfrm>
        </p:spPr>
        <p:txBody>
          <a:bodyPr rtlCol="0"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 rtl="0"/>
            <a:fld id="{51D61260-E445-41FE-8C4B-72173B6D0ED2}" type="datetime1">
              <a:rPr lang="nl-NL" smtClean="0"/>
              <a:t>17-5-2021</a:t>
            </a:fld>
            <a:endParaRPr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629157" y="5177408"/>
            <a:ext cx="5660134" cy="228600"/>
          </a:xfrm>
        </p:spPr>
        <p:txBody>
          <a:bodyPr rtlCol="0"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604504" y="5177408"/>
            <a:ext cx="1958339" cy="22860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071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nl" dirty="0"/>
              <a:t>Klik om de titelstijl van het model te bewerken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1066800" y="2103120"/>
            <a:ext cx="4663440" cy="374904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nl" dirty="0"/>
              <a:t>Klik om de tekststijlen van het model te bewerken</a:t>
            </a:r>
          </a:p>
          <a:p>
            <a:pPr lvl="1" rtl="0"/>
            <a:r>
              <a:rPr lang="nl" dirty="0"/>
              <a:t>Tweede niveau</a:t>
            </a:r>
          </a:p>
          <a:p>
            <a:pPr lvl="2" rtl="0"/>
            <a:r>
              <a:rPr lang="nl" dirty="0"/>
              <a:t>Derde niveau</a:t>
            </a:r>
          </a:p>
          <a:p>
            <a:pPr lvl="3" rtl="0"/>
            <a:r>
              <a:rPr lang="nl" dirty="0"/>
              <a:t>Vierde niveau</a:t>
            </a:r>
          </a:p>
          <a:p>
            <a:pPr lvl="4" rtl="0"/>
            <a:r>
              <a:rPr lang="nl" dirty="0"/>
              <a:t>Vijfde niveau</a:t>
            </a:r>
            <a:endParaRPr lang="en-US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6461760" y="2103120"/>
            <a:ext cx="4663440" cy="374904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nl" dirty="0"/>
              <a:t>Klik om de tekststijlen van het model te bewerken</a:t>
            </a:r>
          </a:p>
          <a:p>
            <a:pPr lvl="1" rtl="0"/>
            <a:r>
              <a:rPr lang="nl" dirty="0"/>
              <a:t>Tweede niveau</a:t>
            </a:r>
          </a:p>
          <a:p>
            <a:pPr lvl="2" rtl="0"/>
            <a:r>
              <a:rPr lang="nl" dirty="0"/>
              <a:t>Derde niveau</a:t>
            </a:r>
          </a:p>
          <a:p>
            <a:pPr lvl="3" rtl="0"/>
            <a:r>
              <a:rPr lang="nl" dirty="0"/>
              <a:t>Vierde niveau</a:t>
            </a:r>
          </a:p>
          <a:p>
            <a:pPr lvl="4" rtl="0"/>
            <a:r>
              <a:rPr lang="nl" dirty="0"/>
              <a:t>Vijfde niveau</a:t>
            </a:r>
            <a:endParaRPr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8C221E6-93FE-4E73-A747-F51086EDA737}" type="datetime1">
              <a:rPr lang="nl-NL" smtClean="0"/>
              <a:t>17-5-2021</a:t>
            </a:fld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672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nl" dirty="0"/>
              <a:t>Klik om de titelstijl van het model te bewerken</a:t>
            </a:r>
            <a:endParaRPr lang="en-US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663440" cy="640080"/>
          </a:xfrm>
        </p:spPr>
        <p:txBody>
          <a:bodyPr rtlCol="0"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1069848" y="2792472"/>
            <a:ext cx="4663440" cy="3163825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nl" dirty="0"/>
              <a:t>Klik om de tekststijlen van het model te bewerken</a:t>
            </a:r>
          </a:p>
          <a:p>
            <a:pPr lvl="1" rtl="0"/>
            <a:r>
              <a:rPr lang="nl" dirty="0"/>
              <a:t>Tweede niveau</a:t>
            </a:r>
          </a:p>
          <a:p>
            <a:pPr lvl="2" rtl="0"/>
            <a:r>
              <a:rPr lang="nl" dirty="0"/>
              <a:t>Derde niveau</a:t>
            </a:r>
          </a:p>
          <a:p>
            <a:pPr lvl="3" rtl="0"/>
            <a:r>
              <a:rPr lang="nl" dirty="0"/>
              <a:t>Vierde niveau</a:t>
            </a:r>
          </a:p>
          <a:p>
            <a:pPr lvl="4" rtl="0"/>
            <a:r>
              <a:rPr lang="nl" dirty="0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458712" y="2074334"/>
            <a:ext cx="4663440" cy="640080"/>
          </a:xfrm>
        </p:spPr>
        <p:txBody>
          <a:bodyPr rtlCol="0"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>
                <a:solidFill>
                  <a:schemeClr val="tx1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6458712" y="2792471"/>
            <a:ext cx="4663440" cy="3164509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nl" dirty="0"/>
              <a:t>Klik om de tekststijlen van het model te bewerken</a:t>
            </a:r>
          </a:p>
          <a:p>
            <a:pPr lvl="1" rtl="0"/>
            <a:r>
              <a:rPr lang="nl" dirty="0"/>
              <a:t>Tweede niveau</a:t>
            </a:r>
          </a:p>
          <a:p>
            <a:pPr lvl="2" rtl="0"/>
            <a:r>
              <a:rPr lang="nl" dirty="0"/>
              <a:t>Derde niveau</a:t>
            </a:r>
          </a:p>
          <a:p>
            <a:pPr lvl="3" rtl="0"/>
            <a:r>
              <a:rPr lang="nl" dirty="0"/>
              <a:t>Vierde niveau</a:t>
            </a:r>
          </a:p>
          <a:p>
            <a:pPr lvl="4" rtl="0"/>
            <a:r>
              <a:rPr lang="nl" dirty="0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F7085B3-56AC-4272-A0A8-7A87BE8500B8}" type="datetime1">
              <a:rPr lang="nl-NL" smtClean="0"/>
              <a:t>17-5-2021</a:t>
            </a:fld>
            <a:endParaRPr lang="en-US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960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nl" dirty="0"/>
              <a:t>Klik om de titelstijl van het model te bewerken</a:t>
            </a:r>
            <a:endParaRPr lang="en-US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AC61C45-8544-4D8A-9076-355F45D20F8A}" type="datetime1">
              <a:rPr lang="nl-NL" smtClean="0"/>
              <a:t>17-5-2021</a:t>
            </a:fld>
            <a:endParaRPr lang="en-US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413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D151E75-6D2D-4AAA-97D4-ECC5AACC1597}" type="datetime1">
              <a:rPr lang="nl-NL" smtClean="0"/>
              <a:t>17-5-2021</a:t>
            </a:fld>
            <a:endParaRPr lang="en-US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247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 9">
            <a:extLst>
              <a:ext uri="{FF2B5EF4-FFF2-40B4-BE49-F238E27FC236}">
                <a16:creationId xmlns:a16="http://schemas.microsoft.com/office/drawing/2014/main" id="{D5E1BBF9-8BEF-4353-BA68-30AAF9EBD8D8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5B941C21-2A5D-4912-AB06-1BB0C0EB6AE1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</p:spPr>
        <p:txBody>
          <a:bodyPr rtlCol="0"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609600"/>
            <a:ext cx="6858000" cy="5334000"/>
          </a:xfrm>
        </p:spPr>
        <p:txBody>
          <a:bodyPr rtlCol="0"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nl-NL"/>
              <a:t>Klikken om de tekststijl van het model te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458200" y="2336800"/>
            <a:ext cx="3161963" cy="3606800"/>
          </a:xfrm>
        </p:spPr>
        <p:txBody>
          <a:bodyPr rtlCol="0"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>
          <a:xfrm>
            <a:off x="5588000" y="6035040"/>
            <a:ext cx="1955800" cy="36576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D91434D6-CBFF-4FFF-8AC2-8BBE1C43CBB9}" type="datetime1">
              <a:rPr lang="nl-NL" smtClean="0"/>
              <a:t>17-5-2021</a:t>
            </a:fld>
            <a:endParaRPr lang="en-US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>
          <a:xfrm>
            <a:off x="685801" y="6035040"/>
            <a:ext cx="4584700" cy="365760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endParaRPr lang="en-US"/>
          </a:p>
        </p:txBody>
      </p:sp>
      <p:sp>
        <p:nvSpPr>
          <p:cNvPr id="11" name="Tijdelijke aanduiding voor dianummer 10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3435" cy="36576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602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E687CA98-D9C7-497F-A1DA-7D22F8753BCE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afbeelding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228599" y="237744"/>
            <a:ext cx="7696201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nl" dirty="0"/>
              <a:t>Klik op pictogram om afbeelding toe te voegen</a:t>
            </a:r>
            <a:endParaRPr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 rtlCol="0"/>
          <a:lstStyle>
            <a:lvl1pPr>
              <a:defRPr b="1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rtl="0"/>
            <a:fld id="{0D6C6CD4-61FA-4797-A9C5-D735A3502853}" type="datetime1">
              <a:rPr lang="nl-NL" smtClean="0"/>
              <a:t>17-5-2021</a:t>
            </a:fld>
            <a:endParaRPr lang="en-US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612648" y="6035040"/>
            <a:ext cx="4588002" cy="365760"/>
          </a:xfrm>
        </p:spPr>
        <p:txBody>
          <a:bodyPr rtlCol="0"/>
          <a:lstStyle>
            <a:lvl1pPr marL="0" algn="r" defTabSz="914400" rtl="0" eaLnBrk="1" latinLnBrk="0" hangingPunct="1">
              <a:defRPr lang="en-US" sz="1000" b="1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algn="l" rtl="0"/>
            <a:endParaRPr lang="en-US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5296" cy="365760"/>
          </a:xfrm>
        </p:spPr>
        <p:txBody>
          <a:bodyPr rtlCol="0"/>
          <a:lstStyle/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F8B3D8CC-BB13-41A5-8F34-B8E84A4F9534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rtlCol="0" anchor="b">
            <a:noAutofit/>
          </a:bodyPr>
          <a:lstStyle>
            <a:lvl1pPr algn="l">
              <a:lnSpc>
                <a:spcPct val="100000"/>
              </a:lnSpc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pPr rtl="0"/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 rtlCol="0"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678223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hthoek 8">
            <a:extLst>
              <a:ext uri="{FF2B5EF4-FFF2-40B4-BE49-F238E27FC236}">
                <a16:creationId xmlns:a16="http://schemas.microsoft.com/office/drawing/2014/main" id="{1E94681D-2A4C-4A8D-B9B5-31D440D032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7" name="Rechthoek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8" name="Rechthoek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nl" dirty="0"/>
              <a:t>Klik om de titelstijl van het model te bewerken</a:t>
            </a:r>
            <a:endParaRPr lang="en-US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nl"/>
              <a:t>Klik om de tekststijlen van het model te bewerken</a:t>
            </a:r>
          </a:p>
          <a:p>
            <a:pPr lvl="1" rtl="0"/>
            <a:r>
              <a:rPr lang="nl"/>
              <a:t>Tweede niveau</a:t>
            </a:r>
          </a:p>
          <a:p>
            <a:pPr lvl="2" rtl="0"/>
            <a:r>
              <a:rPr lang="nl"/>
              <a:t>Derde niveau</a:t>
            </a:r>
          </a:p>
          <a:p>
            <a:pPr lvl="3" rtl="0"/>
            <a:r>
              <a:rPr lang="nl"/>
              <a:t>Vierde niveau</a:t>
            </a:r>
          </a:p>
          <a:p>
            <a:pPr lvl="4" rtl="0"/>
            <a:r>
              <a:rPr lang="nl"/>
              <a:t>Vijfde niveau</a:t>
            </a:r>
            <a:endParaRPr lang="en-US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66A64366-1BE6-485D-BF1A-8F9BCC4FB451}" type="datetime1">
              <a:rPr lang="nl-NL" smtClean="0"/>
              <a:t>17-5-2021</a:t>
            </a:fld>
            <a:endParaRPr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57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65" r:id="rId5"/>
    <p:sldLayoutId id="2147483671" r:id="rId6"/>
    <p:sldLayoutId id="2147483672" r:id="rId7"/>
    <p:sldLayoutId id="2147483662" r:id="rId8"/>
    <p:sldLayoutId id="2147483663" r:id="rId9"/>
    <p:sldLayoutId id="2147483664" r:id="rId10"/>
    <p:sldLayoutId id="2147483666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i="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1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kAi6ZI0nw1s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Een afbeelding met materiaal, tafel, rood, bedekt&#10;&#10;Beschrijving automatisch gegenereerd">
            <a:extLst>
              <a:ext uri="{FF2B5EF4-FFF2-40B4-BE49-F238E27FC236}">
                <a16:creationId xmlns:a16="http://schemas.microsoft.com/office/drawing/2014/main" id="{6D3BA21E-E6C8-4E14-8E53-C5DF567E9D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64" name="Rechthoek 59">
            <a:extLst>
              <a:ext uri="{FF2B5EF4-FFF2-40B4-BE49-F238E27FC236}">
                <a16:creationId xmlns:a16="http://schemas.microsoft.com/office/drawing/2014/main" id="{2644B391-9BFE-445C-A9EC-F544BB85FB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7329" y="1808532"/>
            <a:ext cx="5452527" cy="3240936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65" name="Rechthoek 61">
            <a:extLst>
              <a:ext uri="{FF2B5EF4-FFF2-40B4-BE49-F238E27FC236}">
                <a16:creationId xmlns:a16="http://schemas.microsoft.com/office/drawing/2014/main" id="{80F26E69-87D9-4655-AE7B-280A87AA3C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3272" y="1975104"/>
            <a:ext cx="5120640" cy="2907792"/>
          </a:xfrm>
          <a:prstGeom prst="rect">
            <a:avLst/>
          </a:prstGeom>
          <a:noFill/>
          <a:ln w="6350" cap="sq" cmpd="sng" algn="ctr">
            <a:solidFill>
              <a:schemeClr val="tx1"/>
            </a:solidFill>
            <a:prstDash val="solid"/>
            <a:miter lim="800000"/>
          </a:ln>
          <a:effectLst>
            <a:softEdge rad="0"/>
          </a:effectLst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C3B467-088C-4F3D-A9A7-105C4E1E20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6055" y="2350017"/>
            <a:ext cx="4775075" cy="1630906"/>
          </a:xfrm>
        </p:spPr>
        <p:txBody>
          <a:bodyPr rtlCol="0">
            <a:normAutofit/>
          </a:bodyPr>
          <a:lstStyle/>
          <a:p>
            <a:pPr rtl="0"/>
            <a:r>
              <a:rPr lang="nl" sz="4400" dirty="0">
                <a:solidFill>
                  <a:schemeClr val="tx1"/>
                </a:solidFill>
              </a:rPr>
              <a:t>Sociale problematiek</a:t>
            </a:r>
          </a:p>
        </p:txBody>
      </p:sp>
      <p:sp>
        <p:nvSpPr>
          <p:cNvPr id="3" name="Subtitel 2">
            <a:extLst>
              <a:ext uri="{FF2B5EF4-FFF2-40B4-BE49-F238E27FC236}">
                <a16:creationId xmlns:a16="http://schemas.microsoft.com/office/drawing/2014/main" id="{C8722DDC-8EEE-4A06-8DFE-B44871EAA2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6055" y="3990546"/>
            <a:ext cx="4775075" cy="559656"/>
          </a:xfrm>
        </p:spPr>
        <p:txBody>
          <a:bodyPr rtlCol="0">
            <a:normAutofit fontScale="92500" lnSpcReduction="20000"/>
          </a:bodyPr>
          <a:lstStyle/>
          <a:p>
            <a:pPr rtl="0"/>
            <a:r>
              <a:rPr lang="nl" dirty="0">
                <a:solidFill>
                  <a:schemeClr val="tx1"/>
                </a:solidFill>
              </a:rPr>
              <a:t>Project 8</a:t>
            </a:r>
          </a:p>
          <a:p>
            <a:pPr rtl="0"/>
            <a:r>
              <a:rPr lang="nl" dirty="0">
                <a:solidFill>
                  <a:schemeClr val="tx1"/>
                </a:solidFill>
              </a:rPr>
              <a:t>Les 1</a:t>
            </a:r>
          </a:p>
        </p:txBody>
      </p:sp>
    </p:spTree>
    <p:extLst>
      <p:ext uri="{BB962C8B-B14F-4D97-AF65-F5344CB8AC3E}">
        <p14:creationId xmlns:p14="http://schemas.microsoft.com/office/powerpoint/2010/main" val="17366931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Een afbeelding met materiaal, tafel, rood, bedekt&#10;&#10;Beschrijving automatisch gegenereerd">
            <a:extLst>
              <a:ext uri="{FF2B5EF4-FFF2-40B4-BE49-F238E27FC236}">
                <a16:creationId xmlns:a16="http://schemas.microsoft.com/office/drawing/2014/main" id="{5C002EE5-E4FF-463C-8DAA-9AC0B6D407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79" cy="685799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B22E835F-2EF0-4708-8CE7-BCDF9238DE30}"/>
              </a:ext>
            </a:extLst>
          </p:cNvPr>
          <p:cNvSpPr txBox="1"/>
          <p:nvPr/>
        </p:nvSpPr>
        <p:spPr>
          <a:xfrm>
            <a:off x="1133475" y="2333612"/>
            <a:ext cx="9991725" cy="203132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br>
              <a:rPr lang="nl-NL" sz="3600" dirty="0">
                <a:solidFill>
                  <a:schemeClr val="accent4">
                    <a:lumMod val="20000"/>
                    <a:lumOff val="80000"/>
                  </a:schemeClr>
                </a:solidFill>
              </a:rPr>
            </a:br>
            <a:r>
              <a:rPr lang="nl-NL" sz="36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HUISWERK</a:t>
            </a:r>
          </a:p>
          <a:p>
            <a:endParaRPr lang="nl-NL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r>
              <a:rPr lang="nl-NL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LEZEN THEMA 5  Maatschappelijke zorg 2</a:t>
            </a:r>
          </a:p>
          <a:p>
            <a:r>
              <a:rPr lang="nl-NL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	</a:t>
            </a:r>
            <a:r>
              <a:rPr lang="nl-NL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T.b.v. het schrijven van de artikelen.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0E239FDB-D83F-4D0A-A48A-2989EE6083A8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nl-NL" dirty="0"/>
              <a:t>Vragen?</a:t>
            </a:r>
          </a:p>
        </p:txBody>
      </p:sp>
    </p:spTree>
    <p:extLst>
      <p:ext uri="{BB962C8B-B14F-4D97-AF65-F5344CB8AC3E}">
        <p14:creationId xmlns:p14="http://schemas.microsoft.com/office/powerpoint/2010/main" val="15606319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Een afbeelding met materiaal, tafel, rood, bedekt&#10;&#10;Beschrijving automatisch gegenereerd">
            <a:extLst>
              <a:ext uri="{FF2B5EF4-FFF2-40B4-BE49-F238E27FC236}">
                <a16:creationId xmlns:a16="http://schemas.microsoft.com/office/drawing/2014/main" id="{5C002EE5-E4FF-463C-8DAA-9AC0B6D407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79" cy="685799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B22E835F-2EF0-4708-8CE7-BCDF9238DE30}"/>
              </a:ext>
            </a:extLst>
          </p:cNvPr>
          <p:cNvSpPr txBox="1"/>
          <p:nvPr/>
        </p:nvSpPr>
        <p:spPr>
          <a:xfrm>
            <a:off x="1100137" y="2105012"/>
            <a:ext cx="9991725" cy="5632311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De opdracht voor het vak sociale problematiek:</a:t>
            </a:r>
            <a:endParaRPr lang="nl-NL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r>
              <a:rPr lang="nl-NL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Maak in een groepje van 3 a 4 studenten online </a:t>
            </a:r>
            <a:r>
              <a:rPr lang="nl-NL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tijdschrift </a:t>
            </a:r>
            <a:r>
              <a:rPr lang="nl-NL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over sociale problematiek(en). Doelgroep waar je het tijdschrift voor maakt: MBO-studenten</a:t>
            </a:r>
          </a:p>
          <a:p>
            <a:r>
              <a:rPr lang="nl-NL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 </a:t>
            </a:r>
          </a:p>
          <a:p>
            <a:r>
              <a:rPr lang="nl-NL" u="sng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Het tijdschrift bevat de volgende onderdelen</a:t>
            </a:r>
            <a:r>
              <a:rPr lang="nl-NL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:</a:t>
            </a:r>
          </a:p>
          <a:p>
            <a:r>
              <a:rPr lang="nl-NL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Deel A</a:t>
            </a:r>
            <a:endParaRPr lang="nl-NL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r>
              <a:rPr lang="nl-NL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2 artikelen over sociale problemen met als doel informerend te zijn. Ieder artikel is minimaal 1 a4 in normaal lettertype en exclusief afbeeldingen. </a:t>
            </a:r>
          </a:p>
          <a:p>
            <a:br>
              <a:rPr lang="nl-NL" dirty="0">
                <a:solidFill>
                  <a:schemeClr val="accent4">
                    <a:lumMod val="20000"/>
                    <a:lumOff val="80000"/>
                  </a:schemeClr>
                </a:solidFill>
              </a:rPr>
            </a:br>
            <a:r>
              <a:rPr lang="nl-NL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Deel B</a:t>
            </a:r>
            <a:endParaRPr lang="nl-NL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r>
              <a:rPr lang="nl-NL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Kies uit</a:t>
            </a:r>
          </a:p>
          <a:p>
            <a:r>
              <a:rPr lang="nl-NL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1 informerende items over een sociaal probleem gericht op methodiek, interventie of verdieping.</a:t>
            </a:r>
          </a:p>
          <a:p>
            <a:r>
              <a:rPr lang="nl-NL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Of</a:t>
            </a:r>
          </a:p>
          <a:p>
            <a:r>
              <a:rPr lang="nl-NL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1 uitgewerkt interview met iemand uit het werkveld (die werkt met mensen met sociale problemen)</a:t>
            </a:r>
          </a:p>
          <a:p>
            <a:r>
              <a:rPr lang="nl-NL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 </a:t>
            </a:r>
          </a:p>
          <a:p>
            <a:endParaRPr lang="nl-NL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endParaRPr lang="nl-NL" b="1" i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endParaRPr lang="nl-NL" b="1" i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0E239FDB-D83F-4D0A-A48A-2989EE6083A8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nl-NL" dirty="0"/>
              <a:t>Wat gaan we dan precies doen komende weken? – De eindopdracht	                    </a:t>
            </a:r>
            <a:r>
              <a:rPr lang="nl-NL" sz="3600" dirty="0"/>
              <a:t>1/2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699878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Een afbeelding met materiaal, tafel, rood, bedekt&#10;&#10;Beschrijving automatisch gegenereerd">
            <a:extLst>
              <a:ext uri="{FF2B5EF4-FFF2-40B4-BE49-F238E27FC236}">
                <a16:creationId xmlns:a16="http://schemas.microsoft.com/office/drawing/2014/main" id="{5C002EE5-E4FF-463C-8DAA-9AC0B6D407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79" cy="685799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B22E835F-2EF0-4708-8CE7-BCDF9238DE30}"/>
              </a:ext>
            </a:extLst>
          </p:cNvPr>
          <p:cNvSpPr txBox="1"/>
          <p:nvPr/>
        </p:nvSpPr>
        <p:spPr>
          <a:xfrm>
            <a:off x="1100137" y="2105012"/>
            <a:ext cx="9991725" cy="286232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Deel C</a:t>
            </a:r>
            <a:endParaRPr lang="nl-NL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r>
              <a:rPr lang="nl-NL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1 zelfgemaakte creatief item zoals een gedicht, tekening, filmpje of puzzel over sociale problematiek.</a:t>
            </a:r>
          </a:p>
          <a:p>
            <a:r>
              <a:rPr lang="nl-NL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 </a:t>
            </a:r>
          </a:p>
          <a:p>
            <a:r>
              <a:rPr lang="nl-NL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Deel D</a:t>
            </a:r>
            <a:endParaRPr lang="nl-NL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r>
              <a:rPr lang="nl-NL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1 ingevuld beoordelingsformulier door een andere groep. De peerreview</a:t>
            </a:r>
            <a:r>
              <a:rPr lang="nl-NL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.</a:t>
            </a:r>
            <a:endParaRPr lang="nl-NL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r>
              <a:rPr lang="nl-NL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 </a:t>
            </a:r>
            <a:endParaRPr lang="nl-NL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r>
              <a:rPr lang="nl-NL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 </a:t>
            </a:r>
            <a:endParaRPr lang="nl-NL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r>
              <a:rPr lang="nl-NL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Deel E </a:t>
            </a:r>
            <a:endParaRPr lang="nl-NL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r>
              <a:rPr lang="nl-NL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Individuele reflectie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0E239FDB-D83F-4D0A-A48A-2989EE6083A8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nl-NL" dirty="0"/>
              <a:t>Wat gaan we dan precies doen komende weken? – De eindopdracht	                    </a:t>
            </a:r>
            <a:r>
              <a:rPr lang="nl-NL" sz="3600" dirty="0"/>
              <a:t>2/2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202265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Een afbeelding met materiaal, tafel, rood, bedekt&#10;&#10;Beschrijving automatisch gegenereerd">
            <a:extLst>
              <a:ext uri="{FF2B5EF4-FFF2-40B4-BE49-F238E27FC236}">
                <a16:creationId xmlns:a16="http://schemas.microsoft.com/office/drawing/2014/main" id="{5C002EE5-E4FF-463C-8DAA-9AC0B6D407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79" cy="685799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B22E835F-2EF0-4708-8CE7-BCDF9238DE30}"/>
              </a:ext>
            </a:extLst>
          </p:cNvPr>
          <p:cNvSpPr txBox="1"/>
          <p:nvPr/>
        </p:nvSpPr>
        <p:spPr>
          <a:xfrm>
            <a:off x="1100137" y="2105012"/>
            <a:ext cx="9991725" cy="341632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Een alternatief op de invulling van het digitale tijdschrift mag natuurlijk ook. </a:t>
            </a:r>
          </a:p>
          <a:p>
            <a:r>
              <a:rPr lang="nl-NL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Denk aan</a:t>
            </a:r>
          </a:p>
          <a:p>
            <a:pPr marL="285750" indent="-285750">
              <a:buFontTx/>
              <a:buChar char="-"/>
            </a:pPr>
            <a:r>
              <a:rPr lang="nl-NL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Het opnemen van een podcast</a:t>
            </a:r>
          </a:p>
          <a:p>
            <a:pPr marL="285750" indent="-285750">
              <a:buFontTx/>
              <a:buChar char="-"/>
            </a:pPr>
            <a:r>
              <a:rPr lang="nl-NL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Het maken van een filmpje</a:t>
            </a:r>
          </a:p>
          <a:p>
            <a:pPr marL="285750" indent="-285750">
              <a:buFontTx/>
              <a:buChar char="-"/>
            </a:pPr>
            <a:r>
              <a:rPr lang="nl-NL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Een ander creatief idee waarmee je aan de criteria kunt voldoen? Overleg met je docent.</a:t>
            </a:r>
          </a:p>
          <a:p>
            <a:endParaRPr lang="nl-NL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r>
              <a:rPr lang="nl-NL" b="1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Zorg in dit geval voor een duidelijke link in het tijdschrift naar het juiste medium. </a:t>
            </a:r>
          </a:p>
          <a:p>
            <a:br>
              <a:rPr lang="nl-NL" b="1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</a:br>
            <a:r>
              <a:rPr lang="nl-NL" b="1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Zorg ervoor dat de kwaliteit van de opname goed is.</a:t>
            </a:r>
          </a:p>
          <a:p>
            <a:endParaRPr lang="nl-NL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endParaRPr lang="nl-NL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0E239FDB-D83F-4D0A-A48A-2989EE6083A8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nl-NL" dirty="0"/>
              <a:t>Creatief afwijken van de opdracht</a:t>
            </a:r>
          </a:p>
        </p:txBody>
      </p:sp>
    </p:spTree>
    <p:extLst>
      <p:ext uri="{BB962C8B-B14F-4D97-AF65-F5344CB8AC3E}">
        <p14:creationId xmlns:p14="http://schemas.microsoft.com/office/powerpoint/2010/main" val="16471201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Een afbeelding met materiaal, tafel, rood, bedekt&#10;&#10;Beschrijving automatisch gegenereerd">
            <a:extLst>
              <a:ext uri="{FF2B5EF4-FFF2-40B4-BE49-F238E27FC236}">
                <a16:creationId xmlns:a16="http://schemas.microsoft.com/office/drawing/2014/main" id="{5C002EE5-E4FF-463C-8DAA-9AC0B6D407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79" cy="685799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B22E835F-2EF0-4708-8CE7-BCDF9238DE30}"/>
              </a:ext>
            </a:extLst>
          </p:cNvPr>
          <p:cNvSpPr txBox="1"/>
          <p:nvPr/>
        </p:nvSpPr>
        <p:spPr>
          <a:xfrm>
            <a:off x="1100137" y="2105012"/>
            <a:ext cx="9991725" cy="341632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nl-NL" b="1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Maak groepjes van 3-4 personen</a:t>
            </a:r>
          </a:p>
          <a:p>
            <a:endParaRPr lang="nl-NL" b="1" i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r>
              <a:rPr lang="nl-NL" b="1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In deze groep ga je in break-out rooms uiteen</a:t>
            </a:r>
          </a:p>
          <a:p>
            <a:endParaRPr lang="nl-NL" b="1" i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r>
              <a:rPr lang="nl-NL" b="1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Maak een plan</a:t>
            </a:r>
          </a:p>
          <a:p>
            <a:endParaRPr lang="nl-NL" b="1" i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r>
              <a:rPr lang="nl-NL" b="1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Denk na over hoe jullie willen gaan samenwerken.</a:t>
            </a:r>
          </a:p>
          <a:p>
            <a:r>
              <a:rPr lang="nl-NL" b="1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	Welke afspraken maken jullie? </a:t>
            </a:r>
          </a:p>
          <a:p>
            <a:endParaRPr lang="nl-NL" b="1" i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r>
              <a:rPr lang="nl-NL" b="1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Welke onderwerpen willen jullie gaan belichten in het tijdschrift?</a:t>
            </a:r>
          </a:p>
          <a:p>
            <a:endParaRPr lang="nl-NL" b="1" i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r>
              <a:rPr lang="nl-NL" b="1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Schrijf alle creatieve ideeën op en kom tot een plan.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0E239FDB-D83F-4D0A-A48A-2989EE6083A8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nl-NL" dirty="0"/>
              <a:t>Groepen maken en brainstormen</a:t>
            </a:r>
          </a:p>
        </p:txBody>
      </p:sp>
    </p:spTree>
    <p:extLst>
      <p:ext uri="{BB962C8B-B14F-4D97-AF65-F5344CB8AC3E}">
        <p14:creationId xmlns:p14="http://schemas.microsoft.com/office/powerpoint/2010/main" val="5431798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Een afbeelding met materiaal, tafel, rood, bedekt&#10;&#10;Beschrijving automatisch gegenereerd">
            <a:extLst>
              <a:ext uri="{FF2B5EF4-FFF2-40B4-BE49-F238E27FC236}">
                <a16:creationId xmlns:a16="http://schemas.microsoft.com/office/drawing/2014/main" id="{5C002EE5-E4FF-463C-8DAA-9AC0B6D407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79" cy="685799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B22E835F-2EF0-4708-8CE7-BCDF9238DE30}"/>
              </a:ext>
            </a:extLst>
          </p:cNvPr>
          <p:cNvSpPr txBox="1"/>
          <p:nvPr/>
        </p:nvSpPr>
        <p:spPr>
          <a:xfrm>
            <a:off x="1100137" y="2105012"/>
            <a:ext cx="9991725" cy="147732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Documentaires kijken kan een heel goede bron zijn voor jullie tijdschrift. </a:t>
            </a:r>
          </a:p>
          <a:p>
            <a:endParaRPr lang="nl-NL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r>
              <a:rPr lang="nl-NL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Bijvoorbeeld</a:t>
            </a:r>
          </a:p>
          <a:p>
            <a:r>
              <a:rPr lang="nl-NL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	-	Dakloze jongeren tijdens de pandemie </a:t>
            </a:r>
            <a:r>
              <a:rPr lang="nl-NL" dirty="0">
                <a:hlinkClick r:id="rId3" tooltip="https://youtu.be/kai6zi0nw1s"/>
              </a:rPr>
              <a:t>https://youtu.be/kAi6ZI0nw1s</a:t>
            </a:r>
            <a:endParaRPr lang="nl-NL" dirty="0"/>
          </a:p>
          <a:p>
            <a:endParaRPr lang="nl-NL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0E239FDB-D83F-4D0A-A48A-2989EE6083A8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nl-NL" dirty="0"/>
              <a:t>Documentaire </a:t>
            </a:r>
          </a:p>
        </p:txBody>
      </p:sp>
    </p:spTree>
    <p:extLst>
      <p:ext uri="{BB962C8B-B14F-4D97-AF65-F5344CB8AC3E}">
        <p14:creationId xmlns:p14="http://schemas.microsoft.com/office/powerpoint/2010/main" val="15373635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Een afbeelding met materiaal, tafel, rood, bedekt&#10;&#10;Beschrijving automatisch gegenereerd">
            <a:extLst>
              <a:ext uri="{FF2B5EF4-FFF2-40B4-BE49-F238E27FC236}">
                <a16:creationId xmlns:a16="http://schemas.microsoft.com/office/drawing/2014/main" id="{5C002EE5-E4FF-463C-8DAA-9AC0B6D407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79" cy="685799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B22E835F-2EF0-4708-8CE7-BCDF9238DE30}"/>
              </a:ext>
            </a:extLst>
          </p:cNvPr>
          <p:cNvSpPr txBox="1"/>
          <p:nvPr/>
        </p:nvSpPr>
        <p:spPr>
          <a:xfrm>
            <a:off x="1100137" y="2105012"/>
            <a:ext cx="9991725" cy="1107996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nl-NL" sz="66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TOT VOLGENDE WEEK!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0E239FDB-D83F-4D0A-A48A-2989EE6083A8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nl-NL" dirty="0"/>
              <a:t>Vragen?</a:t>
            </a:r>
          </a:p>
        </p:txBody>
      </p:sp>
    </p:spTree>
    <p:extLst>
      <p:ext uri="{BB962C8B-B14F-4D97-AF65-F5344CB8AC3E}">
        <p14:creationId xmlns:p14="http://schemas.microsoft.com/office/powerpoint/2010/main" val="3940983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Een afbeelding met materiaal, tafel, rood, bedekt&#10;&#10;Beschrijving automatisch gegenereerd">
            <a:extLst>
              <a:ext uri="{FF2B5EF4-FFF2-40B4-BE49-F238E27FC236}">
                <a16:creationId xmlns:a16="http://schemas.microsoft.com/office/drawing/2014/main" id="{5C002EE5-E4FF-463C-8DAA-9AC0B6D407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29" name="Rechthoek 22">
            <a:extLst>
              <a:ext uri="{FF2B5EF4-FFF2-40B4-BE49-F238E27FC236}">
                <a16:creationId xmlns:a16="http://schemas.microsoft.com/office/drawing/2014/main" id="{F5380E9A-163E-4576-BCDD-0A450B7E90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79943" y="237744"/>
            <a:ext cx="7652977" cy="6382512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Rechthoek 24">
            <a:extLst>
              <a:ext uri="{FF2B5EF4-FFF2-40B4-BE49-F238E27FC236}">
                <a16:creationId xmlns:a16="http://schemas.microsoft.com/office/drawing/2014/main" id="{88DDEF77-9746-4D83-91F9-442A2487E6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17103" y="374904"/>
            <a:ext cx="7340156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2C9295F-E638-4F61-AFE2-CF3E40556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0751" y="642594"/>
            <a:ext cx="6718433" cy="1746504"/>
          </a:xfrm>
        </p:spPr>
        <p:txBody>
          <a:bodyPr rtlCol="0">
            <a:normAutofit/>
          </a:bodyPr>
          <a:lstStyle/>
          <a:p>
            <a:pPr rtl="0"/>
            <a:r>
              <a:rPr lang="nl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Met vandaag….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B22E835F-2EF0-4708-8CE7-BCDF9238DE30}"/>
              </a:ext>
            </a:extLst>
          </p:cNvPr>
          <p:cNvSpPr txBox="1"/>
          <p:nvPr/>
        </p:nvSpPr>
        <p:spPr>
          <a:xfrm>
            <a:off x="4740751" y="2097405"/>
            <a:ext cx="689879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Introductie sociale problematiek</a:t>
            </a:r>
          </a:p>
          <a:p>
            <a:endParaRPr lang="nl-NL" dirty="0"/>
          </a:p>
          <a:p>
            <a:r>
              <a:rPr lang="nl-NL" dirty="0"/>
              <a:t>Uitleg over het project</a:t>
            </a:r>
          </a:p>
          <a:p>
            <a:endParaRPr lang="nl-NL" dirty="0"/>
          </a:p>
          <a:p>
            <a:r>
              <a:rPr lang="nl-NL" dirty="0"/>
              <a:t>Groepen maken</a:t>
            </a:r>
          </a:p>
          <a:p>
            <a:r>
              <a:rPr lang="nl-NL" dirty="0"/>
              <a:t>	Brainstormen in </a:t>
            </a:r>
            <a:r>
              <a:rPr lang="nl-NL" dirty="0" err="1"/>
              <a:t>Breakout</a:t>
            </a:r>
            <a:r>
              <a:rPr lang="nl-NL" dirty="0"/>
              <a:t> rooms.</a:t>
            </a:r>
          </a:p>
          <a:p>
            <a:endParaRPr lang="nl-NL" dirty="0"/>
          </a:p>
          <a:p>
            <a:r>
              <a:rPr lang="nl-NL" dirty="0"/>
              <a:t>Docu + kijkopdracht</a:t>
            </a:r>
          </a:p>
        </p:txBody>
      </p:sp>
    </p:spTree>
    <p:extLst>
      <p:ext uri="{BB962C8B-B14F-4D97-AF65-F5344CB8AC3E}">
        <p14:creationId xmlns:p14="http://schemas.microsoft.com/office/powerpoint/2010/main" val="1216010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Een afbeelding met materiaal, tafel, rood, bedekt&#10;&#10;Beschrijving automatisch gegenereerd">
            <a:extLst>
              <a:ext uri="{FF2B5EF4-FFF2-40B4-BE49-F238E27FC236}">
                <a16:creationId xmlns:a16="http://schemas.microsoft.com/office/drawing/2014/main" id="{5C002EE5-E4FF-463C-8DAA-9AC0B6D407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79" cy="685799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B22E835F-2EF0-4708-8CE7-BCDF9238DE30}"/>
              </a:ext>
            </a:extLst>
          </p:cNvPr>
          <p:cNvSpPr txBox="1"/>
          <p:nvPr/>
        </p:nvSpPr>
        <p:spPr>
          <a:xfrm>
            <a:off x="1066800" y="2127772"/>
            <a:ext cx="9991725" cy="304698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nl-NL" sz="24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Project bestaat uit 2 delen</a:t>
            </a:r>
          </a:p>
          <a:p>
            <a:pPr lvl="1"/>
            <a:r>
              <a:rPr lang="nl-NL" sz="24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Het verdiepen in verschillende soorten sociale problematiek en het maken van een digitaal </a:t>
            </a:r>
            <a:r>
              <a:rPr lang="nl-NL" sz="2400" dirty="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tijdschrijft</a:t>
            </a:r>
            <a:r>
              <a:rPr lang="nl-NL" sz="24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. </a:t>
            </a:r>
            <a:r>
              <a:rPr lang="nl-NL" sz="24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Deze lever je in op of voor zondag 13 juni 23:59. </a:t>
            </a:r>
            <a:r>
              <a:rPr lang="nl-NL" sz="2400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Schrijf gelijk maar even op.</a:t>
            </a:r>
          </a:p>
          <a:p>
            <a:pPr marL="274320" lvl="1" indent="0">
              <a:buNone/>
            </a:pPr>
            <a:endParaRPr lang="nl-NL" sz="24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pPr marL="274320" lvl="1" indent="0">
              <a:buNone/>
            </a:pPr>
            <a:endParaRPr lang="nl-NL" sz="24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pPr marL="274320" lvl="1" indent="0">
              <a:buNone/>
            </a:pPr>
            <a:endParaRPr lang="nl-NL" sz="24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pPr lvl="1"/>
            <a:r>
              <a:rPr lang="nl-NL" sz="24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Lessen over crisisinterventies met een interactieve theorietoets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0E239FDB-D83F-4D0A-A48A-2989EE6083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0125" y="642594"/>
            <a:ext cx="10058400" cy="1371600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nl-NL" dirty="0"/>
              <a:t>Project 8  	Sociale problematiek en                         			Crisisinterventies</a:t>
            </a:r>
          </a:p>
        </p:txBody>
      </p:sp>
    </p:spTree>
    <p:extLst>
      <p:ext uri="{BB962C8B-B14F-4D97-AF65-F5344CB8AC3E}">
        <p14:creationId xmlns:p14="http://schemas.microsoft.com/office/powerpoint/2010/main" val="38353451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Een afbeelding met materiaal, tafel, rood, bedekt&#10;&#10;Beschrijving automatisch gegenereerd">
            <a:extLst>
              <a:ext uri="{FF2B5EF4-FFF2-40B4-BE49-F238E27FC236}">
                <a16:creationId xmlns:a16="http://schemas.microsoft.com/office/drawing/2014/main" id="{5C002EE5-E4FF-463C-8DAA-9AC0B6D407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79" cy="685799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B22E835F-2EF0-4708-8CE7-BCDF9238DE30}"/>
              </a:ext>
            </a:extLst>
          </p:cNvPr>
          <p:cNvSpPr txBox="1"/>
          <p:nvPr/>
        </p:nvSpPr>
        <p:spPr>
          <a:xfrm>
            <a:off x="1066800" y="2127772"/>
            <a:ext cx="9991725" cy="347787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Week 01	-	</a:t>
            </a:r>
            <a:r>
              <a:rPr lang="nl-NL" sz="2000" b="1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Hemelvaart</a:t>
            </a:r>
          </a:p>
          <a:p>
            <a:r>
              <a:rPr lang="nl-NL" sz="2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Week 02	-	Introductie</a:t>
            </a:r>
          </a:p>
          <a:p>
            <a:r>
              <a:rPr lang="nl-NL" sz="2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Week 03	-	Artikelen schrijven</a:t>
            </a:r>
          </a:p>
          <a:p>
            <a:r>
              <a:rPr lang="nl-NL" sz="2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Week 04	-	</a:t>
            </a:r>
            <a:r>
              <a:rPr lang="nl-NL" sz="2000" b="1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Examenweek</a:t>
            </a:r>
          </a:p>
          <a:p>
            <a:r>
              <a:rPr lang="nl-NL" sz="2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Week 05	-	Eindproduct inleveren incl. reflectie en peerreviews</a:t>
            </a:r>
          </a:p>
          <a:p>
            <a:endParaRPr lang="nl-NL" sz="20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r>
              <a:rPr lang="nl-NL" sz="2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Week 06	-	Agressie</a:t>
            </a:r>
          </a:p>
          <a:p>
            <a:r>
              <a:rPr lang="nl-NL" sz="2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Week 07	-	Crisisinterventies</a:t>
            </a:r>
          </a:p>
          <a:p>
            <a:r>
              <a:rPr lang="nl-NL" sz="2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Week 08	-	Onvrijwillige zorg</a:t>
            </a:r>
          </a:p>
          <a:p>
            <a:r>
              <a:rPr lang="nl-NL" sz="2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Week 09	-	Interactieve theorietoets (Je gelooft je ogen niet)</a:t>
            </a:r>
          </a:p>
          <a:p>
            <a:r>
              <a:rPr lang="nl-NL" sz="2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Week 10	-	Bufferweek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0E239FDB-D83F-4D0A-A48A-2989EE6083A8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nl-NL" dirty="0"/>
              <a:t>Planning</a:t>
            </a:r>
          </a:p>
        </p:txBody>
      </p:sp>
    </p:spTree>
    <p:extLst>
      <p:ext uri="{BB962C8B-B14F-4D97-AF65-F5344CB8AC3E}">
        <p14:creationId xmlns:p14="http://schemas.microsoft.com/office/powerpoint/2010/main" val="3198479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Een afbeelding met materiaal, tafel, rood, bedekt&#10;&#10;Beschrijving automatisch gegenereerd">
            <a:extLst>
              <a:ext uri="{FF2B5EF4-FFF2-40B4-BE49-F238E27FC236}">
                <a16:creationId xmlns:a16="http://schemas.microsoft.com/office/drawing/2014/main" id="{5C002EE5-E4FF-463C-8DAA-9AC0B6D407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79" cy="685799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B22E835F-2EF0-4708-8CE7-BCDF9238DE30}"/>
              </a:ext>
            </a:extLst>
          </p:cNvPr>
          <p:cNvSpPr txBox="1"/>
          <p:nvPr/>
        </p:nvSpPr>
        <p:spPr>
          <a:xfrm>
            <a:off x="1066800" y="2127772"/>
            <a:ext cx="9991725" cy="646331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nl-NL" dirty="0" err="1"/>
              <a:t>Collaborate</a:t>
            </a:r>
            <a:endParaRPr lang="nl-NL" dirty="0"/>
          </a:p>
          <a:p>
            <a:endParaRPr lang="nl-NL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0E239FDB-D83F-4D0A-A48A-2989EE6083A8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nl-NL" dirty="0"/>
              <a:t>Wat is sociale problematiek?</a:t>
            </a:r>
          </a:p>
        </p:txBody>
      </p:sp>
    </p:spTree>
    <p:extLst>
      <p:ext uri="{BB962C8B-B14F-4D97-AF65-F5344CB8AC3E}">
        <p14:creationId xmlns:p14="http://schemas.microsoft.com/office/powerpoint/2010/main" val="6300517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Een afbeelding met materiaal, tafel, rood, bedekt&#10;&#10;Beschrijving automatisch gegenereerd">
            <a:extLst>
              <a:ext uri="{FF2B5EF4-FFF2-40B4-BE49-F238E27FC236}">
                <a16:creationId xmlns:a16="http://schemas.microsoft.com/office/drawing/2014/main" id="{5C002EE5-E4FF-463C-8DAA-9AC0B6D407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79" cy="685799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B22E835F-2EF0-4708-8CE7-BCDF9238DE30}"/>
              </a:ext>
            </a:extLst>
          </p:cNvPr>
          <p:cNvSpPr txBox="1"/>
          <p:nvPr/>
        </p:nvSpPr>
        <p:spPr>
          <a:xfrm>
            <a:off x="1133475" y="2333612"/>
            <a:ext cx="9991725" cy="341632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Gedrag van een persoon dat door grote groepen als een (maatschappelijk) probleem wordt gezien. </a:t>
            </a:r>
          </a:p>
          <a:p>
            <a:endParaRPr lang="nl-NL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Pesten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Spijbelen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Laaggeletterdheid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Mishandeling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Geldproblemen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Vechtscheiding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Radicalisering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r>
              <a:rPr lang="nl-NL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Maatschappelijke zorg 2 (pag. 84 t/m 88)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0E239FDB-D83F-4D0A-A48A-2989EE6083A8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nl-NL" dirty="0"/>
              <a:t>Wat is sociale problematiek?</a:t>
            </a:r>
          </a:p>
        </p:txBody>
      </p:sp>
    </p:spTree>
    <p:extLst>
      <p:ext uri="{BB962C8B-B14F-4D97-AF65-F5344CB8AC3E}">
        <p14:creationId xmlns:p14="http://schemas.microsoft.com/office/powerpoint/2010/main" val="19391578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Een afbeelding met materiaal, tafel, rood, bedekt&#10;&#10;Beschrijving automatisch gegenereerd">
            <a:extLst>
              <a:ext uri="{FF2B5EF4-FFF2-40B4-BE49-F238E27FC236}">
                <a16:creationId xmlns:a16="http://schemas.microsoft.com/office/drawing/2014/main" id="{5C002EE5-E4FF-463C-8DAA-9AC0B6D407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79" cy="685799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B22E835F-2EF0-4708-8CE7-BCDF9238DE30}"/>
              </a:ext>
            </a:extLst>
          </p:cNvPr>
          <p:cNvSpPr txBox="1"/>
          <p:nvPr/>
        </p:nvSpPr>
        <p:spPr>
          <a:xfrm>
            <a:off x="1133475" y="2333612"/>
            <a:ext cx="9991725" cy="341632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br>
              <a:rPr lang="nl-NL" b="1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</a:br>
            <a:r>
              <a:rPr lang="nl-NL" b="1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Goed luisteren</a:t>
            </a:r>
          </a:p>
          <a:p>
            <a:endParaRPr lang="nl-NL" b="1" i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r>
              <a:rPr lang="nl-NL" b="1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Vragen stellen (en natuurlijk doorvragen(!))</a:t>
            </a:r>
          </a:p>
          <a:p>
            <a:endParaRPr lang="nl-NL" b="1" i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r>
              <a:rPr lang="nl-NL" b="1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Kennis van Sociale kaart</a:t>
            </a:r>
          </a:p>
          <a:p>
            <a:endParaRPr lang="nl-NL" b="1" i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r>
              <a:rPr lang="nl-NL" b="1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Inhoudelijke kennis van de problematiek</a:t>
            </a:r>
          </a:p>
          <a:p>
            <a:endParaRPr lang="nl-NL" b="1" i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r>
              <a:rPr lang="nl-NL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Cliënt motiveren om zelf actief te worden in het zoeken naar oplossingen</a:t>
            </a:r>
          </a:p>
          <a:p>
            <a:endParaRPr lang="nl-NL" b="1" i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endParaRPr lang="nl-NL" b="1" i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0E239FDB-D83F-4D0A-A48A-2989EE6083A8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nl-NL" dirty="0"/>
              <a:t>Begeleiding bij sociale problematiek</a:t>
            </a:r>
          </a:p>
        </p:txBody>
      </p:sp>
    </p:spTree>
    <p:extLst>
      <p:ext uri="{BB962C8B-B14F-4D97-AF65-F5344CB8AC3E}">
        <p14:creationId xmlns:p14="http://schemas.microsoft.com/office/powerpoint/2010/main" val="4081674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Een afbeelding met materiaal, tafel, rood, bedekt&#10;&#10;Beschrijving automatisch gegenereerd">
            <a:extLst>
              <a:ext uri="{FF2B5EF4-FFF2-40B4-BE49-F238E27FC236}">
                <a16:creationId xmlns:a16="http://schemas.microsoft.com/office/drawing/2014/main" id="{5C002EE5-E4FF-463C-8DAA-9AC0B6D407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79" cy="685799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B22E835F-2EF0-4708-8CE7-BCDF9238DE30}"/>
              </a:ext>
            </a:extLst>
          </p:cNvPr>
          <p:cNvSpPr txBox="1"/>
          <p:nvPr/>
        </p:nvSpPr>
        <p:spPr>
          <a:xfrm>
            <a:off x="1133475" y="2333612"/>
            <a:ext cx="9991725" cy="2585323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lang="nl-NL" b="1" i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endParaRPr lang="nl-NL" b="1" i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endParaRPr lang="nl-NL" b="1" i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endParaRPr lang="nl-NL" b="1" i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r>
              <a:rPr lang="nl-NL" b="1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Welke hulporganisaties zijn er voor sociale problematiek?</a:t>
            </a:r>
          </a:p>
          <a:p>
            <a:endParaRPr lang="nl-NL" b="1" i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endParaRPr lang="nl-NL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endParaRPr lang="nl-NL" b="1" i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endParaRPr lang="nl-NL" b="1" i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0E239FDB-D83F-4D0A-A48A-2989EE6083A8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nl-NL" dirty="0"/>
              <a:t>Hulporganisaties bij sociale problematiek</a:t>
            </a:r>
          </a:p>
        </p:txBody>
      </p:sp>
    </p:spTree>
    <p:extLst>
      <p:ext uri="{BB962C8B-B14F-4D97-AF65-F5344CB8AC3E}">
        <p14:creationId xmlns:p14="http://schemas.microsoft.com/office/powerpoint/2010/main" val="2417770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Een afbeelding met materiaal, tafel, rood, bedekt&#10;&#10;Beschrijving automatisch gegenereerd">
            <a:extLst>
              <a:ext uri="{FF2B5EF4-FFF2-40B4-BE49-F238E27FC236}">
                <a16:creationId xmlns:a16="http://schemas.microsoft.com/office/drawing/2014/main" id="{5C002EE5-E4FF-463C-8DAA-9AC0B6D407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79" cy="685799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B22E835F-2EF0-4708-8CE7-BCDF9238DE30}"/>
              </a:ext>
            </a:extLst>
          </p:cNvPr>
          <p:cNvSpPr txBox="1"/>
          <p:nvPr/>
        </p:nvSpPr>
        <p:spPr>
          <a:xfrm>
            <a:off x="1133475" y="2333612"/>
            <a:ext cx="9991725" cy="39703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nl-NL" b="1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Gemeente</a:t>
            </a:r>
          </a:p>
          <a:p>
            <a:endParaRPr lang="nl-NL" b="1" i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r>
              <a:rPr lang="nl-NL" b="1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GGD</a:t>
            </a:r>
          </a:p>
          <a:p>
            <a:endParaRPr lang="nl-NL" b="1" i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r>
              <a:rPr lang="nl-NL" b="1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Centrum voor Jeugd en Gezin (CJG)</a:t>
            </a:r>
          </a:p>
          <a:p>
            <a:endParaRPr lang="nl-NL" b="1" i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r>
              <a:rPr lang="nl-NL" b="1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Veilig Thuis</a:t>
            </a:r>
          </a:p>
          <a:p>
            <a:endParaRPr lang="nl-NL" b="1" i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r>
              <a:rPr lang="nl-NL" b="1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Verslavingszorg (VNN)</a:t>
            </a:r>
          </a:p>
          <a:p>
            <a:endParaRPr lang="nl-NL" b="1" i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r>
              <a:rPr lang="nl-NL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Overige welzijnsinstellingen</a:t>
            </a:r>
          </a:p>
          <a:p>
            <a:endParaRPr lang="nl-NL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endParaRPr lang="nl-NL" b="1" i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endParaRPr lang="nl-NL" b="1" i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0E239FDB-D83F-4D0A-A48A-2989EE6083A8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nl-NL" dirty="0"/>
              <a:t>Hulporganisaties bij sociale problematiek</a:t>
            </a:r>
          </a:p>
        </p:txBody>
      </p:sp>
    </p:spTree>
    <p:extLst>
      <p:ext uri="{BB962C8B-B14F-4D97-AF65-F5344CB8AC3E}">
        <p14:creationId xmlns:p14="http://schemas.microsoft.com/office/powerpoint/2010/main" val="634475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VTI">
  <a:themeElements>
    <a:clrScheme name="Custom 38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E462D"/>
      </a:accent1>
      <a:accent2>
        <a:srgbClr val="595A85"/>
      </a:accent2>
      <a:accent3>
        <a:srgbClr val="8D6F5B"/>
      </a:accent3>
      <a:accent4>
        <a:srgbClr val="FABD2F"/>
      </a:accent4>
      <a:accent5>
        <a:srgbClr val="AF8073"/>
      </a:accent5>
      <a:accent6>
        <a:srgbClr val="787880"/>
      </a:accent6>
      <a:hlink>
        <a:srgbClr val="CC8D00"/>
      </a:hlink>
      <a:folHlink>
        <a:srgbClr val="82829E"/>
      </a:folHlink>
    </a:clrScheme>
    <a:fontScheme name="Savon">
      <a:majorFont>
        <a:latin typeface="Avenir Next LT Pro Light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venir Next LT Pro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1798722_TF56410444" id="{27F6A5AA-9E72-44A1-9506-064AF95EB28B}" vid="{ED008959-6D9A-46E3-A724-C86C02202C81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{1D0A7174-F802-4AED-A093-1A7C22BBD932}tf56410444_win32</Template>
  <TotalTime>442</TotalTime>
  <Words>642</Words>
  <Application>Microsoft Office PowerPoint</Application>
  <PresentationFormat>Breedbeeld</PresentationFormat>
  <Paragraphs>134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2" baseType="lpstr">
      <vt:lpstr>Arial</vt:lpstr>
      <vt:lpstr>Avenir Next LT Pro</vt:lpstr>
      <vt:lpstr>Avenir Next LT Pro Light</vt:lpstr>
      <vt:lpstr>Calibri</vt:lpstr>
      <vt:lpstr>Garamond</vt:lpstr>
      <vt:lpstr>SavonVTI</vt:lpstr>
      <vt:lpstr>Sociale problematiek</vt:lpstr>
      <vt:lpstr>Met vandaag….</vt:lpstr>
      <vt:lpstr>Project 8   Sociale problematiek en                            Crisisinterventies</vt:lpstr>
      <vt:lpstr>Planning</vt:lpstr>
      <vt:lpstr>Wat is sociale problematiek?</vt:lpstr>
      <vt:lpstr>Wat is sociale problematiek?</vt:lpstr>
      <vt:lpstr>Begeleiding bij sociale problematiek</vt:lpstr>
      <vt:lpstr>Hulporganisaties bij sociale problematiek</vt:lpstr>
      <vt:lpstr>Hulporganisaties bij sociale problematiek</vt:lpstr>
      <vt:lpstr>Vragen?</vt:lpstr>
      <vt:lpstr>Wat gaan we dan precies doen komende weken? – De eindopdracht                     1/2</vt:lpstr>
      <vt:lpstr>Wat gaan we dan precies doen komende weken? – De eindopdracht                     2/2</vt:lpstr>
      <vt:lpstr>Creatief afwijken van de opdracht</vt:lpstr>
      <vt:lpstr>Groepen maken en brainstormen</vt:lpstr>
      <vt:lpstr>Documentaire </vt:lpstr>
      <vt:lpstr>Vragen?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Sociale problematiek</dc:title>
  <dc:creator>Edwin Bakker</dc:creator>
  <cp:lastModifiedBy>Anne Folkertsma</cp:lastModifiedBy>
  <cp:revision>10</cp:revision>
  <dcterms:created xsi:type="dcterms:W3CDTF">2021-05-11T08:11:49Z</dcterms:created>
  <dcterms:modified xsi:type="dcterms:W3CDTF">2021-05-17T14:36:07Z</dcterms:modified>
</cp:coreProperties>
</file>