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312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30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75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66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76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99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27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52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496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05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42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5/5/2021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2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15" r:id="rId6"/>
    <p:sldLayoutId id="2147483711" r:id="rId7"/>
    <p:sldLayoutId id="2147483712" r:id="rId8"/>
    <p:sldLayoutId id="2147483713" r:id="rId9"/>
    <p:sldLayoutId id="2147483714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aat-ze-maar-lekker-spelen.webnode.nl/over-ons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eraar24.nl/70137/spelstimulering-van-manipulerend-spel-naar-rollenspel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l.scoutwiki.org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34">
            <a:extLst>
              <a:ext uri="{FF2B5EF4-FFF2-40B4-BE49-F238E27FC236}">
                <a16:creationId xmlns:a16="http://schemas.microsoft.com/office/drawing/2014/main" id="{609CB703-C563-4F1F-BF28-83C06E978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064B59-BADB-4C01-B1CE-23E8108D2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7000" y="583345"/>
            <a:ext cx="5833787" cy="2274155"/>
          </a:xfrm>
        </p:spPr>
        <p:txBody>
          <a:bodyPr anchor="b">
            <a:normAutofit/>
          </a:bodyPr>
          <a:lstStyle/>
          <a:p>
            <a:pPr algn="r"/>
            <a:r>
              <a:rPr lang="nl-NL" sz="3800">
                <a:solidFill>
                  <a:schemeClr val="bg1"/>
                </a:solidFill>
              </a:rPr>
              <a:t>Spelontwikkeling</a:t>
            </a:r>
            <a:endParaRPr lang="nl-NL" sz="3800" dirty="0">
              <a:solidFill>
                <a:schemeClr val="bg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51C027-0245-43BF-A4C4-218FAD208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6993" y="3123651"/>
            <a:ext cx="5833787" cy="504825"/>
          </a:xfrm>
        </p:spPr>
        <p:txBody>
          <a:bodyPr>
            <a:normAutofit/>
          </a:bodyPr>
          <a:lstStyle/>
          <a:p>
            <a:pPr algn="r"/>
            <a:endParaRPr lang="nl-NL" sz="1800" dirty="0">
              <a:solidFill>
                <a:schemeClr val="bg1"/>
              </a:solidFill>
            </a:endParaRPr>
          </a:p>
        </p:txBody>
      </p:sp>
      <p:cxnSp>
        <p:nvCxnSpPr>
          <p:cNvPr id="1029" name="Straight Connector 136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491602"/>
            <a:ext cx="0" cy="334609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chtergrond met een regenboogkleurige verfstructuur">
            <a:extLst>
              <a:ext uri="{FF2B5EF4-FFF2-40B4-BE49-F238E27FC236}">
                <a16:creationId xmlns:a16="http://schemas.microsoft.com/office/drawing/2014/main" id="{0FC2B505-8D75-4333-ABE8-507FD3D35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26" r="15426" b="2"/>
          <a:stretch/>
        </p:blipFill>
        <p:spPr>
          <a:xfrm>
            <a:off x="1346842" y="647743"/>
            <a:ext cx="3555819" cy="3555819"/>
          </a:xfrm>
          <a:custGeom>
            <a:avLst/>
            <a:gdLst/>
            <a:ahLst/>
            <a:cxnLst/>
            <a:rect l="l" t="t" r="r" b="b"/>
            <a:pathLst>
              <a:path w="1924906" h="1924906">
                <a:moveTo>
                  <a:pt x="962453" y="0"/>
                </a:moveTo>
                <a:cubicBezTo>
                  <a:pt x="1494001" y="0"/>
                  <a:pt x="1924906" y="430905"/>
                  <a:pt x="1924906" y="962453"/>
                </a:cubicBezTo>
                <a:cubicBezTo>
                  <a:pt x="1924906" y="1494001"/>
                  <a:pt x="1494001" y="1924906"/>
                  <a:pt x="962453" y="1924906"/>
                </a:cubicBezTo>
                <a:cubicBezTo>
                  <a:pt x="430905" y="1924906"/>
                  <a:pt x="0" y="1494001"/>
                  <a:pt x="0" y="962453"/>
                </a:cubicBezTo>
                <a:cubicBezTo>
                  <a:pt x="0" y="430905"/>
                  <a:pt x="430905" y="0"/>
                  <a:pt x="962453" y="0"/>
                </a:cubicBezTo>
                <a:close/>
              </a:path>
            </a:pathLst>
          </a:custGeom>
        </p:spPr>
      </p:pic>
      <p:sp>
        <p:nvSpPr>
          <p:cNvPr id="1030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316" y="4633788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1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25615" y="4918077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88020" y="5903385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26" name="Picture 2" descr="Online sport en spelactiviteiten met je klasgenoten">
            <a:extLst>
              <a:ext uri="{FF2B5EF4-FFF2-40B4-BE49-F238E27FC236}">
                <a16:creationId xmlns:a16="http://schemas.microsoft.com/office/drawing/2014/main" id="{A6CD4AE5-CF29-41E3-98DB-137F9E487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5" r="6616" b="2"/>
          <a:stretch/>
        </p:blipFill>
        <p:spPr bwMode="auto">
          <a:xfrm>
            <a:off x="3661359" y="4040416"/>
            <a:ext cx="3555818" cy="2817584"/>
          </a:xfrm>
          <a:custGeom>
            <a:avLst/>
            <a:gdLst/>
            <a:ahLst/>
            <a:cxnLst/>
            <a:rect l="l" t="t" r="r" b="b"/>
            <a:pathLst>
              <a:path w="3555818" h="2817584">
                <a:moveTo>
                  <a:pt x="1777909" y="0"/>
                </a:moveTo>
                <a:cubicBezTo>
                  <a:pt x="2759821" y="0"/>
                  <a:pt x="3555818" y="795997"/>
                  <a:pt x="3555818" y="1777909"/>
                </a:cubicBezTo>
                <a:cubicBezTo>
                  <a:pt x="3555818" y="2146126"/>
                  <a:pt x="3443881" y="2488199"/>
                  <a:pt x="3252179" y="2771955"/>
                </a:cubicBezTo>
                <a:lnTo>
                  <a:pt x="3218058" y="2817584"/>
                </a:lnTo>
                <a:lnTo>
                  <a:pt x="337760" y="2817584"/>
                </a:lnTo>
                <a:lnTo>
                  <a:pt x="303639" y="2771955"/>
                </a:lnTo>
                <a:cubicBezTo>
                  <a:pt x="111937" y="2488199"/>
                  <a:pt x="0" y="2146126"/>
                  <a:pt x="0" y="1777909"/>
                </a:cubicBezTo>
                <a:cubicBezTo>
                  <a:pt x="0" y="795997"/>
                  <a:pt x="795997" y="0"/>
                  <a:pt x="177790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49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CE148B7-E39C-4A99-9579-45C45F06FEE8}"/>
              </a:ext>
            </a:extLst>
          </p:cNvPr>
          <p:cNvSpPr txBox="1"/>
          <p:nvPr/>
        </p:nvSpPr>
        <p:spPr>
          <a:xfrm>
            <a:off x="1956021" y="985962"/>
            <a:ext cx="87984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In deze les leer je: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Wat we verstaan onder spel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Welke fasen we kennen bij de spelontwikkeling van kinderen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Welke doelen kan je hebben bij spel</a:t>
            </a:r>
          </a:p>
        </p:txBody>
      </p:sp>
    </p:spTree>
    <p:extLst>
      <p:ext uri="{BB962C8B-B14F-4D97-AF65-F5344CB8AC3E}">
        <p14:creationId xmlns:p14="http://schemas.microsoft.com/office/powerpoint/2010/main" val="157561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C05CAAB-DBA2-4548-AD5F-01BB97FBB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ACA3C9B-6151-4F45-8176-1E7A910212E6}"/>
              </a:ext>
            </a:extLst>
          </p:cNvPr>
          <p:cNvSpPr txBox="1"/>
          <p:nvPr/>
        </p:nvSpPr>
        <p:spPr>
          <a:xfrm>
            <a:off x="838200" y="1336390"/>
            <a:ext cx="6155988" cy="11829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Wat verstaan we onder spel?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EB498BD-8089-4626-91EA-4978EBE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hoek 2">
            <a:extLst>
              <a:ext uri="{FF2B5EF4-FFF2-40B4-BE49-F238E27FC236}">
                <a16:creationId xmlns:a16="http://schemas.microsoft.com/office/drawing/2014/main" id="{9BA0DE7C-AA1D-46CB-BC72-B58B0F9813A3}"/>
              </a:ext>
            </a:extLst>
          </p:cNvPr>
          <p:cNvSpPr/>
          <p:nvPr/>
        </p:nvSpPr>
        <p:spPr>
          <a:xfrm>
            <a:off x="803776" y="2829330"/>
            <a:ext cx="6190412" cy="33444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/>
              <a:t>"Er is sprake van spel wanneer men actief en intentioneel bezig is om het plezier in de bezigheid op zich te nemen.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/>
              <a:t> Daarbij is het belangrijk dat er een betekenis en eigen regels aan die bezigheden worden toegekend.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/>
              <a:t>Spel dient geen extern doel te zijn, de speler hoort zich te richten op het proces van spelen"</a:t>
            </a:r>
            <a:r>
              <a:rPr lang="en-US"/>
              <a:t> 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(Van der Poel &amp; </a:t>
            </a:r>
            <a:r>
              <a:rPr lang="en-US"/>
              <a:t>Blokhuis</a:t>
            </a:r>
            <a:r>
              <a:rPr lang="en-US" dirty="0"/>
              <a:t>, 2008, p. 23) . </a:t>
            </a:r>
            <a:endParaRPr lang="en-US"/>
          </a:p>
        </p:txBody>
      </p:sp>
      <p:pic>
        <p:nvPicPr>
          <p:cNvPr id="3074" name="Picture 2" descr="Spelend en bewegend leren - Kindcentrum De Tweestroom">
            <a:extLst>
              <a:ext uri="{FF2B5EF4-FFF2-40B4-BE49-F238E27FC236}">
                <a16:creationId xmlns:a16="http://schemas.microsoft.com/office/drawing/2014/main" id="{077F1D14-12EB-41A7-A403-C3DFA4F1EA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r="7177" b="-2"/>
          <a:stretch/>
        </p:blipFill>
        <p:spPr bwMode="auto">
          <a:xfrm>
            <a:off x="7572653" y="1980865"/>
            <a:ext cx="3548404" cy="35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4552" y="1899284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6862" y="218992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77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C05CAAB-DBA2-4548-AD5F-01BB97FBB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B498BD-8089-4626-91EA-4978EBE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>
            <a:extLst>
              <a:ext uri="{FF2B5EF4-FFF2-40B4-BE49-F238E27FC236}">
                <a16:creationId xmlns:a16="http://schemas.microsoft.com/office/drawing/2014/main" id="{CE2AC968-D1F1-460C-A2D5-B08CD40F1B64}"/>
              </a:ext>
            </a:extLst>
          </p:cNvPr>
          <p:cNvSpPr/>
          <p:nvPr/>
        </p:nvSpPr>
        <p:spPr>
          <a:xfrm>
            <a:off x="803776" y="1036340"/>
            <a:ext cx="6190412" cy="51374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1. </a:t>
            </a:r>
            <a:r>
              <a:rPr lang="en-US" b="1" dirty="0"/>
              <a:t>Het </a:t>
            </a:r>
            <a:r>
              <a:rPr lang="en-US" b="1" dirty="0" err="1"/>
              <a:t>spel</a:t>
            </a:r>
            <a:r>
              <a:rPr lang="en-US" b="1" dirty="0"/>
              <a:t> is </a:t>
            </a:r>
            <a:r>
              <a:rPr lang="en-US" b="1" dirty="0" err="1"/>
              <a:t>doel</a:t>
            </a:r>
            <a:r>
              <a:rPr lang="en-US" b="1" dirty="0"/>
              <a:t> op </a:t>
            </a:r>
            <a:r>
              <a:rPr lang="en-US" b="1" dirty="0" err="1"/>
              <a:t>zich</a:t>
            </a:r>
            <a:r>
              <a:rPr lang="en-US" b="1" dirty="0"/>
              <a:t>: </a:t>
            </a:r>
            <a:r>
              <a:rPr lang="en-US" dirty="0"/>
              <a:t>het kind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vooropgezet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. Het kind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niets</a:t>
            </a:r>
            <a:r>
              <a:rPr lang="en-US" dirty="0"/>
              <a:t> </a:t>
            </a:r>
            <a:r>
              <a:rPr lang="en-US" dirty="0" err="1"/>
              <a:t>speciaal</a:t>
            </a:r>
            <a:r>
              <a:rPr lang="en-US" dirty="0"/>
              <a:t> mee </a:t>
            </a:r>
            <a:r>
              <a:rPr lang="en-US" dirty="0" err="1"/>
              <a:t>bereiken</a:t>
            </a:r>
            <a:r>
              <a:rPr lang="en-US" dirty="0"/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2. </a:t>
            </a:r>
            <a:r>
              <a:rPr lang="en-US" b="1" dirty="0"/>
              <a:t>Het kind </a:t>
            </a:r>
            <a:r>
              <a:rPr lang="en-US" b="1" dirty="0" err="1"/>
              <a:t>heeft</a:t>
            </a:r>
            <a:r>
              <a:rPr lang="en-US" b="1" dirty="0"/>
              <a:t> </a:t>
            </a:r>
            <a:r>
              <a:rPr lang="en-US" b="1" dirty="0" err="1"/>
              <a:t>plezier</a:t>
            </a:r>
            <a:r>
              <a:rPr lang="en-US" b="1" dirty="0"/>
              <a:t>: </a:t>
            </a:r>
            <a:r>
              <a:rPr lang="en-US" dirty="0"/>
              <a:t>het kind </a:t>
            </a:r>
            <a:r>
              <a:rPr lang="en-US" dirty="0" err="1"/>
              <a:t>speelt</a:t>
            </a:r>
            <a:r>
              <a:rPr lang="en-US" dirty="0"/>
              <a:t> </a:t>
            </a:r>
            <a:r>
              <a:rPr lang="en-US" dirty="0" err="1"/>
              <a:t>zolang</a:t>
            </a:r>
            <a:r>
              <a:rPr lang="en-US" dirty="0"/>
              <a:t> het er zin in </a:t>
            </a:r>
            <a:r>
              <a:rPr lang="en-US" dirty="0" err="1"/>
              <a:t>heeft</a:t>
            </a:r>
            <a:r>
              <a:rPr lang="en-US" dirty="0"/>
              <a:t>. De </a:t>
            </a:r>
            <a:r>
              <a:rPr lang="en-US" dirty="0" err="1"/>
              <a:t>bezigheden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handelen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het kind er </a:t>
            </a:r>
            <a:r>
              <a:rPr lang="en-US" dirty="0" err="1"/>
              <a:t>plezier</a:t>
            </a:r>
            <a:r>
              <a:rPr lang="en-US" dirty="0"/>
              <a:t> in </a:t>
            </a:r>
            <a:r>
              <a:rPr lang="en-US" dirty="0" err="1"/>
              <a:t>heeft</a:t>
            </a:r>
            <a:r>
              <a:rPr lang="en-US" dirty="0"/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3. </a:t>
            </a:r>
            <a:r>
              <a:rPr lang="en-US" b="1" dirty="0"/>
              <a:t>Het is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vrijwillige</a:t>
            </a:r>
            <a:r>
              <a:rPr lang="en-US" b="1" dirty="0"/>
              <a:t> </a:t>
            </a:r>
            <a:r>
              <a:rPr lang="en-US" b="1" dirty="0" err="1"/>
              <a:t>activiteit</a:t>
            </a:r>
            <a:r>
              <a:rPr lang="en-US" b="1" dirty="0"/>
              <a:t>: </a:t>
            </a:r>
            <a:r>
              <a:rPr lang="en-US" dirty="0"/>
              <a:t>het kind is </a:t>
            </a:r>
            <a:r>
              <a:rPr lang="en-US" dirty="0" err="1"/>
              <a:t>ervan</a:t>
            </a:r>
            <a:r>
              <a:rPr lang="en-US" dirty="0"/>
              <a:t> </a:t>
            </a:r>
            <a:r>
              <a:rPr lang="en-US" dirty="0" err="1"/>
              <a:t>bewust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, </a:t>
            </a:r>
            <a:r>
              <a:rPr lang="en-US" dirty="0" err="1"/>
              <a:t>als</a:t>
            </a:r>
            <a:r>
              <a:rPr lang="en-US" dirty="0"/>
              <a:t> het </a:t>
            </a:r>
            <a:r>
              <a:rPr lang="en-US" dirty="0" err="1"/>
              <a:t>opgelegd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door de </a:t>
            </a:r>
            <a:r>
              <a:rPr lang="en-US" dirty="0" err="1"/>
              <a:t>omgeving</a:t>
            </a:r>
            <a:r>
              <a:rPr lang="en-US" dirty="0"/>
              <a:t> (</a:t>
            </a:r>
            <a:r>
              <a:rPr lang="en-US" dirty="0" err="1"/>
              <a:t>ouders</a:t>
            </a:r>
            <a:r>
              <a:rPr lang="en-US" dirty="0"/>
              <a:t>, </a:t>
            </a:r>
            <a:r>
              <a:rPr lang="en-US" dirty="0" err="1"/>
              <a:t>peuterleidsters</a:t>
            </a:r>
            <a:r>
              <a:rPr lang="en-US" dirty="0"/>
              <a:t>, </a:t>
            </a:r>
            <a:r>
              <a:rPr lang="en-US" dirty="0" err="1"/>
              <a:t>tante</a:t>
            </a:r>
            <a:r>
              <a:rPr lang="en-US" dirty="0"/>
              <a:t>, </a:t>
            </a:r>
            <a:r>
              <a:rPr lang="en-US" dirty="0" err="1"/>
              <a:t>enzovoorts</a:t>
            </a:r>
            <a:r>
              <a:rPr lang="en-US" dirty="0"/>
              <a:t>) is het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spel</a:t>
            </a:r>
            <a:r>
              <a:rPr lang="en-US" dirty="0"/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4. </a:t>
            </a:r>
            <a:r>
              <a:rPr lang="en-US" b="1" dirty="0"/>
              <a:t>Er is </a:t>
            </a:r>
            <a:r>
              <a:rPr lang="en-US" b="1" dirty="0" err="1"/>
              <a:t>geen</a:t>
            </a:r>
            <a:r>
              <a:rPr lang="en-US" b="1" dirty="0"/>
              <a:t> begin-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eindpunt</a:t>
            </a:r>
            <a:r>
              <a:rPr lang="en-US" b="1" dirty="0"/>
              <a:t>: </a:t>
            </a:r>
            <a:r>
              <a:rPr lang="en-US" dirty="0"/>
              <a:t>het kind </a:t>
            </a:r>
            <a:r>
              <a:rPr lang="en-US" dirty="0" err="1"/>
              <a:t>speelt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/</a:t>
            </a:r>
            <a:r>
              <a:rPr lang="en-US" dirty="0" err="1"/>
              <a:t>zolang</a:t>
            </a:r>
            <a:r>
              <a:rPr lang="en-US" dirty="0"/>
              <a:t> het er zin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plezier</a:t>
            </a:r>
            <a:r>
              <a:rPr lang="en-US" dirty="0"/>
              <a:t> in </a:t>
            </a:r>
            <a:r>
              <a:rPr lang="en-US" dirty="0" err="1"/>
              <a:t>heeft</a:t>
            </a:r>
            <a:r>
              <a:rPr lang="en-US" dirty="0"/>
              <a:t>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br>
              <a:rPr lang="en-US" sz="1100" dirty="0"/>
            </a:br>
            <a:endParaRPr lang="en-US" sz="1100" dirty="0"/>
          </a:p>
        </p:txBody>
      </p:sp>
      <p:pic>
        <p:nvPicPr>
          <p:cNvPr id="2050" name="Picture 2" descr="Spelend en bewegend leren - Kindcentrum De Tweestroom">
            <a:extLst>
              <a:ext uri="{FF2B5EF4-FFF2-40B4-BE49-F238E27FC236}">
                <a16:creationId xmlns:a16="http://schemas.microsoft.com/office/drawing/2014/main" id="{83B08597-DB25-4D86-A4FC-EF53A6FF6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653" y="1308524"/>
            <a:ext cx="3548404" cy="36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4552" y="1899284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6862" y="218992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8DA573E-6D07-47E1-9B42-D744E9918CCF}"/>
              </a:ext>
            </a:extLst>
          </p:cNvPr>
          <p:cNvSpPr/>
          <p:nvPr/>
        </p:nvSpPr>
        <p:spPr>
          <a:xfrm>
            <a:off x="803776" y="405144"/>
            <a:ext cx="2408160" cy="3429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b="1" dirty="0" err="1"/>
              <a:t>Kenmerken</a:t>
            </a:r>
            <a:r>
              <a:rPr lang="en-US" b="1" dirty="0"/>
              <a:t> van </a:t>
            </a:r>
            <a:r>
              <a:rPr lang="en-US" b="1" dirty="0" err="1"/>
              <a:t>spel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255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9C74376-F5C6-4AAC-B6FA-54EA1EECF435}"/>
              </a:ext>
            </a:extLst>
          </p:cNvPr>
          <p:cNvSpPr/>
          <p:nvPr/>
        </p:nvSpPr>
        <p:spPr>
          <a:xfrm>
            <a:off x="786818" y="609751"/>
            <a:ext cx="83488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666666"/>
                </a:solidFill>
                <a:latin typeface="proxima-nova"/>
              </a:rPr>
              <a:t>In het onderwijs wordt spel vooral gebruikt als een middel:</a:t>
            </a:r>
          </a:p>
          <a:p>
            <a:endParaRPr lang="nl-NL" b="1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De motorische ontwikkeling wordt gestimuleerd.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Ontwikkelt de sociale vaardigheden.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Het maakt het omgaan met emoties een stuk makkelijker.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De taalontwikkeling wordt gestimuleerd.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Het helpt kinderen begrijpen wat woorden en handelingen van mensen en de symbolen en tekens die ze gebruiken, te betekenen hebben.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Het lokt uit tot het oplossen van problemen en te leren denken.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666666"/>
              </a:solidFill>
              <a:latin typeface="proxima-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666666"/>
                </a:solidFill>
                <a:latin typeface="proxima-nova"/>
              </a:rPr>
              <a:t>Spel is ook belangrijk voor de emotionele ontwikkeling van het kind. Het kind krijgt meer zelfvertrouwen en leert steviger in de wereld staan. 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765D7BD-2C25-4F75-AE36-F7272CDC3F7C}"/>
              </a:ext>
            </a:extLst>
          </p:cNvPr>
          <p:cNvSpPr/>
          <p:nvPr/>
        </p:nvSpPr>
        <p:spPr>
          <a:xfrm>
            <a:off x="6281530" y="6194268"/>
            <a:ext cx="5851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Bron: </a:t>
            </a:r>
            <a:r>
              <a:rPr lang="nl-NL" dirty="0">
                <a:hlinkClick r:id="rId2"/>
              </a:rPr>
              <a:t>https://laat-ze-maar-lekker-spelen.webnode.nl/over-ons/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442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DEF5A241-3565-43F0-AF6B-0EA18751EED7}"/>
              </a:ext>
            </a:extLst>
          </p:cNvPr>
          <p:cNvSpPr/>
          <p:nvPr/>
        </p:nvSpPr>
        <p:spPr>
          <a:xfrm>
            <a:off x="6998915" y="40846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https://www.leraar24.nl/70137/spelstimulering-van-manipulerend-spel-naar-rollenspel/</a:t>
            </a:r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3EC9649-49F6-4DEB-ACA2-06DB0ACA6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091" y="1454127"/>
            <a:ext cx="9715818" cy="5139981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704F783-8946-4C79-80F5-61FF7156E5D9}"/>
              </a:ext>
            </a:extLst>
          </p:cNvPr>
          <p:cNvSpPr txBox="1"/>
          <p:nvPr/>
        </p:nvSpPr>
        <p:spPr>
          <a:xfrm>
            <a:off x="1172094" y="702227"/>
            <a:ext cx="3769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Samenspelen in ontwikkeling</a:t>
            </a:r>
          </a:p>
        </p:txBody>
      </p:sp>
    </p:spTree>
    <p:extLst>
      <p:ext uri="{BB962C8B-B14F-4D97-AF65-F5344CB8AC3E}">
        <p14:creationId xmlns:p14="http://schemas.microsoft.com/office/powerpoint/2010/main" val="7996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73CEA9F-1E57-4B0C-9F24-59147C4EFB06}"/>
              </a:ext>
            </a:extLst>
          </p:cNvPr>
          <p:cNvSpPr txBox="1"/>
          <p:nvPr/>
        </p:nvSpPr>
        <p:spPr>
          <a:xfrm>
            <a:off x="1363287" y="947651"/>
            <a:ext cx="916808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Kleuters: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Werkelijkheid om hen heen nabootsen in spel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Alle ontwikkelingsgebieden zijn betrokken in hun spel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Doen alsof spel (fantasie in het spel_ is superbelangrijk.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Korte spanningsboog en concentratie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Leren samenspelen, bijv. overleggen over rollen, anderen betrekken in het spel.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6-12 jaar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Ontwikkelingsmateriaal is nog geen spelmateriaal!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kunt wel materiaal inzetten om daarmee kinderen zelf te laten ontdekken/spelen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Behoefte om allerlei aspecten van het leven te betrekken in spel (groter dan bij kleuters!)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 deze fase staat centraal: samenwerken, omgaan met regels, omgaan met winst en verlies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Pubers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Omgaan met frustraties en tegenvallers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Leren incasseren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Leren voor jezelf opkomen (assertiviteit)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Vaak vinden ze spel kinderachtig, maar pubers hebben wel behoefte aan nieuwe dingen leren!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Vrienden zijn enorm belangrijk in deze fase, dus hier speelt spel een rol in.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7533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C05CAAB-DBA2-4548-AD5F-01BB97FBB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DBF2F9D-983F-4E90-827D-5A23216DE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960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4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96116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4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2748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4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70" name="Picture 2" descr="Buitenschoolse en sport-/spelactiviteiten: Het activiteitenplan">
            <a:extLst>
              <a:ext uri="{FF2B5EF4-FFF2-40B4-BE49-F238E27FC236}">
                <a16:creationId xmlns:a16="http://schemas.microsoft.com/office/drawing/2014/main" id="{745E1196-8F87-4023-BFC5-548A04A893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4" r="22539" b="1"/>
          <a:stretch/>
        </p:blipFill>
        <p:spPr bwMode="auto">
          <a:xfrm>
            <a:off x="838200" y="1829682"/>
            <a:ext cx="4302904" cy="4302904"/>
          </a:xfrm>
          <a:custGeom>
            <a:avLst/>
            <a:gdLst/>
            <a:ahLst/>
            <a:cxnLst/>
            <a:rect l="l" t="t" r="r" b="b"/>
            <a:pathLst>
              <a:path w="2242226" h="2242226">
                <a:moveTo>
                  <a:pt x="1121113" y="0"/>
                </a:moveTo>
                <a:cubicBezTo>
                  <a:pt x="1740287" y="0"/>
                  <a:pt x="2242226" y="501939"/>
                  <a:pt x="2242226" y="1121113"/>
                </a:cubicBezTo>
                <a:cubicBezTo>
                  <a:pt x="2242226" y="1740287"/>
                  <a:pt x="1740287" y="2242226"/>
                  <a:pt x="1121113" y="2242226"/>
                </a:cubicBezTo>
                <a:cubicBezTo>
                  <a:pt x="501939" y="2242226"/>
                  <a:pt x="0" y="1740287"/>
                  <a:pt x="0" y="1121113"/>
                </a:cubicBezTo>
                <a:cubicBezTo>
                  <a:pt x="0" y="501939"/>
                  <a:pt x="501939" y="0"/>
                  <a:pt x="112111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FF7B6843-E926-4EF0-A8FC-4AAB4B9EEA5E}"/>
              </a:ext>
            </a:extLst>
          </p:cNvPr>
          <p:cNvSpPr txBox="1"/>
          <p:nvPr/>
        </p:nvSpPr>
        <p:spPr>
          <a:xfrm>
            <a:off x="5671720" y="837005"/>
            <a:ext cx="5366041" cy="28091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/>
              <a:t>Doelen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</a:t>
            </a:r>
            <a:r>
              <a:rPr lang="en-US" sz="2400" dirty="0" err="1"/>
              <a:t>spel</a:t>
            </a:r>
            <a:r>
              <a:rPr lang="en-US" sz="2400" dirty="0"/>
              <a:t>: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Motoriek</a:t>
            </a:r>
            <a:r>
              <a:rPr lang="en-US" sz="2400" dirty="0"/>
              <a:t>, </a:t>
            </a:r>
            <a:r>
              <a:rPr lang="en-US" sz="2400" dirty="0" err="1"/>
              <a:t>bijv</a:t>
            </a:r>
            <a:r>
              <a:rPr lang="en-US" sz="2400" dirty="0"/>
              <a:t>. </a:t>
            </a:r>
            <a:r>
              <a:rPr lang="en-US" sz="2400" dirty="0" err="1"/>
              <a:t>bewegingsspelletjes</a:t>
            </a:r>
            <a:r>
              <a:rPr lang="en-US" sz="2400" dirty="0"/>
              <a:t>, </a:t>
            </a:r>
            <a:r>
              <a:rPr lang="en-US" sz="2400" dirty="0" err="1"/>
              <a:t>reactiespelletjes</a:t>
            </a:r>
            <a:endParaRPr lang="en-US" sz="2400" dirty="0"/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Ruimtelijke</a:t>
            </a:r>
            <a:r>
              <a:rPr lang="en-US" sz="2400" b="1" dirty="0"/>
              <a:t>-of of </a:t>
            </a:r>
            <a:r>
              <a:rPr lang="en-US" sz="2400" b="1" dirty="0" err="1"/>
              <a:t>taalontwikkeling</a:t>
            </a:r>
            <a:r>
              <a:rPr lang="en-US" sz="2400" dirty="0"/>
              <a:t>: </a:t>
            </a:r>
            <a:r>
              <a:rPr lang="en-US" sz="2400" dirty="0" err="1"/>
              <a:t>bijv</a:t>
            </a:r>
            <a:r>
              <a:rPr lang="en-US" sz="2400" dirty="0"/>
              <a:t>. </a:t>
            </a:r>
            <a:r>
              <a:rPr lang="en-US" sz="2400" dirty="0" err="1"/>
              <a:t>speurtochten</a:t>
            </a:r>
            <a:r>
              <a:rPr lang="en-US" sz="2400" dirty="0"/>
              <a:t> of </a:t>
            </a:r>
            <a:r>
              <a:rPr lang="en-US" sz="2400" dirty="0" err="1"/>
              <a:t>telspelletjes</a:t>
            </a:r>
            <a:r>
              <a:rPr lang="en-US" sz="2400" dirty="0"/>
              <a:t>, </a:t>
            </a:r>
            <a:r>
              <a:rPr lang="en-US" sz="2400" dirty="0" err="1"/>
              <a:t>puzzelspellen</a:t>
            </a:r>
            <a:endParaRPr lang="en-US" sz="2400" dirty="0"/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Concentratievermogen</a:t>
            </a:r>
            <a:r>
              <a:rPr lang="en-US" sz="2400" dirty="0"/>
              <a:t>: </a:t>
            </a:r>
            <a:r>
              <a:rPr lang="en-US" sz="2400" dirty="0" err="1"/>
              <a:t>bijv</a:t>
            </a:r>
            <a:r>
              <a:rPr lang="en-US" sz="2400" dirty="0"/>
              <a:t>. </a:t>
            </a:r>
            <a:r>
              <a:rPr lang="en-US" sz="2400" dirty="0" err="1"/>
              <a:t>kimspelletjes</a:t>
            </a:r>
            <a:endParaRPr lang="en-US" sz="2400" dirty="0"/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Associatievermogen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en-US" sz="2400" dirty="0" err="1"/>
              <a:t>dit</a:t>
            </a:r>
            <a:r>
              <a:rPr lang="en-US" sz="2400" dirty="0"/>
              <a:t> </a:t>
            </a:r>
            <a:r>
              <a:rPr lang="en-US" sz="2400" dirty="0" err="1"/>
              <a:t>maakt</a:t>
            </a:r>
            <a:r>
              <a:rPr lang="en-US" sz="2400" dirty="0"/>
              <a:t> je </a:t>
            </a:r>
            <a:r>
              <a:rPr lang="en-US" sz="2400" dirty="0" err="1"/>
              <a:t>creatiever</a:t>
            </a:r>
            <a:r>
              <a:rPr lang="en-US" sz="2400" dirty="0"/>
              <a:t>): </a:t>
            </a:r>
            <a:r>
              <a:rPr lang="en-US" sz="2400" dirty="0" err="1"/>
              <a:t>bijv</a:t>
            </a:r>
            <a:r>
              <a:rPr lang="en-US" sz="2400" dirty="0"/>
              <a:t>. </a:t>
            </a:r>
            <a:r>
              <a:rPr lang="en-US" sz="2400" dirty="0" err="1"/>
              <a:t>aarde</a:t>
            </a:r>
            <a:r>
              <a:rPr lang="en-US" sz="2400" dirty="0"/>
              <a:t>-</a:t>
            </a:r>
            <a:r>
              <a:rPr lang="en-US" sz="2400" dirty="0" err="1"/>
              <a:t>lucht</a:t>
            </a:r>
            <a:r>
              <a:rPr lang="en-US" sz="2400" dirty="0"/>
              <a:t>-water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Sociale</a:t>
            </a:r>
            <a:r>
              <a:rPr lang="en-US" sz="2400" b="1" dirty="0"/>
              <a:t> </a:t>
            </a:r>
            <a:r>
              <a:rPr lang="en-US" sz="2400" b="1" dirty="0" err="1"/>
              <a:t>ontwikkeling</a:t>
            </a:r>
            <a:r>
              <a:rPr lang="en-US" sz="2400" dirty="0"/>
              <a:t>, </a:t>
            </a:r>
            <a:r>
              <a:rPr lang="en-US" sz="2400" dirty="0" err="1"/>
              <a:t>bijv</a:t>
            </a:r>
            <a:r>
              <a:rPr lang="en-US" sz="2400" dirty="0"/>
              <a:t>. </a:t>
            </a:r>
            <a:r>
              <a:rPr lang="en-US" sz="2400" dirty="0" err="1"/>
              <a:t>groeps</a:t>
            </a:r>
            <a:r>
              <a:rPr lang="en-US" sz="2400" dirty="0"/>
              <a:t>- of </a:t>
            </a:r>
            <a:r>
              <a:rPr lang="en-US" sz="2400" dirty="0" err="1"/>
              <a:t>teamspelletjes</a:t>
            </a:r>
            <a:r>
              <a:rPr lang="en-US" sz="2400" dirty="0"/>
              <a:t>, sport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Verbeeldingsvermogen</a:t>
            </a:r>
            <a:r>
              <a:rPr lang="en-US" sz="2400" dirty="0"/>
              <a:t>: </a:t>
            </a:r>
            <a:r>
              <a:rPr lang="en-US" sz="2400" dirty="0" err="1"/>
              <a:t>dramaspellen</a:t>
            </a:r>
            <a:endParaRPr lang="en-US" sz="2400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68377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06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pelbegeleiding - Jeugd &amp; Gezin">
            <a:extLst>
              <a:ext uri="{FF2B5EF4-FFF2-40B4-BE49-F238E27FC236}">
                <a16:creationId xmlns:a16="http://schemas.microsoft.com/office/drawing/2014/main" id="{A8FB9467-75C9-464C-8588-2A17EB7E1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929" y="4763193"/>
            <a:ext cx="24955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5DB8D6FF-9F30-4884-83BF-2CFE77373FA4}"/>
              </a:ext>
            </a:extLst>
          </p:cNvPr>
          <p:cNvSpPr txBox="1"/>
          <p:nvPr/>
        </p:nvSpPr>
        <p:spPr>
          <a:xfrm>
            <a:off x="1596044" y="1180407"/>
            <a:ext cx="9995044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Opdracht activiteitenboek</a:t>
            </a:r>
          </a:p>
          <a:p>
            <a:endParaRPr lang="nl-NL" dirty="0"/>
          </a:p>
          <a:p>
            <a:r>
              <a:rPr lang="nl-NL" dirty="0"/>
              <a:t>Kies (uit bijv. de onderstaande site) 5 spellen die je met een hele klas kunt spelen. Kies voor je begint</a:t>
            </a:r>
          </a:p>
          <a:p>
            <a:r>
              <a:rPr lang="nl-NL" dirty="0"/>
              <a:t>Voor welke klas je dit gaat doen. Ga uit van een klas van 20 leerlingen.</a:t>
            </a:r>
          </a:p>
          <a:p>
            <a:r>
              <a:rPr lang="nl-NL" dirty="0"/>
              <a:t>.</a:t>
            </a:r>
          </a:p>
          <a:p>
            <a:r>
              <a:rPr lang="nl-NL" dirty="0"/>
              <a:t>Verwerk deze spellen in je activiteitenboek door het schema in de wikiwijs te gebruiken.</a:t>
            </a:r>
          </a:p>
          <a:p>
            <a:endParaRPr lang="nl-NL" dirty="0"/>
          </a:p>
          <a:p>
            <a:r>
              <a:rPr lang="nl-NL" dirty="0"/>
              <a:t>Let erop dat: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kunt uitleggen waarom dit bij deze </a:t>
            </a:r>
            <a:r>
              <a:rPr lang="nl-NL" dirty="0" err="1"/>
              <a:t>leeftijdgroep</a:t>
            </a:r>
            <a:r>
              <a:rPr lang="nl-NL" dirty="0"/>
              <a:t> past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een heldere instructie hebt, zodat de kinderen niet te lang hoeven te luisteren en het goed snappen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55CD274-206E-43C8-B306-7E2D81847D6D}"/>
              </a:ext>
            </a:extLst>
          </p:cNvPr>
          <p:cNvSpPr/>
          <p:nvPr/>
        </p:nvSpPr>
        <p:spPr>
          <a:xfrm>
            <a:off x="5187890" y="4205475"/>
            <a:ext cx="23855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https://nl.scoutwiki.org/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2197479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661</Words>
  <Application>Microsoft Office PowerPoint</Application>
  <PresentationFormat>Breedbeeld</PresentationFormat>
  <Paragraphs>78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Gill Sans Nova</vt:lpstr>
      <vt:lpstr>proxima-nova</vt:lpstr>
      <vt:lpstr>GradientVTI</vt:lpstr>
      <vt:lpstr>Spelontwikkeling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Spelontwikkeling</dc:title>
  <dc:creator>Laura Beeftink</dc:creator>
  <cp:lastModifiedBy>Laura Beeftink</cp:lastModifiedBy>
  <cp:revision>8</cp:revision>
  <dcterms:created xsi:type="dcterms:W3CDTF">2021-05-05T11:28:13Z</dcterms:created>
  <dcterms:modified xsi:type="dcterms:W3CDTF">2021-05-05T12:28:18Z</dcterms:modified>
</cp:coreProperties>
</file>