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60" r:id="rId2"/>
    <p:sldId id="264" r:id="rId3"/>
    <p:sldId id="265" r:id="rId4"/>
    <p:sldId id="256" r:id="rId5"/>
    <p:sldId id="257" r:id="rId6"/>
    <p:sldId id="258" r:id="rId7"/>
    <p:sldId id="261" r:id="rId8"/>
    <p:sldId id="262" r:id="rId9"/>
    <p:sldId id="266" r:id="rId10"/>
    <p:sldId id="267" r:id="rId11"/>
    <p:sldId id="259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52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4BEEEEC-065D-4520-B42C-805666B86E6C}" type="datetimeFigureOut">
              <a:rPr lang="nl-NL" smtClean="0"/>
              <a:t>19-5-2021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D9CD48C-0FB8-485A-A133-4D8557FC02C0}" type="slidenum">
              <a:rPr lang="nl-NL" smtClean="0"/>
              <a:t>‹nr.›</a:t>
            </a:fld>
            <a:endParaRPr lang="nl-NL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48709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EEC-065D-4520-B42C-805666B86E6C}" type="datetimeFigureOut">
              <a:rPr lang="nl-NL" smtClean="0"/>
              <a:t>19-5-2021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CD48C-0FB8-485A-A133-4D8557FC02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3649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EEC-065D-4520-B42C-805666B86E6C}" type="datetimeFigureOut">
              <a:rPr lang="nl-NL" smtClean="0"/>
              <a:t>19-5-2021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CD48C-0FB8-485A-A133-4D8557FC02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8540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EEC-065D-4520-B42C-805666B86E6C}" type="datetimeFigureOut">
              <a:rPr lang="nl-NL" smtClean="0"/>
              <a:t>19-5-2021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CD48C-0FB8-485A-A133-4D8557FC02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498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BEEEEC-065D-4520-B42C-805666B86E6C}" type="datetimeFigureOut">
              <a:rPr lang="nl-NL" smtClean="0"/>
              <a:t>19-5-2021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9CD48C-0FB8-485A-A133-4D8557FC02C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5327626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EEC-065D-4520-B42C-805666B86E6C}" type="datetimeFigureOut">
              <a:rPr lang="nl-NL" smtClean="0"/>
              <a:t>19-5-2021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CD48C-0FB8-485A-A133-4D8557FC02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4332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EEC-065D-4520-B42C-805666B86E6C}" type="datetimeFigureOut">
              <a:rPr lang="nl-NL" smtClean="0"/>
              <a:t>19-5-2021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CD48C-0FB8-485A-A133-4D8557FC02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836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EEC-065D-4520-B42C-805666B86E6C}" type="datetimeFigureOut">
              <a:rPr lang="nl-NL" smtClean="0"/>
              <a:t>19-5-2021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CD48C-0FB8-485A-A133-4D8557FC02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81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EEC-065D-4520-B42C-805666B86E6C}" type="datetimeFigureOut">
              <a:rPr lang="nl-NL" smtClean="0"/>
              <a:t>19-5-2021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CD48C-0FB8-485A-A133-4D8557FC02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2494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BEEEEC-065D-4520-B42C-805666B86E6C}" type="datetimeFigureOut">
              <a:rPr lang="nl-NL" smtClean="0"/>
              <a:t>19-5-2021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9CD48C-0FB8-485A-A133-4D8557FC02C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51050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BEEEEC-065D-4520-B42C-805666B86E6C}" type="datetimeFigureOut">
              <a:rPr lang="nl-NL" smtClean="0"/>
              <a:t>19-5-2021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9CD48C-0FB8-485A-A133-4D8557FC02C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99041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74BEEEEC-065D-4520-B42C-805666B86E6C}" type="datetimeFigureOut">
              <a:rPr lang="nl-NL" smtClean="0"/>
              <a:t>19-5-2021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D9CD48C-0FB8-485A-A133-4D8557FC02C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82526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lo.nl/thema/meer/tule/nederlands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jufanja.eu/wp-content/uploads/2018/05/bewegend-leren-spellingsestafette-staal.pdf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bs-wereldwijs.nl/wp-content/uploads/woordenschat-oefeningen1.pdf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raar24.nl/187622/zo-leer-je-kinderen-lezen-en-spellen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2812C54-7AEF-4ABB-826E-221F51CB0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74E6883-37D9-414F-B68D-A0F7F3AAF41F}"/>
              </a:ext>
            </a:extLst>
          </p:cNvPr>
          <p:cNvSpPr/>
          <p:nvPr/>
        </p:nvSpPr>
        <p:spPr>
          <a:xfrm>
            <a:off x="3363864" y="685800"/>
            <a:ext cx="7705164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cap="all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Taaldidactiek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1F40E4-8A76-44CF-91EC-9073673526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6"/>
            <a:ext cx="304441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171013-D973-4187-9CF2-EE098EEF81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1581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DFA1AA5-BD6B-45D2-B124-8032572E0E4C}"/>
              </a:ext>
            </a:extLst>
          </p:cNvPr>
          <p:cNvSpPr txBox="1"/>
          <p:nvPr/>
        </p:nvSpPr>
        <p:spPr>
          <a:xfrm>
            <a:off x="3363864" y="2286000"/>
            <a:ext cx="7705164" cy="3581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r>
              <a:rPr lang="en-US" sz="2400" dirty="0" err="1">
                <a:solidFill>
                  <a:schemeClr val="tx2"/>
                </a:solidFill>
              </a:rPr>
              <a:t>Bestaat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uit</a:t>
            </a:r>
            <a:r>
              <a:rPr lang="en-US" sz="2400" dirty="0">
                <a:solidFill>
                  <a:schemeClr val="tx2"/>
                </a:solidFill>
              </a:rPr>
              <a:t>: </a:t>
            </a:r>
          </a:p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endParaRPr lang="en-US" sz="2400" dirty="0">
              <a:solidFill>
                <a:schemeClr val="tx2"/>
              </a:solidFill>
            </a:endParaRPr>
          </a:p>
          <a:p>
            <a:pPr marL="514350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 sz="2400" b="1" dirty="0" err="1">
                <a:solidFill>
                  <a:schemeClr val="tx2"/>
                </a:solidFill>
              </a:rPr>
              <a:t>Mondelinge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taalvaardigheid</a:t>
            </a:r>
            <a:endParaRPr lang="en-US" sz="2400" b="1" dirty="0">
              <a:solidFill>
                <a:schemeClr val="tx2"/>
              </a:solidFill>
            </a:endParaRPr>
          </a:p>
          <a:p>
            <a:pPr marL="514350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 sz="2400" b="1" dirty="0" err="1">
                <a:solidFill>
                  <a:schemeClr val="tx2"/>
                </a:solidFill>
              </a:rPr>
              <a:t>Schriftelijke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taalvaardigheid</a:t>
            </a:r>
            <a:endParaRPr lang="en-US" sz="2400" b="1" dirty="0">
              <a:solidFill>
                <a:schemeClr val="tx2"/>
              </a:solidFill>
            </a:endParaRPr>
          </a:p>
          <a:p>
            <a:pPr marL="514350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endParaRPr lang="en-US" sz="2400" b="1" dirty="0">
              <a:solidFill>
                <a:schemeClr val="tx2"/>
              </a:solidFill>
            </a:endParaRPr>
          </a:p>
          <a:p>
            <a:pPr marL="514350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 sz="2400" b="1" dirty="0" err="1">
                <a:solidFill>
                  <a:schemeClr val="tx2"/>
                </a:solidFill>
              </a:rPr>
              <a:t>Deze</a:t>
            </a:r>
            <a:r>
              <a:rPr lang="en-US" sz="2400" b="1" dirty="0">
                <a:solidFill>
                  <a:schemeClr val="tx2"/>
                </a:solidFill>
              </a:rPr>
              <a:t> les:</a:t>
            </a:r>
          </a:p>
          <a:p>
            <a:pPr marL="514350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endParaRPr lang="en-US" sz="2400" b="1" dirty="0">
              <a:solidFill>
                <a:schemeClr val="tx2"/>
              </a:solidFill>
            </a:endParaRPr>
          </a:p>
          <a:p>
            <a:pPr marL="514350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 sz="2400" b="1" dirty="0" err="1">
                <a:solidFill>
                  <a:schemeClr val="tx2"/>
                </a:solidFill>
              </a:rPr>
              <a:t>Taalbeschouwing</a:t>
            </a:r>
            <a:r>
              <a:rPr lang="en-US" sz="2400" dirty="0">
                <a:solidFill>
                  <a:schemeClr val="tx2"/>
                </a:solidFill>
              </a:rPr>
              <a:t>: </a:t>
            </a:r>
            <a:r>
              <a:rPr lang="en-US" sz="2400" b="1" dirty="0" err="1">
                <a:solidFill>
                  <a:schemeClr val="tx2"/>
                </a:solidFill>
              </a:rPr>
              <a:t>hierin</a:t>
            </a:r>
            <a:r>
              <a:rPr lang="en-US" sz="2400" b="1" dirty="0">
                <a:solidFill>
                  <a:schemeClr val="tx2"/>
                </a:solidFill>
              </a:rPr>
              <a:t> zit </a:t>
            </a:r>
          </a:p>
          <a:p>
            <a:pPr marL="514350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 sz="2400" b="1" dirty="0" err="1">
                <a:solidFill>
                  <a:schemeClr val="tx2"/>
                </a:solidFill>
              </a:rPr>
              <a:t>Spellingsregels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bewust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kunnen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toepassen</a:t>
            </a:r>
            <a:endParaRPr lang="en-US" sz="2400" b="1" dirty="0">
              <a:solidFill>
                <a:schemeClr val="tx2"/>
              </a:solidFill>
            </a:endParaRPr>
          </a:p>
          <a:p>
            <a:pPr marL="514350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 sz="2400" b="1" dirty="0" err="1">
                <a:solidFill>
                  <a:schemeClr val="tx2"/>
                </a:solidFill>
              </a:rPr>
              <a:t>strategieën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voor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woordenschatontwikkeling</a:t>
            </a:r>
            <a:endParaRPr lang="en-US" sz="2400" b="1" dirty="0">
              <a:solidFill>
                <a:schemeClr val="tx2"/>
              </a:solidFill>
            </a:endParaRPr>
          </a:p>
          <a:p>
            <a:pPr marL="514350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endParaRPr lang="en-US" sz="2200" dirty="0">
              <a:solidFill>
                <a:schemeClr val="tx2"/>
              </a:solidFill>
            </a:endParaRPr>
          </a:p>
          <a:p>
            <a:pPr marL="514350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endParaRPr lang="en-US" sz="2200" dirty="0">
              <a:solidFill>
                <a:schemeClr val="tx2"/>
              </a:solidFill>
            </a:endParaRPr>
          </a:p>
          <a:p>
            <a:pPr marL="514350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endParaRPr lang="en-US" sz="2200" dirty="0">
              <a:solidFill>
                <a:schemeClr val="tx2"/>
              </a:solidFill>
            </a:endParaRPr>
          </a:p>
          <a:p>
            <a:pPr marL="514350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 sz="2200" dirty="0" err="1">
                <a:solidFill>
                  <a:schemeClr val="tx2"/>
                </a:solidFill>
              </a:rPr>
              <a:t>Opdracht</a:t>
            </a:r>
            <a:r>
              <a:rPr lang="en-US" sz="2200" dirty="0">
                <a:solidFill>
                  <a:schemeClr val="tx2"/>
                </a:solidFill>
              </a:rPr>
              <a:t>: lees in </a:t>
            </a:r>
            <a:r>
              <a:rPr lang="en-US" sz="2200" dirty="0" err="1">
                <a:solidFill>
                  <a:schemeClr val="tx2"/>
                </a:solidFill>
              </a:rPr>
              <a:t>deze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bron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welke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kerndoelen</a:t>
            </a:r>
            <a:r>
              <a:rPr lang="en-US" sz="2200" dirty="0">
                <a:solidFill>
                  <a:schemeClr val="tx2"/>
                </a:solidFill>
              </a:rPr>
              <a:t> er </a:t>
            </a:r>
            <a:r>
              <a:rPr lang="en-US" sz="2200" dirty="0" err="1">
                <a:solidFill>
                  <a:schemeClr val="tx2"/>
                </a:solidFill>
              </a:rPr>
              <a:t>ongeveer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bij</a:t>
            </a:r>
            <a:r>
              <a:rPr lang="en-US" sz="2200" dirty="0">
                <a:solidFill>
                  <a:schemeClr val="tx2"/>
                </a:solidFill>
              </a:rPr>
              <a:t> de 3 </a:t>
            </a:r>
            <a:r>
              <a:rPr lang="en-US" sz="2200" dirty="0" err="1">
                <a:solidFill>
                  <a:schemeClr val="tx2"/>
                </a:solidFill>
              </a:rPr>
              <a:t>onderdelen</a:t>
            </a:r>
            <a:r>
              <a:rPr lang="en-US" sz="2200" dirty="0">
                <a:solidFill>
                  <a:schemeClr val="tx2"/>
                </a:solidFill>
              </a:rPr>
              <a:t> van </a:t>
            </a:r>
            <a:r>
              <a:rPr lang="en-US" sz="2200" dirty="0" err="1">
                <a:solidFill>
                  <a:schemeClr val="tx2"/>
                </a:solidFill>
              </a:rPr>
              <a:t>Nederlands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horen</a:t>
            </a:r>
            <a:r>
              <a:rPr lang="en-US" sz="2200" dirty="0">
                <a:solidFill>
                  <a:schemeClr val="tx2"/>
                </a:solidFill>
              </a:rPr>
              <a:t>:</a:t>
            </a:r>
          </a:p>
          <a:p>
            <a:pPr marL="514350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endParaRPr lang="en-US" sz="2200" dirty="0">
              <a:solidFill>
                <a:schemeClr val="tx2"/>
              </a:solidFill>
            </a:endParaRPr>
          </a:p>
          <a:p>
            <a:pPr marL="514350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 sz="2200" dirty="0" err="1">
                <a:solidFill>
                  <a:schemeClr val="tx2"/>
                </a:solidFill>
              </a:rPr>
              <a:t>Bron</a:t>
            </a:r>
            <a:r>
              <a:rPr lang="en-US" sz="2200" dirty="0">
                <a:solidFill>
                  <a:schemeClr val="tx2"/>
                </a:solidFill>
              </a:rPr>
              <a:t>: </a:t>
            </a:r>
            <a:r>
              <a:rPr lang="en-US" sz="2200" dirty="0">
                <a:solidFill>
                  <a:schemeClr val="tx2"/>
                </a:solidFill>
                <a:hlinkClick r:id="rId2"/>
              </a:rPr>
              <a:t>https://www.slo.nl/thema/meer/tule/nederlands/</a:t>
            </a:r>
            <a:endParaRPr lang="en-US" sz="2200" dirty="0">
              <a:solidFill>
                <a:schemeClr val="tx2"/>
              </a:solidFill>
            </a:endParaRPr>
          </a:p>
          <a:p>
            <a:pPr marL="514350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endParaRPr lang="en-US" sz="1500" dirty="0">
              <a:solidFill>
                <a:schemeClr val="tx2"/>
              </a:solidFill>
            </a:endParaRPr>
          </a:p>
          <a:p>
            <a:pPr marL="514350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endParaRPr lang="en-US" sz="1500" dirty="0">
              <a:solidFill>
                <a:schemeClr val="tx2"/>
              </a:solidFill>
            </a:endParaRPr>
          </a:p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endParaRPr lang="en-US" sz="15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281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172A2A9-DA81-4311-81CF-4175D14551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BC102D8-D298-4410-AE79-9EA7235214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2702D6A3-1FC3-4FA8-89EE-64A814947196}"/>
              </a:ext>
            </a:extLst>
          </p:cNvPr>
          <p:cNvSpPr/>
          <p:nvPr/>
        </p:nvSpPr>
        <p:spPr>
          <a:xfrm>
            <a:off x="706695" y="1169853"/>
            <a:ext cx="4018839" cy="13091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0" cap="none" spc="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Hoe leer je </a:t>
            </a:r>
            <a:r>
              <a:rPr lang="en-US" sz="3600" b="0" cap="none" spc="0" dirty="0" err="1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dit</a:t>
            </a:r>
            <a:r>
              <a:rPr lang="en-US" sz="3600" b="0" cap="none" spc="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? </a:t>
            </a:r>
            <a:r>
              <a:rPr lang="en-US" sz="3600" b="0" cap="none" spc="0" dirty="0" err="1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Spellingsstrategie</a:t>
            </a:r>
            <a:endParaRPr lang="en-US" sz="3600" b="0" cap="none" spc="0" dirty="0">
              <a:ln w="0"/>
              <a:solidFill>
                <a:schemeClr val="tx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D8F3CE5-FFC1-4814-8B02-8A0356ECC9CF}"/>
              </a:ext>
            </a:extLst>
          </p:cNvPr>
          <p:cNvSpPr txBox="1"/>
          <p:nvPr/>
        </p:nvSpPr>
        <p:spPr>
          <a:xfrm>
            <a:off x="640081" y="2764971"/>
            <a:ext cx="4010296" cy="34725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84048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AutoNum type="arabicPeriod"/>
            </a:pPr>
            <a:r>
              <a:rPr lang="en-US" sz="2000" dirty="0" err="1">
                <a:solidFill>
                  <a:schemeClr val="tx2"/>
                </a:solidFill>
              </a:rPr>
              <a:t>Woorden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vergelijken</a:t>
            </a:r>
            <a:r>
              <a:rPr lang="en-US" sz="2000" dirty="0">
                <a:solidFill>
                  <a:schemeClr val="tx2"/>
                </a:solidFill>
              </a:rPr>
              <a:t> met </a:t>
            </a:r>
            <a:r>
              <a:rPr lang="en-US" sz="2000" dirty="0" err="1">
                <a:solidFill>
                  <a:schemeClr val="tx2"/>
                </a:solidFill>
              </a:rPr>
              <a:t>een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ander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woord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dat</a:t>
            </a:r>
            <a:r>
              <a:rPr lang="en-US" sz="2000" dirty="0">
                <a:solidFill>
                  <a:schemeClr val="tx2"/>
                </a:solidFill>
              </a:rPr>
              <a:t> je </a:t>
            </a:r>
            <a:r>
              <a:rPr lang="en-US" sz="2000" dirty="0" err="1">
                <a:solidFill>
                  <a:schemeClr val="tx2"/>
                </a:solidFill>
              </a:rPr>
              <a:t>kent</a:t>
            </a:r>
            <a:r>
              <a:rPr lang="en-US" sz="2000" dirty="0">
                <a:solidFill>
                  <a:schemeClr val="tx2"/>
                </a:solidFill>
              </a:rPr>
              <a:t>. </a:t>
            </a:r>
            <a:r>
              <a:rPr lang="en-US" sz="2000" dirty="0" err="1">
                <a:solidFill>
                  <a:schemeClr val="tx2"/>
                </a:solidFill>
              </a:rPr>
              <a:t>Bijvoorbeeld</a:t>
            </a:r>
            <a:r>
              <a:rPr lang="en-US" sz="2000" dirty="0">
                <a:solidFill>
                  <a:schemeClr val="tx2"/>
                </a:solidFill>
              </a:rPr>
              <a:t>. Leeuw, </a:t>
            </a:r>
            <a:r>
              <a:rPr lang="en-US" sz="2000" dirty="0" err="1">
                <a:solidFill>
                  <a:schemeClr val="tx2"/>
                </a:solidFill>
              </a:rPr>
              <a:t>nieuw</a:t>
            </a:r>
            <a:endParaRPr lang="en-US" sz="2000" dirty="0">
              <a:solidFill>
                <a:schemeClr val="tx2"/>
              </a:solidFill>
            </a:endParaRPr>
          </a:p>
          <a:p>
            <a:pPr marL="384048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AutoNum type="arabicPeriod"/>
            </a:pPr>
            <a:r>
              <a:rPr lang="en-US" sz="2000" dirty="0" err="1">
                <a:solidFill>
                  <a:schemeClr val="tx2"/>
                </a:solidFill>
              </a:rPr>
              <a:t>Ezelsbruggetje</a:t>
            </a:r>
            <a:r>
              <a:rPr lang="en-US" sz="2000" dirty="0">
                <a:solidFill>
                  <a:schemeClr val="tx2"/>
                </a:solidFill>
              </a:rPr>
              <a:t>/regel: </a:t>
            </a:r>
            <a:r>
              <a:rPr lang="en-US" sz="2000" dirty="0" err="1">
                <a:solidFill>
                  <a:schemeClr val="tx2"/>
                </a:solidFill>
              </a:rPr>
              <a:t>aan</a:t>
            </a:r>
            <a:r>
              <a:rPr lang="en-US" sz="2000" dirty="0">
                <a:solidFill>
                  <a:schemeClr val="tx2"/>
                </a:solidFill>
              </a:rPr>
              <a:t> het </a:t>
            </a:r>
            <a:r>
              <a:rPr lang="en-US" sz="2000" dirty="0" err="1">
                <a:solidFill>
                  <a:schemeClr val="tx2"/>
                </a:solidFill>
              </a:rPr>
              <a:t>eind</a:t>
            </a:r>
            <a:r>
              <a:rPr lang="en-US" sz="2000" dirty="0">
                <a:solidFill>
                  <a:schemeClr val="tx2"/>
                </a:solidFill>
              </a:rPr>
              <a:t> van </a:t>
            </a:r>
            <a:r>
              <a:rPr lang="en-US" sz="2000" dirty="0" err="1">
                <a:solidFill>
                  <a:schemeClr val="tx2"/>
                </a:solidFill>
              </a:rPr>
              <a:t>een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woord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staat</a:t>
            </a:r>
            <a:r>
              <a:rPr lang="en-US" sz="2000" dirty="0">
                <a:solidFill>
                  <a:schemeClr val="tx2"/>
                </a:solidFill>
              </a:rPr>
              <a:t> nooit </a:t>
            </a:r>
            <a:r>
              <a:rPr lang="en-US" sz="2000" dirty="0" err="1">
                <a:solidFill>
                  <a:schemeClr val="tx2"/>
                </a:solidFill>
              </a:rPr>
              <a:t>een</a:t>
            </a:r>
            <a:r>
              <a:rPr lang="en-US" sz="2000" dirty="0">
                <a:solidFill>
                  <a:schemeClr val="tx2"/>
                </a:solidFill>
              </a:rPr>
              <a:t> ‘v</a:t>
            </a:r>
          </a:p>
          <a:p>
            <a:pPr marL="384048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AutoNum type="arabicPeriod" startAt="3"/>
            </a:pPr>
            <a:r>
              <a:rPr lang="en-US" sz="2000" dirty="0" err="1">
                <a:solidFill>
                  <a:schemeClr val="tx2"/>
                </a:solidFill>
              </a:rPr>
              <a:t>Veel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lezen</a:t>
            </a:r>
            <a:r>
              <a:rPr lang="en-US" sz="2000" dirty="0">
                <a:solidFill>
                  <a:schemeClr val="tx2"/>
                </a:solidFill>
              </a:rPr>
              <a:t>: </a:t>
            </a:r>
            <a:r>
              <a:rPr lang="en-US" sz="2000" dirty="0" err="1">
                <a:solidFill>
                  <a:schemeClr val="tx2"/>
                </a:solidFill>
              </a:rPr>
              <a:t>een</a:t>
            </a:r>
            <a:r>
              <a:rPr lang="en-US" sz="2000" dirty="0">
                <a:solidFill>
                  <a:schemeClr val="tx2"/>
                </a:solidFill>
              </a:rPr>
              <a:t> kind </a:t>
            </a:r>
            <a:r>
              <a:rPr lang="en-US" sz="2000" dirty="0" err="1">
                <a:solidFill>
                  <a:schemeClr val="tx2"/>
                </a:solidFill>
              </a:rPr>
              <a:t>krijgt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een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woordbeeld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en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voelt</a:t>
            </a:r>
            <a:r>
              <a:rPr lang="en-US" sz="2000" dirty="0">
                <a:solidFill>
                  <a:schemeClr val="tx2"/>
                </a:solidFill>
              </a:rPr>
              <a:t> het </a:t>
            </a:r>
            <a:r>
              <a:rPr lang="en-US" sz="2000" dirty="0" err="1">
                <a:solidFill>
                  <a:schemeClr val="tx2"/>
                </a:solidFill>
              </a:rPr>
              <a:t>aan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als</a:t>
            </a:r>
            <a:r>
              <a:rPr lang="en-US" sz="2000" dirty="0">
                <a:solidFill>
                  <a:schemeClr val="tx2"/>
                </a:solidFill>
              </a:rPr>
              <a:t> er </a:t>
            </a:r>
            <a:r>
              <a:rPr lang="en-US" sz="2000" dirty="0" err="1">
                <a:solidFill>
                  <a:schemeClr val="tx2"/>
                </a:solidFill>
              </a:rPr>
              <a:t>iets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niet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klopt</a:t>
            </a:r>
            <a:endParaRPr lang="en-US" sz="2000" dirty="0">
              <a:solidFill>
                <a:schemeClr val="tx2"/>
              </a:solidFill>
            </a:endParaRPr>
          </a:p>
          <a:p>
            <a:pPr marL="384048" lvl="7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r>
              <a:rPr lang="en-US" sz="2000" dirty="0">
                <a:solidFill>
                  <a:schemeClr val="tx2"/>
                </a:solidFill>
              </a:rPr>
              <a:t>      De spelling is </a:t>
            </a:r>
            <a:r>
              <a:rPr lang="en-US" sz="2000" dirty="0" err="1">
                <a:solidFill>
                  <a:schemeClr val="tx2"/>
                </a:solidFill>
              </a:rPr>
              <a:t>geautomatiseerd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771251E-2FA0-480E-B56E-393872797F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50" name="Picture 2" descr="Onze spellingstrategieën">
            <a:extLst>
              <a:ext uri="{FF2B5EF4-FFF2-40B4-BE49-F238E27FC236}">
                <a16:creationId xmlns:a16="http://schemas.microsoft.com/office/drawing/2014/main" id="{E16F3CEB-F2A9-40F6-94DE-6E54011110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67683" y="741296"/>
            <a:ext cx="5384074" cy="5384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5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Kinderen leren springen doe je zo! - Alprovi">
            <a:extLst>
              <a:ext uri="{FF2B5EF4-FFF2-40B4-BE49-F238E27FC236}">
                <a16:creationId xmlns:a16="http://schemas.microsoft.com/office/drawing/2014/main" id="{635B6571-3F66-4CE3-827A-6FD1AEB6A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9349" y="2804767"/>
            <a:ext cx="3661831" cy="126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ACB3AA8D-0F92-4317-9B1B-0955D2CA8A55}"/>
              </a:ext>
            </a:extLst>
          </p:cNvPr>
          <p:cNvSpPr/>
          <p:nvPr/>
        </p:nvSpPr>
        <p:spPr>
          <a:xfrm>
            <a:off x="6090574" y="2421682"/>
            <a:ext cx="4977578" cy="3639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  <a:hlinkClick r:id="rId3"/>
              </a:rPr>
              <a:t>https://jufanja.eu/wp-content/uploads/2018/05/bewegend-leren-spellingsestafette-staal.pdf</a:t>
            </a:r>
            <a:endParaRPr lang="en-US" sz="2000">
              <a:solidFill>
                <a:srgbClr val="000000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854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7172A2A9-DA81-4311-81CF-4175D14551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2EB71B-F2F3-4570-8980-20AABECDD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818" y="167640"/>
            <a:ext cx="5127172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89000"/>
              </a:lnSpc>
            </a:pPr>
            <a:r>
              <a:rPr lang="en-US" sz="4400" dirty="0" err="1"/>
              <a:t>Opdracht</a:t>
            </a:r>
            <a:r>
              <a:rPr lang="en-US" sz="4400" dirty="0"/>
              <a:t> </a:t>
            </a:r>
            <a:r>
              <a:rPr lang="en-US" sz="4400" dirty="0" err="1"/>
              <a:t>activiteitenboek</a:t>
            </a:r>
            <a:endParaRPr lang="en-US" sz="4400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F1B933E-1F2A-4D16-826F-29C630C05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148" name="Picture 4" descr="321Start! Lespakket voor bewegend leren • Juf Maike">
            <a:extLst>
              <a:ext uri="{FF2B5EF4-FFF2-40B4-BE49-F238E27FC236}">
                <a16:creationId xmlns:a16="http://schemas.microsoft.com/office/drawing/2014/main" id="{B828071E-56EB-4734-AF4D-C87C91E640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3562" y="1581634"/>
            <a:ext cx="5071256" cy="3374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554560-26B0-45FC-A793-26117A9F56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5769" y="1581634"/>
            <a:ext cx="5127172" cy="3581400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Franklin Gothic Book" panose="020B0503020102020204" pitchFamily="34" charset="0"/>
              <a:buNone/>
            </a:pPr>
            <a:r>
              <a:rPr lang="en-US" sz="2400" b="1" dirty="0" err="1"/>
              <a:t>Zoek</a:t>
            </a:r>
            <a:r>
              <a:rPr lang="en-US" sz="2400" b="1" dirty="0"/>
              <a:t> 5 </a:t>
            </a:r>
            <a:r>
              <a:rPr lang="en-US" sz="2400" b="1" dirty="0" err="1"/>
              <a:t>spel-activiteiten</a:t>
            </a:r>
            <a:r>
              <a:rPr lang="en-US" sz="2400" b="1" dirty="0"/>
              <a:t> die </a:t>
            </a:r>
            <a:r>
              <a:rPr lang="en-US" sz="2400" b="1" dirty="0" err="1"/>
              <a:t>gaan</a:t>
            </a:r>
            <a:r>
              <a:rPr lang="en-US" sz="2400" b="1" dirty="0"/>
              <a:t> over </a:t>
            </a:r>
            <a:r>
              <a:rPr lang="en-US" sz="2400" b="1" dirty="0" err="1"/>
              <a:t>woordenschat</a:t>
            </a:r>
            <a:r>
              <a:rPr lang="en-US" sz="2400" b="1" dirty="0"/>
              <a:t> </a:t>
            </a:r>
            <a:r>
              <a:rPr lang="en-US" sz="2400" b="1" dirty="0" err="1"/>
              <a:t>uitbreiden</a:t>
            </a:r>
            <a:r>
              <a:rPr lang="en-US" sz="2400" b="1" dirty="0"/>
              <a:t> of spelling. </a:t>
            </a:r>
            <a:r>
              <a:rPr lang="en-US" sz="2400" b="1" dirty="0" err="1"/>
              <a:t>Denk</a:t>
            </a:r>
            <a:r>
              <a:rPr lang="en-US" sz="2400" b="1" dirty="0"/>
              <a:t> </a:t>
            </a:r>
            <a:r>
              <a:rPr lang="en-US" sz="2400" b="1" dirty="0" err="1"/>
              <a:t>erom</a:t>
            </a:r>
            <a:r>
              <a:rPr lang="en-US" sz="2400" b="1" dirty="0"/>
              <a:t>: het </a:t>
            </a:r>
            <a:r>
              <a:rPr lang="en-US" sz="2400" b="1" dirty="0" err="1"/>
              <a:t>gaat</a:t>
            </a:r>
            <a:r>
              <a:rPr lang="en-US" sz="2400" b="1" dirty="0"/>
              <a:t> </a:t>
            </a:r>
            <a:r>
              <a:rPr lang="en-US" sz="2400" b="1" dirty="0" err="1"/>
              <a:t>niet</a:t>
            </a:r>
            <a:r>
              <a:rPr lang="en-US" sz="2400" b="1" dirty="0"/>
              <a:t> om </a:t>
            </a:r>
            <a:r>
              <a:rPr lang="en-US" sz="2400" b="1" dirty="0" err="1"/>
              <a:t>een</a:t>
            </a:r>
            <a:r>
              <a:rPr lang="en-US" sz="2400" b="1" dirty="0"/>
              <a:t> </a:t>
            </a:r>
            <a:r>
              <a:rPr lang="en-US" sz="2400" b="1" dirty="0" err="1"/>
              <a:t>lesje</a:t>
            </a:r>
            <a:r>
              <a:rPr lang="en-US" sz="2400" b="1" dirty="0"/>
              <a:t> op papier, maar om </a:t>
            </a:r>
            <a:r>
              <a:rPr lang="en-US" sz="2400" b="1" dirty="0" err="1"/>
              <a:t>spelletjes</a:t>
            </a:r>
            <a:r>
              <a:rPr lang="en-US" sz="2400" b="1" dirty="0"/>
              <a:t>!</a:t>
            </a:r>
          </a:p>
          <a:p>
            <a:pPr>
              <a:buFont typeface="Franklin Gothic Book" panose="020B0503020102020204" pitchFamily="34" charset="0"/>
              <a:buNone/>
            </a:pPr>
            <a:endParaRPr lang="en-US" sz="2400" b="1" dirty="0"/>
          </a:p>
          <a:p>
            <a:pPr>
              <a:buFont typeface="Franklin Gothic Book" panose="020B0503020102020204" pitchFamily="34" charset="0"/>
              <a:buNone/>
            </a:pPr>
            <a:r>
              <a:rPr lang="en-US" sz="2400" b="1" dirty="0" err="1"/>
              <a:t>Schrijf</a:t>
            </a:r>
            <a:r>
              <a:rPr lang="en-US" sz="2400" b="1" dirty="0"/>
              <a:t> </a:t>
            </a:r>
            <a:r>
              <a:rPr lang="en-US" sz="2400" b="1" dirty="0" err="1"/>
              <a:t>deze</a:t>
            </a:r>
            <a:r>
              <a:rPr lang="en-US" sz="2400" b="1" dirty="0"/>
              <a:t> </a:t>
            </a:r>
            <a:r>
              <a:rPr lang="en-US" sz="2400" b="1" dirty="0" err="1"/>
              <a:t>activiteiten</a:t>
            </a:r>
            <a:r>
              <a:rPr lang="en-US" sz="2400" b="1" dirty="0"/>
              <a:t> </a:t>
            </a:r>
            <a:r>
              <a:rPr lang="en-US" sz="2400" b="1" dirty="0" err="1"/>
              <a:t>uit</a:t>
            </a:r>
            <a:r>
              <a:rPr lang="en-US" sz="2400" b="1" dirty="0"/>
              <a:t> </a:t>
            </a:r>
            <a:r>
              <a:rPr lang="en-US" sz="2400" b="1" dirty="0" err="1"/>
              <a:t>volgens</a:t>
            </a:r>
            <a:r>
              <a:rPr lang="en-US" sz="2400" b="1" dirty="0"/>
              <a:t> het schema </a:t>
            </a:r>
            <a:r>
              <a:rPr lang="en-US" sz="2400" b="1" dirty="0" err="1"/>
              <a:t>dat</a:t>
            </a:r>
            <a:r>
              <a:rPr lang="en-US" sz="2400" b="1" dirty="0"/>
              <a:t> je in je </a:t>
            </a:r>
            <a:r>
              <a:rPr lang="en-US" sz="2400" b="1" dirty="0" err="1"/>
              <a:t>wikiwijs</a:t>
            </a:r>
            <a:r>
              <a:rPr lang="en-US" sz="2400" b="1" dirty="0"/>
              <a:t> </a:t>
            </a:r>
            <a:r>
              <a:rPr lang="en-US" sz="2400" b="1" dirty="0" err="1"/>
              <a:t>vindt</a:t>
            </a:r>
            <a:r>
              <a:rPr lang="en-US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0838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71E07060-7642-45AF-A961-ADA0E9B994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19948" y="1857134"/>
            <a:ext cx="8197478" cy="2198031"/>
          </a:xfrm>
        </p:spPr>
        <p:txBody>
          <a:bodyPr>
            <a:normAutofit fontScale="77500" lnSpcReduction="20000"/>
          </a:bodyPr>
          <a:lstStyle/>
          <a:p>
            <a:r>
              <a:rPr lang="nl-NL" dirty="0">
                <a:solidFill>
                  <a:schemeClr val="tx1"/>
                </a:solidFill>
              </a:rPr>
              <a:t>In deze les leer je: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pPr marL="457200" indent="-457200" algn="l"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Uit welke onderdelen taalonderwijs op de basisschool bestaat</a:t>
            </a:r>
          </a:p>
          <a:p>
            <a:pPr marL="457200" indent="-457200" algn="l"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Hoe je kinderen nieuwe woorden leert</a:t>
            </a:r>
          </a:p>
          <a:p>
            <a:pPr marL="457200" indent="-457200" algn="l"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Hoe je kinderen spelling leert</a:t>
            </a:r>
          </a:p>
          <a:p>
            <a:pPr marL="457200" indent="-457200" algn="l">
              <a:buAutoNum type="arabicPeriod"/>
            </a:pPr>
            <a:endParaRPr lang="nl-NL" dirty="0">
              <a:solidFill>
                <a:schemeClr val="tx1"/>
              </a:solidFill>
            </a:endParaRPr>
          </a:p>
          <a:p>
            <a:pPr algn="l"/>
            <a:r>
              <a:rPr lang="nl-NL" dirty="0">
                <a:solidFill>
                  <a:schemeClr val="tx1"/>
                </a:solidFill>
              </a:rPr>
              <a:t>Je past wat je geleerd hebt toe door 5 activiteiten op het gebied</a:t>
            </a:r>
          </a:p>
          <a:p>
            <a:pPr algn="l"/>
            <a:r>
              <a:rPr lang="nl-NL" dirty="0">
                <a:solidFill>
                  <a:schemeClr val="tx1"/>
                </a:solidFill>
              </a:rPr>
              <a:t>Van woordenschat-uitbreiding of spelling in je activiteitenboek op te nemen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890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B3189E96-BAB8-42BA-BBBA-9B68380CD6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B4B9925-A704-4734-8F6F-78D897476B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8324" y="1425173"/>
            <a:ext cx="4798243" cy="1794656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nl-NL" sz="3200" b="1" dirty="0">
                <a:solidFill>
                  <a:schemeClr val="tx1"/>
                </a:solidFill>
              </a:rPr>
              <a:t>Hoeveel woorden moeten kinderen aan het einde van de basisschool kennen?</a:t>
            </a:r>
          </a:p>
          <a:p>
            <a:pPr>
              <a:spcAft>
                <a:spcPts val="600"/>
              </a:spcAft>
            </a:pPr>
            <a:endParaRPr lang="nl-NL" sz="3200" b="1" dirty="0">
              <a:solidFill>
                <a:schemeClr val="tx1"/>
              </a:solidFill>
            </a:endParaRP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3200" b="1" dirty="0">
                <a:solidFill>
                  <a:schemeClr val="tx1"/>
                </a:solidFill>
              </a:rPr>
              <a:t>Basiswoordenlijst Amsterdamse Kleuters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3200" b="1" dirty="0">
                <a:solidFill>
                  <a:schemeClr val="tx1"/>
                </a:solidFill>
              </a:rPr>
              <a:t>WAP: groep 3 </a:t>
            </a:r>
            <a:r>
              <a:rPr lang="nl-NL" sz="3200" b="1" dirty="0" err="1">
                <a:solidFill>
                  <a:schemeClr val="tx1"/>
                </a:solidFill>
              </a:rPr>
              <a:t>tm</a:t>
            </a:r>
            <a:r>
              <a:rPr lang="nl-NL" sz="3200" b="1" dirty="0">
                <a:solidFill>
                  <a:schemeClr val="tx1"/>
                </a:solidFill>
              </a:rPr>
              <a:t> 8 </a:t>
            </a:r>
          </a:p>
        </p:txBody>
      </p:sp>
      <p:sp>
        <p:nvSpPr>
          <p:cNvPr id="73" name="Freeform 6">
            <a:extLst>
              <a:ext uri="{FF2B5EF4-FFF2-40B4-BE49-F238E27FC236}">
                <a16:creationId xmlns:a16="http://schemas.microsoft.com/office/drawing/2014/main" id="{313B5508-F7A1-4A96-903D-8B2D863C6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27878" y="2016617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5" name="Freeform 6">
            <a:extLst>
              <a:ext uri="{FF2B5EF4-FFF2-40B4-BE49-F238E27FC236}">
                <a16:creationId xmlns:a16="http://schemas.microsoft.com/office/drawing/2014/main" id="{8FD4F0ED-A65E-4E99-B5FC-6296FAC47D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649163" y="634028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1026" name="Picture 2" descr="Woorden Leren by BlueCompass.eu">
            <a:extLst>
              <a:ext uri="{FF2B5EF4-FFF2-40B4-BE49-F238E27FC236}">
                <a16:creationId xmlns:a16="http://schemas.microsoft.com/office/drawing/2014/main" id="{E56BE2D1-12E4-4C2E-8C7E-4E314AAE8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71403" y="1425173"/>
            <a:ext cx="4207669" cy="420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847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3D310319-F575-4A79-BDEB-F88CB29B5A15}"/>
              </a:ext>
            </a:extLst>
          </p:cNvPr>
          <p:cNvSpPr txBox="1"/>
          <p:nvPr/>
        </p:nvSpPr>
        <p:spPr>
          <a:xfrm>
            <a:off x="1200647" y="4484772"/>
            <a:ext cx="9907326" cy="113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cap="all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Woordenschat</a:t>
            </a:r>
            <a:r>
              <a:rPr lang="en-US" sz="3200" b="1" cap="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1" cap="all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uitbreiden</a:t>
            </a:r>
            <a:r>
              <a:rPr lang="en-US" sz="3200" b="1" cap="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 De </a:t>
            </a:r>
            <a:r>
              <a:rPr lang="en-US" sz="3200" b="1" cap="all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Viertakt</a:t>
            </a:r>
            <a:r>
              <a:rPr lang="en-US" sz="3200" b="1" cap="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van </a:t>
            </a:r>
            <a:r>
              <a:rPr lang="en-US" sz="3200" b="1" cap="all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Verhallen</a:t>
            </a:r>
            <a:endParaRPr lang="en-US" sz="3200" b="1" cap="all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8" name="Picture 4" descr="de viertakt van verhallen - Google zoeken | Woordenschat, Begrijpend lezen,  Taal">
            <a:extLst>
              <a:ext uri="{FF2B5EF4-FFF2-40B4-BE49-F238E27FC236}">
                <a16:creationId xmlns:a16="http://schemas.microsoft.com/office/drawing/2014/main" id="{6B6ADC59-DC03-4908-9BFE-7AD6A07928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154" y="1150341"/>
            <a:ext cx="7558589" cy="258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714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erken aan een rijke woordenschat met woordclusters - Leraar24">
            <a:extLst>
              <a:ext uri="{FF2B5EF4-FFF2-40B4-BE49-F238E27FC236}">
                <a16:creationId xmlns:a16="http://schemas.microsoft.com/office/drawing/2014/main" id="{567FD371-C8CD-4150-89B1-BD3E75633C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062" y="0"/>
            <a:ext cx="80803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090C1A02-EF5E-40E1-9A09-43BC98AD81F6}"/>
              </a:ext>
            </a:extLst>
          </p:cNvPr>
          <p:cNvSpPr txBox="1"/>
          <p:nvPr/>
        </p:nvSpPr>
        <p:spPr>
          <a:xfrm>
            <a:off x="996122" y="2241425"/>
            <a:ext cx="29498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Een voorbeeld van</a:t>
            </a:r>
          </a:p>
          <a:p>
            <a:r>
              <a:rPr lang="nl-NL" b="1" dirty="0"/>
              <a:t>Voorbewerken</a:t>
            </a:r>
            <a:r>
              <a:rPr lang="nl-NL" dirty="0"/>
              <a:t> (fase 1</a:t>
            </a:r>
          </a:p>
          <a:p>
            <a:r>
              <a:rPr lang="nl-NL" dirty="0"/>
              <a:t>van </a:t>
            </a:r>
            <a:r>
              <a:rPr lang="nl-NL" dirty="0" err="1"/>
              <a:t>Verhallen</a:t>
            </a:r>
            <a:r>
              <a:rPr lang="nl-NL" dirty="0"/>
              <a:t>)</a:t>
            </a:r>
          </a:p>
          <a:p>
            <a:endParaRPr lang="nl-NL" dirty="0"/>
          </a:p>
          <a:p>
            <a:r>
              <a:rPr lang="nl-NL" dirty="0"/>
              <a:t>Wordt ook vaak gedaan</a:t>
            </a:r>
          </a:p>
          <a:p>
            <a:r>
              <a:rPr lang="nl-NL" dirty="0"/>
              <a:t>Met een paraplu</a:t>
            </a:r>
          </a:p>
        </p:txBody>
      </p:sp>
    </p:spTree>
    <p:extLst>
      <p:ext uri="{BB962C8B-B14F-4D97-AF65-F5344CB8AC3E}">
        <p14:creationId xmlns:p14="http://schemas.microsoft.com/office/powerpoint/2010/main" val="495145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aak van de school een woordpaleis. Eigentijds woordenschatonderwijs met de  Woordencirkel-aanpak. (tijdschrifartikel)">
            <a:extLst>
              <a:ext uri="{FF2B5EF4-FFF2-40B4-BE49-F238E27FC236}">
                <a16:creationId xmlns:a16="http://schemas.microsoft.com/office/drawing/2014/main" id="{D6B11976-037C-4CFD-B2B0-9C248BDC2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74067" y="2193382"/>
            <a:ext cx="7882408" cy="4105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53EFEBF4-DFC6-4A64-B89E-B01F37D8202E}"/>
              </a:ext>
            </a:extLst>
          </p:cNvPr>
          <p:cNvSpPr txBox="1"/>
          <p:nvPr/>
        </p:nvSpPr>
        <p:spPr>
          <a:xfrm>
            <a:off x="2488752" y="1423283"/>
            <a:ext cx="6867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Fase 2 van </a:t>
            </a:r>
            <a:r>
              <a:rPr lang="nl-NL" b="1" dirty="0" err="1"/>
              <a:t>Verhallen</a:t>
            </a:r>
            <a:r>
              <a:rPr lang="nl-NL" b="1" dirty="0"/>
              <a:t>: </a:t>
            </a:r>
            <a:r>
              <a:rPr lang="nl-NL" b="1" dirty="0" err="1"/>
              <a:t>semantiseren</a:t>
            </a:r>
            <a:r>
              <a:rPr lang="nl-NL" b="1" dirty="0"/>
              <a:t> (=betekenis toekennen)</a:t>
            </a:r>
          </a:p>
        </p:txBody>
      </p:sp>
    </p:spTree>
    <p:extLst>
      <p:ext uri="{BB962C8B-B14F-4D97-AF65-F5344CB8AC3E}">
        <p14:creationId xmlns:p14="http://schemas.microsoft.com/office/powerpoint/2010/main" val="91879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55D22312-D942-450D-A722-43AF9659B9BD}"/>
              </a:ext>
            </a:extLst>
          </p:cNvPr>
          <p:cNvSpPr txBox="1"/>
          <p:nvPr/>
        </p:nvSpPr>
        <p:spPr>
          <a:xfrm>
            <a:off x="1733384" y="1908313"/>
            <a:ext cx="897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Fase 3: Consolideren</a:t>
            </a:r>
            <a:r>
              <a:rPr lang="nl-NL" dirty="0"/>
              <a:t>: woorden (in spelletjes) laten gebruiken, zodat ze inslijpen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7B144AE0-7FF2-4FE8-B6A1-4DFC6E2FCBDD}"/>
              </a:ext>
            </a:extLst>
          </p:cNvPr>
          <p:cNvSpPr/>
          <p:nvPr/>
        </p:nvSpPr>
        <p:spPr>
          <a:xfrm>
            <a:off x="3048000" y="31058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https://www.obs-wereldwijs.nl/wp-content/uploads/woordenschat-oefeningen1.pdf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534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3169A882-C703-4F98-9CF8-10235A1F446C}"/>
              </a:ext>
            </a:extLst>
          </p:cNvPr>
          <p:cNvSpPr txBox="1"/>
          <p:nvPr/>
        </p:nvSpPr>
        <p:spPr>
          <a:xfrm>
            <a:off x="2836107" y="1296063"/>
            <a:ext cx="7352013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/>
              <a:t>Spelling leren: Aanpak van Jose </a:t>
            </a:r>
            <a:r>
              <a:rPr lang="nl-NL" sz="3200" b="1" dirty="0" err="1"/>
              <a:t>Schraven</a:t>
            </a:r>
            <a:endParaRPr lang="nl-NL" sz="3200" b="1" dirty="0"/>
          </a:p>
          <a:p>
            <a:endParaRPr lang="nl-NL" b="1" dirty="0"/>
          </a:p>
          <a:p>
            <a:r>
              <a:rPr lang="nl-NL" b="1" dirty="0">
                <a:hlinkClick r:id="rId2"/>
              </a:rPr>
              <a:t>https://www.leraar24.nl/187622/zo-leer-je-kinderen-lezen-en-spellen/</a:t>
            </a:r>
            <a:endParaRPr lang="nl-NL" b="1" dirty="0"/>
          </a:p>
          <a:p>
            <a:endParaRPr lang="nl-NL" b="1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A214FE6-7FB6-4026-8741-B1B256BEB7B8}"/>
              </a:ext>
            </a:extLst>
          </p:cNvPr>
          <p:cNvSpPr txBox="1"/>
          <p:nvPr/>
        </p:nvSpPr>
        <p:spPr>
          <a:xfrm>
            <a:off x="2836107" y="2902226"/>
            <a:ext cx="712977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Wat moet je eigenlijk kunnen om goed te kunnen spellen?</a:t>
            </a:r>
          </a:p>
          <a:p>
            <a:endParaRPr lang="nl-NL" dirty="0"/>
          </a:p>
          <a:p>
            <a:r>
              <a:rPr lang="nl-NL" dirty="0"/>
              <a:t>Klanken goed kunnen horen</a:t>
            </a:r>
          </a:p>
          <a:p>
            <a:endParaRPr lang="nl-NL" dirty="0"/>
          </a:p>
          <a:p>
            <a:r>
              <a:rPr lang="nl-NL" dirty="0"/>
              <a:t>Klanken goed kunnen onderscheiden (hakken)</a:t>
            </a:r>
          </a:p>
          <a:p>
            <a:endParaRPr lang="nl-NL" dirty="0"/>
          </a:p>
          <a:p>
            <a:r>
              <a:rPr lang="nl-NL" dirty="0"/>
              <a:t>Klanken kunnen vertalen naar letters</a:t>
            </a:r>
          </a:p>
          <a:p>
            <a:endParaRPr lang="nl-NL" dirty="0"/>
          </a:p>
          <a:p>
            <a:r>
              <a:rPr lang="nl-NL" dirty="0"/>
              <a:t>Spellingsregels kunnen toepassen voor veelgebruikte klankcombinaties</a:t>
            </a:r>
          </a:p>
          <a:p>
            <a:endParaRPr lang="nl-NL" dirty="0"/>
          </a:p>
          <a:p>
            <a:r>
              <a:rPr lang="nl-NL" dirty="0"/>
              <a:t>Letters kunnen zien : van losse letters naar gehelen lezen</a:t>
            </a:r>
          </a:p>
          <a:p>
            <a:endParaRPr lang="nl-NL" dirty="0"/>
          </a:p>
          <a:p>
            <a:r>
              <a:rPr lang="nl-NL" dirty="0"/>
              <a:t>Betekenis toekennen aan wat je leest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6244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FE978941-AEE2-4401-B9EB-A2C73B254B06}"/>
              </a:ext>
            </a:extLst>
          </p:cNvPr>
          <p:cNvSpPr txBox="1"/>
          <p:nvPr/>
        </p:nvSpPr>
        <p:spPr>
          <a:xfrm>
            <a:off x="2401294" y="1065475"/>
            <a:ext cx="828887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Fase 1 (groep 3):		</a:t>
            </a:r>
            <a:r>
              <a:rPr lang="nl-NL" dirty="0">
                <a:solidFill>
                  <a:srgbClr val="FF0000"/>
                </a:solidFill>
              </a:rPr>
              <a:t>Aanvankelijk spellen</a:t>
            </a:r>
          </a:p>
          <a:p>
            <a:r>
              <a:rPr lang="nl-NL" dirty="0"/>
              <a:t>Fase 2 (va groep 4):</a:t>
            </a:r>
            <a:r>
              <a:rPr lang="nl-NL" b="1" dirty="0" err="1"/>
              <a:t>ou</a:t>
            </a:r>
            <a:r>
              <a:rPr lang="nl-NL" dirty="0"/>
              <a:t>	</a:t>
            </a:r>
            <a:r>
              <a:rPr lang="nl-NL" dirty="0">
                <a:solidFill>
                  <a:srgbClr val="FF0000"/>
                </a:solidFill>
              </a:rPr>
              <a:t>Voortgezet spellen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Van klankzuivere woorden (die je precies zo schrijft als dat je ze hoort of uitspreekt)</a:t>
            </a:r>
          </a:p>
          <a:p>
            <a:r>
              <a:rPr lang="nl-NL" dirty="0"/>
              <a:t>naar niet-klankzuivere woorden.</a:t>
            </a:r>
          </a:p>
          <a:p>
            <a:endParaRPr lang="nl-NL" dirty="0"/>
          </a:p>
          <a:p>
            <a:r>
              <a:rPr lang="nl-NL" dirty="0"/>
              <a:t>Voorbeelden:</a:t>
            </a:r>
          </a:p>
          <a:p>
            <a:r>
              <a:rPr lang="nl-NL" dirty="0"/>
              <a:t>Klankzuiver:  hok, kar, droom</a:t>
            </a:r>
          </a:p>
          <a:p>
            <a:r>
              <a:rPr lang="nl-NL" dirty="0"/>
              <a:t>Niet klankzuiver:  geweld</a:t>
            </a:r>
            <a:r>
              <a:rPr lang="nl-NL" b="1" dirty="0"/>
              <a:t>ig, </a:t>
            </a:r>
            <a:r>
              <a:rPr lang="nl-NL" dirty="0"/>
              <a:t>dier</a:t>
            </a:r>
            <a:r>
              <a:rPr lang="nl-NL" b="1" dirty="0"/>
              <a:t>lijk, </a:t>
            </a:r>
            <a:r>
              <a:rPr lang="nl-NL" dirty="0"/>
              <a:t>koud of gauw, </a:t>
            </a:r>
            <a:r>
              <a:rPr lang="nl-NL" dirty="0" err="1"/>
              <a:t>etc</a:t>
            </a:r>
            <a:endParaRPr lang="nl-NL" dirty="0"/>
          </a:p>
          <a:p>
            <a:endParaRPr lang="nl-NL" dirty="0"/>
          </a:p>
          <a:p>
            <a:r>
              <a:rPr lang="nl-NL" dirty="0"/>
              <a:t>Voor de spelling zijn </a:t>
            </a:r>
            <a:r>
              <a:rPr lang="nl-NL" b="1" dirty="0">
                <a:solidFill>
                  <a:srgbClr val="FF0000"/>
                </a:solidFill>
              </a:rPr>
              <a:t>categorieën</a:t>
            </a:r>
            <a:r>
              <a:rPr lang="nl-NL" b="1" dirty="0"/>
              <a:t> </a:t>
            </a:r>
            <a:r>
              <a:rPr lang="nl-NL" dirty="0"/>
              <a:t>gemaakt, </a:t>
            </a:r>
            <a:r>
              <a:rPr lang="nl-NL" dirty="0" err="1"/>
              <a:t>bijv</a:t>
            </a:r>
            <a:r>
              <a:rPr lang="nl-NL" dirty="0"/>
              <a:t>:</a:t>
            </a:r>
          </a:p>
          <a:p>
            <a:pPr marL="285750" indent="-285750">
              <a:buFontTx/>
              <a:buChar char="-"/>
            </a:pPr>
            <a:r>
              <a:rPr lang="nl-NL" dirty="0"/>
              <a:t>Woorden met een f/v aan het begin</a:t>
            </a:r>
          </a:p>
          <a:p>
            <a:pPr marL="285750" indent="-285750">
              <a:buFontTx/>
              <a:buChar char="-"/>
            </a:pPr>
            <a:r>
              <a:rPr lang="nl-NL" dirty="0"/>
              <a:t>Woorden met </a:t>
            </a:r>
            <a:r>
              <a:rPr lang="nl-NL" b="1" dirty="0" err="1"/>
              <a:t>ng</a:t>
            </a:r>
            <a:r>
              <a:rPr lang="nl-NL" b="1" dirty="0"/>
              <a:t> </a:t>
            </a:r>
            <a:r>
              <a:rPr lang="nl-NL" dirty="0"/>
              <a:t>of </a:t>
            </a:r>
            <a:r>
              <a:rPr lang="nl-NL" b="1" dirty="0" err="1"/>
              <a:t>nk</a:t>
            </a:r>
            <a:r>
              <a:rPr lang="nl-NL" b="1" dirty="0"/>
              <a:t> </a:t>
            </a:r>
            <a:r>
              <a:rPr lang="nl-NL" dirty="0"/>
              <a:t> aan het eind</a:t>
            </a:r>
          </a:p>
          <a:p>
            <a:pPr marL="285750" indent="-285750">
              <a:buFontTx/>
              <a:buChar char="-"/>
            </a:pPr>
            <a:r>
              <a:rPr lang="nl-NL" dirty="0"/>
              <a:t>Woorden met </a:t>
            </a:r>
            <a:r>
              <a:rPr lang="nl-NL" b="1" dirty="0"/>
              <a:t>ei </a:t>
            </a:r>
            <a:r>
              <a:rPr lang="nl-NL" dirty="0"/>
              <a:t>of </a:t>
            </a:r>
            <a:r>
              <a:rPr lang="nl-NL" b="1" dirty="0"/>
              <a:t>ij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2581235"/>
      </p:ext>
    </p:extLst>
  </p:cSld>
  <p:clrMapOvr>
    <a:masterClrMapping/>
  </p:clrMapOvr>
</p:sld>
</file>

<file path=ppt/theme/theme1.xml><?xml version="1.0" encoding="utf-8"?>
<a:theme xmlns:a="http://schemas.openxmlformats.org/drawingml/2006/main" name="Bijgesneden">
  <a:themeElements>
    <a:clrScheme name="Bijgesneden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Bijgesneden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ijgesneden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D7AA1D6E-F3E9-4763-A3BC-84DF2E02F6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470</Words>
  <Application>Microsoft Office PowerPoint</Application>
  <PresentationFormat>Breedbeeld</PresentationFormat>
  <Paragraphs>81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Franklin Gothic Book</vt:lpstr>
      <vt:lpstr>Bijgesneden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Opdracht activiteitenboek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3</cp:revision>
  <dcterms:created xsi:type="dcterms:W3CDTF">2021-05-19T07:21:14Z</dcterms:created>
  <dcterms:modified xsi:type="dcterms:W3CDTF">2021-05-19T07:39:59Z</dcterms:modified>
</cp:coreProperties>
</file>