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4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0BC664-E53F-4A2E-9BF2-5905481BD22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B25CE75-913F-4701-8CF9-C9A9C4D3C494}">
      <dgm:prSet/>
      <dgm:spPr/>
      <dgm:t>
        <a:bodyPr/>
        <a:lstStyle/>
        <a:p>
          <a:r>
            <a:rPr lang="nl-NL" b="1"/>
            <a:t>In deze les leer je:</a:t>
          </a:r>
          <a:endParaRPr lang="en-US"/>
        </a:p>
      </dgm:t>
    </dgm:pt>
    <dgm:pt modelId="{8F806244-D37E-4A17-BCAA-B3133A7CAD0A}" type="parTrans" cxnId="{F6EFD23B-A04D-4917-B0F4-A2275D64772E}">
      <dgm:prSet/>
      <dgm:spPr/>
      <dgm:t>
        <a:bodyPr/>
        <a:lstStyle/>
        <a:p>
          <a:endParaRPr lang="en-US"/>
        </a:p>
      </dgm:t>
    </dgm:pt>
    <dgm:pt modelId="{02E91DD2-9954-4BD7-8553-6B6D21B56A14}" type="sibTrans" cxnId="{F6EFD23B-A04D-4917-B0F4-A2275D64772E}">
      <dgm:prSet/>
      <dgm:spPr/>
      <dgm:t>
        <a:bodyPr/>
        <a:lstStyle/>
        <a:p>
          <a:endParaRPr lang="en-US"/>
        </a:p>
      </dgm:t>
    </dgm:pt>
    <dgm:pt modelId="{CC70B016-891D-4528-8FB4-558BC248A4AB}">
      <dgm:prSet/>
      <dgm:spPr/>
      <dgm:t>
        <a:bodyPr/>
        <a:lstStyle/>
        <a:p>
          <a:r>
            <a:rPr lang="nl-NL"/>
            <a:t>Uit welke domeinen het leergebied rekenen bestaat</a:t>
          </a:r>
          <a:endParaRPr lang="en-US"/>
        </a:p>
      </dgm:t>
    </dgm:pt>
    <dgm:pt modelId="{AFE76660-BC37-41EB-B9EA-0905BFFC0726}" type="parTrans" cxnId="{48FA2727-4349-4E5D-A977-41BB1E5C2C80}">
      <dgm:prSet/>
      <dgm:spPr/>
      <dgm:t>
        <a:bodyPr/>
        <a:lstStyle/>
        <a:p>
          <a:endParaRPr lang="en-US"/>
        </a:p>
      </dgm:t>
    </dgm:pt>
    <dgm:pt modelId="{FED96C8F-1C16-41B3-B70F-A91944BBC241}" type="sibTrans" cxnId="{48FA2727-4349-4E5D-A977-41BB1E5C2C80}">
      <dgm:prSet/>
      <dgm:spPr/>
      <dgm:t>
        <a:bodyPr/>
        <a:lstStyle/>
        <a:p>
          <a:endParaRPr lang="en-US"/>
        </a:p>
      </dgm:t>
    </dgm:pt>
    <dgm:pt modelId="{233CA59F-8520-400B-B0C1-ADA08E176C63}">
      <dgm:prSet/>
      <dgm:spPr/>
      <dgm:t>
        <a:bodyPr/>
        <a:lstStyle/>
        <a:p>
          <a:r>
            <a:rPr lang="nl-NL"/>
            <a:t>Welke leerstof aan de orde komt in de </a:t>
          </a:r>
          <a:endParaRPr lang="en-US"/>
        </a:p>
      </dgm:t>
    </dgm:pt>
    <dgm:pt modelId="{414A8357-AF54-4F16-AB50-2AB13E3CD011}" type="parTrans" cxnId="{2DABED56-8C1D-40EC-A060-076EC328052B}">
      <dgm:prSet/>
      <dgm:spPr/>
      <dgm:t>
        <a:bodyPr/>
        <a:lstStyle/>
        <a:p>
          <a:endParaRPr lang="en-US"/>
        </a:p>
      </dgm:t>
    </dgm:pt>
    <dgm:pt modelId="{B3EF291A-AE81-47A4-B62F-27D2510EFBE8}" type="sibTrans" cxnId="{2DABED56-8C1D-40EC-A060-076EC328052B}">
      <dgm:prSet/>
      <dgm:spPr/>
      <dgm:t>
        <a:bodyPr/>
        <a:lstStyle/>
        <a:p>
          <a:endParaRPr lang="en-US"/>
        </a:p>
      </dgm:t>
    </dgm:pt>
    <dgm:pt modelId="{EC69F6BE-5AE4-4F74-93DA-9C033C94F591}">
      <dgm:prSet/>
      <dgm:spPr/>
      <dgm:t>
        <a:bodyPr/>
        <a:lstStyle/>
        <a:p>
          <a:r>
            <a:rPr lang="nl-NL"/>
            <a:t>onderbouw-middenbouw-bovenbouw</a:t>
          </a:r>
          <a:endParaRPr lang="en-US"/>
        </a:p>
      </dgm:t>
    </dgm:pt>
    <dgm:pt modelId="{11C1D198-4DB7-4E69-BDF2-5112749CDACA}" type="parTrans" cxnId="{ED86AC40-BAFF-435C-98E6-2007B124571E}">
      <dgm:prSet/>
      <dgm:spPr/>
      <dgm:t>
        <a:bodyPr/>
        <a:lstStyle/>
        <a:p>
          <a:endParaRPr lang="en-US"/>
        </a:p>
      </dgm:t>
    </dgm:pt>
    <dgm:pt modelId="{37505668-8DF4-47A9-9D1B-0723D37E727B}" type="sibTrans" cxnId="{ED86AC40-BAFF-435C-98E6-2007B124571E}">
      <dgm:prSet/>
      <dgm:spPr/>
      <dgm:t>
        <a:bodyPr/>
        <a:lstStyle/>
        <a:p>
          <a:endParaRPr lang="en-US"/>
        </a:p>
      </dgm:t>
    </dgm:pt>
    <dgm:pt modelId="{CB1114BA-A6E5-40AA-BCC7-1ED57FEB719D}">
      <dgm:prSet/>
      <dgm:spPr/>
      <dgm:t>
        <a:bodyPr/>
        <a:lstStyle/>
        <a:p>
          <a:r>
            <a:rPr lang="nl-NL"/>
            <a:t>Wat belangrijk is als je kinderen leert rekenen</a:t>
          </a:r>
          <a:endParaRPr lang="en-US"/>
        </a:p>
      </dgm:t>
    </dgm:pt>
    <dgm:pt modelId="{A98F6954-5A55-4AD6-91EB-4B300FFD7876}" type="parTrans" cxnId="{B85076D1-D8D2-4441-95C6-96E8BDFAEBB5}">
      <dgm:prSet/>
      <dgm:spPr/>
      <dgm:t>
        <a:bodyPr/>
        <a:lstStyle/>
        <a:p>
          <a:endParaRPr lang="en-US"/>
        </a:p>
      </dgm:t>
    </dgm:pt>
    <dgm:pt modelId="{054EAC58-E9A1-4F0A-AB6B-5B8E5BB2EF5F}" type="sibTrans" cxnId="{B85076D1-D8D2-4441-95C6-96E8BDFAEBB5}">
      <dgm:prSet/>
      <dgm:spPr/>
      <dgm:t>
        <a:bodyPr/>
        <a:lstStyle/>
        <a:p>
          <a:endParaRPr lang="en-US"/>
        </a:p>
      </dgm:t>
    </dgm:pt>
    <dgm:pt modelId="{98884F00-431E-407C-BA94-AA9ABDA165D2}" type="pres">
      <dgm:prSet presAssocID="{BE0BC664-E53F-4A2E-9BF2-5905481BD22F}" presName="linear" presStyleCnt="0">
        <dgm:presLayoutVars>
          <dgm:dir/>
          <dgm:animLvl val="lvl"/>
          <dgm:resizeHandles val="exact"/>
        </dgm:presLayoutVars>
      </dgm:prSet>
      <dgm:spPr/>
    </dgm:pt>
    <dgm:pt modelId="{BE4A8A91-41AD-4B1D-8969-96E69200A5F0}" type="pres">
      <dgm:prSet presAssocID="{AB25CE75-913F-4701-8CF9-C9A9C4D3C494}" presName="parentLin" presStyleCnt="0"/>
      <dgm:spPr/>
    </dgm:pt>
    <dgm:pt modelId="{A7B25254-94D5-4D91-BB1C-6F54287C3E66}" type="pres">
      <dgm:prSet presAssocID="{AB25CE75-913F-4701-8CF9-C9A9C4D3C494}" presName="parentLeftMargin" presStyleLbl="node1" presStyleIdx="0" presStyleCnt="1"/>
      <dgm:spPr/>
    </dgm:pt>
    <dgm:pt modelId="{8E6C0F57-1D72-423E-ADB0-8AB3DAAD0886}" type="pres">
      <dgm:prSet presAssocID="{AB25CE75-913F-4701-8CF9-C9A9C4D3C49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980015F5-3A2D-4E93-BC8A-9F97747C740C}" type="pres">
      <dgm:prSet presAssocID="{AB25CE75-913F-4701-8CF9-C9A9C4D3C494}" presName="negativeSpace" presStyleCnt="0"/>
      <dgm:spPr/>
    </dgm:pt>
    <dgm:pt modelId="{C77627A4-FD37-431C-8A44-F07B34A43D5A}" type="pres">
      <dgm:prSet presAssocID="{AB25CE75-913F-4701-8CF9-C9A9C4D3C494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F5F98321-1B3A-4BA9-8AAC-674569239569}" type="presOf" srcId="{BE0BC664-E53F-4A2E-9BF2-5905481BD22F}" destId="{98884F00-431E-407C-BA94-AA9ABDA165D2}" srcOrd="0" destOrd="0" presId="urn:microsoft.com/office/officeart/2005/8/layout/list1"/>
    <dgm:cxn modelId="{48FA2727-4349-4E5D-A977-41BB1E5C2C80}" srcId="{AB25CE75-913F-4701-8CF9-C9A9C4D3C494}" destId="{CC70B016-891D-4528-8FB4-558BC248A4AB}" srcOrd="0" destOrd="0" parTransId="{AFE76660-BC37-41EB-B9EA-0905BFFC0726}" sibTransId="{FED96C8F-1C16-41B3-B70F-A91944BBC241}"/>
    <dgm:cxn modelId="{B90DE22C-BD28-48CE-8851-2DD701D884A8}" type="presOf" srcId="{233CA59F-8520-400B-B0C1-ADA08E176C63}" destId="{C77627A4-FD37-431C-8A44-F07B34A43D5A}" srcOrd="0" destOrd="1" presId="urn:microsoft.com/office/officeart/2005/8/layout/list1"/>
    <dgm:cxn modelId="{F6EFD23B-A04D-4917-B0F4-A2275D64772E}" srcId="{BE0BC664-E53F-4A2E-9BF2-5905481BD22F}" destId="{AB25CE75-913F-4701-8CF9-C9A9C4D3C494}" srcOrd="0" destOrd="0" parTransId="{8F806244-D37E-4A17-BCAA-B3133A7CAD0A}" sibTransId="{02E91DD2-9954-4BD7-8553-6B6D21B56A14}"/>
    <dgm:cxn modelId="{BCFD563D-AC96-4F5C-A708-FE423D0A2A2A}" type="presOf" srcId="{CB1114BA-A6E5-40AA-BCC7-1ED57FEB719D}" destId="{C77627A4-FD37-431C-8A44-F07B34A43D5A}" srcOrd="0" destOrd="3" presId="urn:microsoft.com/office/officeart/2005/8/layout/list1"/>
    <dgm:cxn modelId="{ED86AC40-BAFF-435C-98E6-2007B124571E}" srcId="{AB25CE75-913F-4701-8CF9-C9A9C4D3C494}" destId="{EC69F6BE-5AE4-4F74-93DA-9C033C94F591}" srcOrd="2" destOrd="0" parTransId="{11C1D198-4DB7-4E69-BDF2-5112749CDACA}" sibTransId="{37505668-8DF4-47A9-9D1B-0723D37E727B}"/>
    <dgm:cxn modelId="{2DABED56-8C1D-40EC-A060-076EC328052B}" srcId="{AB25CE75-913F-4701-8CF9-C9A9C4D3C494}" destId="{233CA59F-8520-400B-B0C1-ADA08E176C63}" srcOrd="1" destOrd="0" parTransId="{414A8357-AF54-4F16-AB50-2AB13E3CD011}" sibTransId="{B3EF291A-AE81-47A4-B62F-27D2510EFBE8}"/>
    <dgm:cxn modelId="{B551887E-0C52-41E3-8103-A670C8246BE8}" type="presOf" srcId="{AB25CE75-913F-4701-8CF9-C9A9C4D3C494}" destId="{A7B25254-94D5-4D91-BB1C-6F54287C3E66}" srcOrd="0" destOrd="0" presId="urn:microsoft.com/office/officeart/2005/8/layout/list1"/>
    <dgm:cxn modelId="{11DD8CC8-479F-42C0-ABB6-802119B0DEBE}" type="presOf" srcId="{EC69F6BE-5AE4-4F74-93DA-9C033C94F591}" destId="{C77627A4-FD37-431C-8A44-F07B34A43D5A}" srcOrd="0" destOrd="2" presId="urn:microsoft.com/office/officeart/2005/8/layout/list1"/>
    <dgm:cxn modelId="{B85076D1-D8D2-4441-95C6-96E8BDFAEBB5}" srcId="{AB25CE75-913F-4701-8CF9-C9A9C4D3C494}" destId="{CB1114BA-A6E5-40AA-BCC7-1ED57FEB719D}" srcOrd="3" destOrd="0" parTransId="{A98F6954-5A55-4AD6-91EB-4B300FFD7876}" sibTransId="{054EAC58-E9A1-4F0A-AB6B-5B8E5BB2EF5F}"/>
    <dgm:cxn modelId="{819EE5E3-3858-4626-AC50-C96866CD1330}" type="presOf" srcId="{CC70B016-891D-4528-8FB4-558BC248A4AB}" destId="{C77627A4-FD37-431C-8A44-F07B34A43D5A}" srcOrd="0" destOrd="0" presId="urn:microsoft.com/office/officeart/2005/8/layout/list1"/>
    <dgm:cxn modelId="{B96178F0-C56E-4A27-9A79-D2FABE0183A2}" type="presOf" srcId="{AB25CE75-913F-4701-8CF9-C9A9C4D3C494}" destId="{8E6C0F57-1D72-423E-ADB0-8AB3DAAD0886}" srcOrd="1" destOrd="0" presId="urn:microsoft.com/office/officeart/2005/8/layout/list1"/>
    <dgm:cxn modelId="{A9456E73-0F3E-45C2-AECB-33C5CD42502B}" type="presParOf" srcId="{98884F00-431E-407C-BA94-AA9ABDA165D2}" destId="{BE4A8A91-41AD-4B1D-8969-96E69200A5F0}" srcOrd="0" destOrd="0" presId="urn:microsoft.com/office/officeart/2005/8/layout/list1"/>
    <dgm:cxn modelId="{F0C2039D-884A-4A51-ABB4-CFF606C6D278}" type="presParOf" srcId="{BE4A8A91-41AD-4B1D-8969-96E69200A5F0}" destId="{A7B25254-94D5-4D91-BB1C-6F54287C3E66}" srcOrd="0" destOrd="0" presId="urn:microsoft.com/office/officeart/2005/8/layout/list1"/>
    <dgm:cxn modelId="{61653113-103C-4942-A2A4-3D2561B4BD4A}" type="presParOf" srcId="{BE4A8A91-41AD-4B1D-8969-96E69200A5F0}" destId="{8E6C0F57-1D72-423E-ADB0-8AB3DAAD0886}" srcOrd="1" destOrd="0" presId="urn:microsoft.com/office/officeart/2005/8/layout/list1"/>
    <dgm:cxn modelId="{EBBC5D5E-32C8-4286-86E1-3404B4222225}" type="presParOf" srcId="{98884F00-431E-407C-BA94-AA9ABDA165D2}" destId="{980015F5-3A2D-4E93-BC8A-9F97747C740C}" srcOrd="1" destOrd="0" presId="urn:microsoft.com/office/officeart/2005/8/layout/list1"/>
    <dgm:cxn modelId="{11A38CC6-ABAC-4E97-93FE-FAB30A0792D4}" type="presParOf" srcId="{98884F00-431E-407C-BA94-AA9ABDA165D2}" destId="{C77627A4-FD37-431C-8A44-F07B34A43D5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7627A4-FD37-431C-8A44-F07B34A43D5A}">
      <dsp:nvSpPr>
        <dsp:cNvPr id="0" name=""/>
        <dsp:cNvSpPr/>
      </dsp:nvSpPr>
      <dsp:spPr>
        <a:xfrm>
          <a:off x="0" y="323094"/>
          <a:ext cx="6870471" cy="214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225" tIns="416560" rIns="53322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Uit welke domeinen het leergebied rekenen bestaat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Welke leerstof aan de orde komt in de 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onderbouw-middenbouw-bovenbouw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Wat belangrijk is als je kinderen leert rekenen</a:t>
          </a:r>
          <a:endParaRPr lang="en-US" sz="2000" kern="1200"/>
        </a:p>
      </dsp:txBody>
      <dsp:txXfrm>
        <a:off x="0" y="323094"/>
        <a:ext cx="6870471" cy="2142000"/>
      </dsp:txXfrm>
    </dsp:sp>
    <dsp:sp modelId="{8E6C0F57-1D72-423E-ADB0-8AB3DAAD0886}">
      <dsp:nvSpPr>
        <dsp:cNvPr id="0" name=""/>
        <dsp:cNvSpPr/>
      </dsp:nvSpPr>
      <dsp:spPr>
        <a:xfrm>
          <a:off x="343523" y="27894"/>
          <a:ext cx="480932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781" tIns="0" rIns="1817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/>
            <a:t>In deze les leer je:</a:t>
          </a:r>
          <a:endParaRPr lang="en-US" sz="2000" kern="1200"/>
        </a:p>
      </dsp:txBody>
      <dsp:txXfrm>
        <a:off x="372344" y="56715"/>
        <a:ext cx="4751687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23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63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640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6986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0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581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1778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992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47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20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50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513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946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81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292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527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81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3D6BC8-A1F1-414D-9FDC-FBBAF482A298}" type="datetimeFigureOut">
              <a:rPr lang="nl-NL" smtClean="0"/>
              <a:t>6-5-2021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7D6EB5F-2941-40E3-8D9E-4E0DDD607C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6371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o.nl/thema/meer/tule/rekenen-wiskunde/kerndoel-24/" TargetMode="External"/><Relationship Id="rId2" Type="http://schemas.openxmlformats.org/officeDocument/2006/relationships/hyperlink" Target="https://www.slo.nl/thema/meer/tule/rekenen-wiskunde/kerndoel-23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slo.nl/thema/meer/tule/rekenen-wiskunde/kerndoel-25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rekenen.lerendeleraren.nl/rekendidactiek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kenen uitleg, oefenen, werkbladen, huiswerksommen">
            <a:extLst>
              <a:ext uri="{FF2B5EF4-FFF2-40B4-BE49-F238E27FC236}">
                <a16:creationId xmlns:a16="http://schemas.microsoft.com/office/drawing/2014/main" id="{1EA586B2-47DA-47F4-A624-037D6BBC5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1139" y="957486"/>
            <a:ext cx="4940394" cy="4940394"/>
          </a:xfrm>
          <a:prstGeom prst="roundRect">
            <a:avLst>
              <a:gd name="adj" fmla="val 530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1FC852F-EAB0-4906-931E-E81ABADDB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0382" y="957486"/>
            <a:ext cx="3707844" cy="3131913"/>
          </a:xfrm>
        </p:spPr>
        <p:txBody>
          <a:bodyPr>
            <a:normAutofit/>
          </a:bodyPr>
          <a:lstStyle/>
          <a:p>
            <a:r>
              <a:rPr lang="nl-NL"/>
              <a:t>Rekenen en didactiek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8B13198-5E78-446E-9D75-E24BC4571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70383" y="4165600"/>
            <a:ext cx="3707844" cy="171767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956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A1AA6193-FF1D-4677-AB24-618DDB72A938}"/>
              </a:ext>
            </a:extLst>
          </p:cNvPr>
          <p:cNvSpPr txBox="1"/>
          <p:nvPr/>
        </p:nvSpPr>
        <p:spPr>
          <a:xfrm>
            <a:off x="2517084" y="5290497"/>
            <a:ext cx="6107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https://www.youtube.com/watch?v=zwavVcL4Tcw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644D884-8062-45C2-94A2-88A969E8BC95}"/>
              </a:ext>
            </a:extLst>
          </p:cNvPr>
          <p:cNvSpPr txBox="1"/>
          <p:nvPr/>
        </p:nvSpPr>
        <p:spPr>
          <a:xfrm>
            <a:off x="914399" y="1818861"/>
            <a:ext cx="10068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Hieronder zie je een video-uitleg. </a:t>
            </a:r>
          </a:p>
          <a:p>
            <a:r>
              <a:rPr lang="nl-NL" sz="2400" dirty="0">
                <a:solidFill>
                  <a:schemeClr val="bg1"/>
                </a:solidFill>
              </a:rPr>
              <a:t>Bekijk het filmpje en beantwoord daarna de volgende vragen: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42E63C-AF9C-4CDC-BFAE-25A1CEE34FA6}"/>
              </a:ext>
            </a:extLst>
          </p:cNvPr>
          <p:cNvSpPr txBox="1"/>
          <p:nvPr/>
        </p:nvSpPr>
        <p:spPr>
          <a:xfrm>
            <a:off x="966580" y="3230217"/>
            <a:ext cx="105144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dirty="0">
                <a:solidFill>
                  <a:schemeClr val="bg1"/>
                </a:solidFill>
              </a:rPr>
              <a:t>Vind jij deze uitleg duidelijk voor kinderen van groep 7?</a:t>
            </a:r>
          </a:p>
          <a:p>
            <a:pPr marL="342900" indent="-342900">
              <a:buAutoNum type="arabicPeriod"/>
            </a:pPr>
            <a:r>
              <a:rPr lang="nl-NL" sz="2400" dirty="0">
                <a:solidFill>
                  <a:schemeClr val="bg1"/>
                </a:solidFill>
              </a:rPr>
              <a:t>Aan welke stappen uit het handelingsmodel  besteedt de  docent </a:t>
            </a:r>
          </a:p>
          <a:p>
            <a:r>
              <a:rPr lang="nl-NL" sz="2400" dirty="0">
                <a:solidFill>
                  <a:schemeClr val="bg1"/>
                </a:solidFill>
              </a:rPr>
              <a:t>    veel en weinig aandacht?</a:t>
            </a:r>
          </a:p>
          <a:p>
            <a:r>
              <a:rPr lang="nl-NL" sz="2400" dirty="0">
                <a:solidFill>
                  <a:schemeClr val="bg1"/>
                </a:solidFill>
              </a:rPr>
              <a:t>3. Hoe zou jij dit aanpakken?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9024077-F431-4411-8749-18ED8CCDDF55}"/>
              </a:ext>
            </a:extLst>
          </p:cNvPr>
          <p:cNvSpPr/>
          <p:nvPr/>
        </p:nvSpPr>
        <p:spPr>
          <a:xfrm>
            <a:off x="914400" y="592171"/>
            <a:ext cx="3517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115465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8F1EF17D-1B70-428C-8A8A-A2C5B390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12FAEDF3-CEC8-4BF6-8EA7-4079C471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98DB8F4-CD77-4FCC-8544-ADE8B478C1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2202DFE-039D-48E4-8536-FA30F2489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1F05E26-510E-4164-83C7-28E4FE9D7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E632161A-50D4-4D96-887A-98FC920931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hthoek 2">
            <a:extLst>
              <a:ext uri="{FF2B5EF4-FFF2-40B4-BE49-F238E27FC236}">
                <a16:creationId xmlns:a16="http://schemas.microsoft.com/office/drawing/2014/main" id="{79CCAF28-9B69-47E4-A4D5-8FBAA49AD1D2}"/>
              </a:ext>
            </a:extLst>
          </p:cNvPr>
          <p:cNvSpPr/>
          <p:nvPr/>
        </p:nvSpPr>
        <p:spPr>
          <a:xfrm>
            <a:off x="684212" y="4487332"/>
            <a:ext cx="8534400" cy="1507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  <a:latin typeface="+mj-lt"/>
                <a:ea typeface="+mj-ea"/>
                <a:cs typeface="+mj-cs"/>
              </a:rPr>
              <a:t>Weekopdracht Rekenen</a:t>
            </a:r>
            <a:endParaRPr lang="en-US" sz="3600" b="0" cap="all" spc="0">
              <a:ln w="3175" cmpd="sng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GLOS | Outdoor learning: rekenen met het dartbord">
            <a:extLst>
              <a:ext uri="{FF2B5EF4-FFF2-40B4-BE49-F238E27FC236}">
                <a16:creationId xmlns:a16="http://schemas.microsoft.com/office/drawing/2014/main" id="{6BF307B7-CB6B-4162-B5F2-5E27B24E5F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6" r="23485" b="-1"/>
          <a:stretch/>
        </p:blipFill>
        <p:spPr bwMode="auto">
          <a:xfrm>
            <a:off x="779966" y="860680"/>
            <a:ext cx="3152439" cy="3448851"/>
          </a:xfrm>
          <a:custGeom>
            <a:avLst/>
            <a:gdLst/>
            <a:ahLst/>
            <a:cxnLst/>
            <a:rect l="l" t="t" r="r" b="b"/>
            <a:pathLst>
              <a:path w="3152439" h="3448851">
                <a:moveTo>
                  <a:pt x="409034" y="0"/>
                </a:moveTo>
                <a:lnTo>
                  <a:pt x="3152439" y="0"/>
                </a:lnTo>
                <a:lnTo>
                  <a:pt x="3152439" y="3032147"/>
                </a:lnTo>
                <a:lnTo>
                  <a:pt x="2735735" y="3448851"/>
                </a:lnTo>
                <a:lnTo>
                  <a:pt x="0" y="3448851"/>
                </a:lnTo>
                <a:lnTo>
                  <a:pt x="0" y="409034"/>
                </a:lnTo>
                <a:close/>
              </a:path>
            </a:pathLst>
          </a:custGeom>
          <a:noFill/>
          <a:ln w="15875">
            <a:solidFill>
              <a:srgbClr val="FFFFFF">
                <a:alpha val="40000"/>
              </a:srgbClr>
            </a:solidFill>
          </a:ln>
          <a:effectLst>
            <a:innerShdw blurRad="57150" dist="38100" dir="14460000">
              <a:prstClr val="black">
                <a:alpha val="7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829E6425-5A01-487B-8D46-B8DCCCA9EEB2}"/>
              </a:ext>
            </a:extLst>
          </p:cNvPr>
          <p:cNvSpPr txBox="1"/>
          <p:nvPr/>
        </p:nvSpPr>
        <p:spPr>
          <a:xfrm>
            <a:off x="4325696" y="860679"/>
            <a:ext cx="6529117" cy="34488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>
                <a:solidFill>
                  <a:schemeClr val="bg2">
                    <a:lumMod val="75000"/>
                  </a:schemeClr>
                </a:solidFill>
              </a:rPr>
              <a:t>Werk 5 rekenactiviteiten uit met het schema uit je wikiwijs.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>
                <a:solidFill>
                  <a:schemeClr val="bg2">
                    <a:lumMod val="75000"/>
                  </a:schemeClr>
                </a:solidFill>
              </a:rPr>
              <a:t>Bedenk goed wat het doel is van de activiteit: waar zit je in het handelingsmodel?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>
                <a:solidFill>
                  <a:schemeClr val="bg2">
                    <a:lumMod val="75000"/>
                  </a:schemeClr>
                </a:solidFill>
              </a:rPr>
              <a:t>Gaat het om begrippen aanleren, om begrijpen of om automatiseren?</a:t>
            </a:r>
          </a:p>
        </p:txBody>
      </p:sp>
    </p:spTree>
    <p:extLst>
      <p:ext uri="{BB962C8B-B14F-4D97-AF65-F5344CB8AC3E}">
        <p14:creationId xmlns:p14="http://schemas.microsoft.com/office/powerpoint/2010/main" val="113679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elen met hele getallen (staartdeling) - De Sommenfabriek">
            <a:extLst>
              <a:ext uri="{FF2B5EF4-FFF2-40B4-BE49-F238E27FC236}">
                <a16:creationId xmlns:a16="http://schemas.microsoft.com/office/drawing/2014/main" id="{81DAD717-31A4-4932-A217-6B890C7F2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522" y="1667379"/>
            <a:ext cx="4519713" cy="352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54" name="Tekstvak 3">
            <a:extLst>
              <a:ext uri="{FF2B5EF4-FFF2-40B4-BE49-F238E27FC236}">
                <a16:creationId xmlns:a16="http://schemas.microsoft.com/office/drawing/2014/main" id="{66D1A3F4-636C-4211-827C-118BAF243820}"/>
              </a:ext>
            </a:extLst>
          </p:cNvPr>
          <p:cNvGraphicFramePr/>
          <p:nvPr/>
        </p:nvGraphicFramePr>
        <p:xfrm>
          <a:off x="580400" y="1952693"/>
          <a:ext cx="6870471" cy="2492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95564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493979-41CD-44D8-97C1-9ACBFEE43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5497" y="409795"/>
            <a:ext cx="6719477" cy="1596177"/>
          </a:xfrm>
        </p:spPr>
        <p:txBody>
          <a:bodyPr>
            <a:normAutofit/>
          </a:bodyPr>
          <a:lstStyle/>
          <a:p>
            <a:pPr algn="l"/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Het leergebied rekenen bestaat uit:</a:t>
            </a:r>
            <a:b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1. Wiskundig inzicht en handelen</a:t>
            </a:r>
            <a:b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2. Getallen en bewerkingen</a:t>
            </a:r>
            <a:b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3. Meten en  meetkunde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733CBA9-35BD-4400-9989-54A4010471CD}"/>
              </a:ext>
            </a:extLst>
          </p:cNvPr>
          <p:cNvSpPr txBox="1"/>
          <p:nvPr/>
        </p:nvSpPr>
        <p:spPr>
          <a:xfrm>
            <a:off x="3329840" y="2392276"/>
            <a:ext cx="627136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800" b="1" i="0" dirty="0">
                <a:solidFill>
                  <a:srgbClr val="000FA0"/>
                </a:solidFill>
                <a:effectLst/>
                <a:latin typeface="Periodico Display"/>
              </a:rPr>
              <a:t>1. wiskundig inzicht en handelen</a:t>
            </a: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23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wiskundetaal gebruiken.</a:t>
            </a:r>
          </a:p>
          <a:p>
            <a:pPr algn="l"/>
            <a:r>
              <a:rPr lang="nl-NL" b="1" i="0" u="none" strike="noStrike" dirty="0">
                <a:solidFill>
                  <a:srgbClr val="000FA0"/>
                </a:solidFill>
                <a:effectLst/>
                <a:latin typeface="Gotham A"/>
                <a:hlinkClick r:id="rId2"/>
              </a:rPr>
              <a:t>leerlijn 23</a:t>
            </a:r>
            <a:endParaRPr lang="nl-NL" b="0" i="0" dirty="0">
              <a:solidFill>
                <a:srgbClr val="000000"/>
              </a:solidFill>
              <a:effectLst/>
              <a:latin typeface="Gotham A"/>
            </a:endParaRP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24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praktische en formele rekenwiskundige problemen op te lossen en redeneringen helder weer te geven.</a:t>
            </a:r>
          </a:p>
          <a:p>
            <a:pPr algn="l"/>
            <a:r>
              <a:rPr lang="nl-NL" b="1" i="0" u="none" strike="noStrike" dirty="0">
                <a:solidFill>
                  <a:srgbClr val="000FA0"/>
                </a:solidFill>
                <a:effectLst/>
                <a:latin typeface="Gotham A"/>
                <a:hlinkClick r:id="rId3"/>
              </a:rPr>
              <a:t>leerlijn 24</a:t>
            </a:r>
            <a:endParaRPr lang="nl-NL" b="0" i="0" dirty="0">
              <a:solidFill>
                <a:srgbClr val="000000"/>
              </a:solidFill>
              <a:effectLst/>
              <a:latin typeface="Gotham A"/>
            </a:endParaRP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25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aanpakken bij het oplossen van rekenwiskundeproblemen te onderbouwen en leren oplossingen te beoordelen.</a:t>
            </a:r>
          </a:p>
          <a:p>
            <a:pPr algn="l"/>
            <a:r>
              <a:rPr lang="nl-NL" b="1" i="0" u="none" strike="noStrike" dirty="0">
                <a:solidFill>
                  <a:srgbClr val="000FA0"/>
                </a:solidFill>
                <a:effectLst/>
                <a:latin typeface="Gotham A"/>
                <a:hlinkClick r:id="rId4"/>
              </a:rPr>
              <a:t>leerlijn 25</a:t>
            </a:r>
            <a:endParaRPr lang="nl-NL" b="0" i="0" dirty="0">
              <a:solidFill>
                <a:srgbClr val="000000"/>
              </a:solidFill>
              <a:effectLst/>
              <a:latin typeface="Gotham A"/>
            </a:endParaRPr>
          </a:p>
        </p:txBody>
      </p:sp>
    </p:spTree>
    <p:extLst>
      <p:ext uri="{BB962C8B-B14F-4D97-AF65-F5344CB8AC3E}">
        <p14:creationId xmlns:p14="http://schemas.microsoft.com/office/powerpoint/2010/main" val="98854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91FE0D-4882-430D-9D76-3AD00E793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nl-NL" dirty="0"/>
              <a:t>2. Getallen en bewerkingen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B482E46-489D-487B-9939-4069B179D6C7}"/>
              </a:ext>
            </a:extLst>
          </p:cNvPr>
          <p:cNvSpPr txBox="1"/>
          <p:nvPr/>
        </p:nvSpPr>
        <p:spPr>
          <a:xfrm>
            <a:off x="734870" y="1596177"/>
            <a:ext cx="518222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getallen en bewerkingen</a:t>
            </a: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26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structuur en samenhang van aantallen, gehele getallen, kommagetallen, breuken, procenten en verhoudingen op hoofdlijnen te doorzien en er in praktische situaties mee te rekenen.</a:t>
            </a:r>
          </a:p>
          <a:p>
            <a:pPr algn="l"/>
            <a:endParaRPr lang="nl-NL" b="1" i="0" dirty="0">
              <a:solidFill>
                <a:srgbClr val="000FA0"/>
              </a:solidFill>
              <a:effectLst/>
              <a:latin typeface="Periodico Display"/>
            </a:endParaRP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27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de basisbewerkingen met gehele getallen in elk geval tot 100 snel uit het hoofd uitvoeren, waarbij optellen en aftrekken tot 20 en de tafels van buiten gekend zijn.</a:t>
            </a:r>
          </a:p>
          <a:p>
            <a:pPr algn="l"/>
            <a:endParaRPr lang="nl-NL" b="1" i="0" dirty="0">
              <a:solidFill>
                <a:srgbClr val="000FA0"/>
              </a:solidFill>
              <a:effectLst/>
              <a:latin typeface="Periodico Display"/>
            </a:endParaRP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28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schattend tellen en rekenen.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010B983-586C-4769-A399-854863477984}"/>
              </a:ext>
            </a:extLst>
          </p:cNvPr>
          <p:cNvSpPr txBox="1"/>
          <p:nvPr/>
        </p:nvSpPr>
        <p:spPr>
          <a:xfrm>
            <a:off x="6398315" y="1596177"/>
            <a:ext cx="467387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29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handig optellen, aftrekken, vermenigvuldigen en delen.</a:t>
            </a:r>
          </a:p>
          <a:p>
            <a:pPr algn="l"/>
            <a:endParaRPr lang="nl-NL" b="1" i="0" dirty="0">
              <a:solidFill>
                <a:srgbClr val="000FA0"/>
              </a:solidFill>
              <a:effectLst/>
              <a:latin typeface="Periodico Display"/>
            </a:endParaRP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30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schriftelijk optellen, aftrekken, vermenigvuldigen en delen volgens meer of minder verkorte standaardprocedures.</a:t>
            </a:r>
          </a:p>
          <a:p>
            <a:pPr algn="l"/>
            <a:endParaRPr lang="nl-NL" b="1" i="0" dirty="0">
              <a:solidFill>
                <a:srgbClr val="000FA0"/>
              </a:solidFill>
              <a:effectLst/>
              <a:latin typeface="Periodico Display"/>
            </a:endParaRP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31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de rekenmachine met inzicht te gebruiken.</a:t>
            </a:r>
          </a:p>
        </p:txBody>
      </p:sp>
      <p:pic>
        <p:nvPicPr>
          <p:cNvPr id="4098" name="Picture 2" descr="Getallenlijn tot 100 – Werken wij?">
            <a:extLst>
              <a:ext uri="{FF2B5EF4-FFF2-40B4-BE49-F238E27FC236}">
                <a16:creationId xmlns:a16="http://schemas.microsoft.com/office/drawing/2014/main" id="{073D021B-8D3F-4362-8679-9FC787DD0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068" y="6039293"/>
            <a:ext cx="8043862" cy="68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778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DBA64B-6CEB-40A3-9A14-F885599D0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540162"/>
            <a:ext cx="10364451" cy="1596177"/>
          </a:xfrm>
        </p:spPr>
        <p:txBody>
          <a:bodyPr/>
          <a:lstStyle/>
          <a:p>
            <a:r>
              <a:rPr lang="nl-NL" dirty="0"/>
              <a:t>3. Meten en meetkunde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29B8BC9-47EB-415A-B1FC-C47BAE859DBF}"/>
              </a:ext>
            </a:extLst>
          </p:cNvPr>
          <p:cNvSpPr txBox="1"/>
          <p:nvPr/>
        </p:nvSpPr>
        <p:spPr>
          <a:xfrm>
            <a:off x="3565662" y="2136339"/>
            <a:ext cx="609765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32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eenvoudige meetkundige problemen</a:t>
            </a:r>
            <a:br>
              <a:rPr lang="nl-NL" b="0" i="0" dirty="0">
                <a:solidFill>
                  <a:srgbClr val="000000"/>
                </a:solidFill>
                <a:effectLst/>
                <a:latin typeface="Gotham A"/>
              </a:rPr>
            </a:br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op te lossen.</a:t>
            </a:r>
          </a:p>
          <a:p>
            <a:pPr algn="l"/>
            <a:endParaRPr lang="nl-NL" b="1" i="0" dirty="0">
              <a:solidFill>
                <a:srgbClr val="000FA0"/>
              </a:solidFill>
              <a:effectLst/>
              <a:latin typeface="Periodico Display"/>
            </a:endParaRPr>
          </a:p>
          <a:p>
            <a:pPr algn="l"/>
            <a:r>
              <a:rPr lang="nl-NL" b="1" i="0" dirty="0">
                <a:solidFill>
                  <a:srgbClr val="000FA0"/>
                </a:solidFill>
                <a:effectLst/>
                <a:latin typeface="Periodico Display"/>
              </a:rPr>
              <a:t>kerndoel 33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De leerlingen leren meten en leren te rekenen met eenheden en maten, zoals bij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tijd,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geld, 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lengte,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omtrek, 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oppervlakte,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inhoud, 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gewicht, 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snelheid </a:t>
            </a:r>
          </a:p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Gotham A"/>
              </a:rPr>
              <a:t>temperatuur.</a:t>
            </a:r>
          </a:p>
        </p:txBody>
      </p:sp>
      <p:pic>
        <p:nvPicPr>
          <p:cNvPr id="3074" name="Picture 2" descr="Liniaal 50 cm - shop">
            <a:extLst>
              <a:ext uri="{FF2B5EF4-FFF2-40B4-BE49-F238E27FC236}">
                <a16:creationId xmlns:a16="http://schemas.microsoft.com/office/drawing/2014/main" id="{CC00E214-D151-4373-862D-27E6846DE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457" y="2690923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931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7CA7A961-12CD-4031-B9B5-F9383AECB3EA}"/>
              </a:ext>
            </a:extLst>
          </p:cNvPr>
          <p:cNvSpPr txBox="1"/>
          <p:nvPr/>
        </p:nvSpPr>
        <p:spPr>
          <a:xfrm>
            <a:off x="665921" y="2126974"/>
            <a:ext cx="1067462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nl-NL" sz="2400" b="0" i="0" dirty="0">
                <a:solidFill>
                  <a:srgbClr val="333333"/>
                </a:solidFill>
                <a:effectLst/>
                <a:latin typeface="Libre Franklin"/>
              </a:rPr>
              <a:t> Begripsvorming: het kind begrijpt wat de rekenbegrippen inhouden (bijv.     </a:t>
            </a:r>
          </a:p>
          <a:p>
            <a:pPr algn="l"/>
            <a:r>
              <a:rPr lang="nl-NL" sz="2400" b="0" i="0" dirty="0">
                <a:solidFill>
                  <a:srgbClr val="333333"/>
                </a:solidFill>
                <a:effectLst/>
                <a:latin typeface="Libre Franklin"/>
              </a:rPr>
              <a:t>    vermenigvuldigen). Dit leer je via het handelingsmodel (zie dia 7)</a:t>
            </a:r>
          </a:p>
          <a:p>
            <a:pPr algn="l"/>
            <a:endParaRPr lang="nl-NL" sz="2400" b="0" i="0" dirty="0">
              <a:solidFill>
                <a:srgbClr val="333333"/>
              </a:solidFill>
              <a:effectLst/>
              <a:latin typeface="Libre Franklin"/>
            </a:endParaRPr>
          </a:p>
          <a:p>
            <a:pPr algn="l"/>
            <a:r>
              <a:rPr lang="nl-NL" sz="2400" dirty="0">
                <a:solidFill>
                  <a:srgbClr val="333333"/>
                </a:solidFill>
                <a:latin typeface="Libre Franklin"/>
              </a:rPr>
              <a:t>2.</a:t>
            </a:r>
            <a:r>
              <a:rPr lang="nl-NL" sz="2400" b="0" i="0" dirty="0">
                <a:solidFill>
                  <a:srgbClr val="333333"/>
                </a:solidFill>
                <a:effectLst/>
                <a:latin typeface="Libre Franklin"/>
              </a:rPr>
              <a:t> Ontwikkelen van oplossingsprocedures</a:t>
            </a:r>
            <a:r>
              <a:rPr lang="nl-NL" sz="2400" dirty="0">
                <a:solidFill>
                  <a:srgbClr val="333333"/>
                </a:solidFill>
                <a:latin typeface="Libre Franklin"/>
              </a:rPr>
              <a:t>. Het kind leert hoe je bepaalde problemen</a:t>
            </a:r>
          </a:p>
          <a:p>
            <a:pPr algn="l"/>
            <a:r>
              <a:rPr lang="nl-NL" sz="2400" b="0" i="0" dirty="0">
                <a:solidFill>
                  <a:srgbClr val="333333"/>
                </a:solidFill>
                <a:effectLst/>
                <a:latin typeface="Libre Franklin"/>
              </a:rPr>
              <a:t>    kunt oplossen </a:t>
            </a:r>
            <a:r>
              <a:rPr lang="nl-NL" sz="2400" dirty="0">
                <a:solidFill>
                  <a:srgbClr val="333333"/>
                </a:solidFill>
                <a:latin typeface="Libre Franklin"/>
              </a:rPr>
              <a:t>door te rekenen. Dit leer je via het drieslagmodel.(zie dia 8)</a:t>
            </a:r>
            <a:endParaRPr lang="nl-NL" sz="2400" b="0" i="0" dirty="0">
              <a:solidFill>
                <a:srgbClr val="333333"/>
              </a:solidFill>
              <a:effectLst/>
              <a:latin typeface="Libre Franklin"/>
            </a:endParaRPr>
          </a:p>
          <a:p>
            <a:pPr algn="l"/>
            <a:endParaRPr lang="nl-NL" sz="2400" b="0" i="0" dirty="0">
              <a:solidFill>
                <a:srgbClr val="333333"/>
              </a:solidFill>
              <a:effectLst/>
              <a:latin typeface="Libre Franklin"/>
            </a:endParaRPr>
          </a:p>
          <a:p>
            <a:pPr algn="l"/>
            <a:r>
              <a:rPr lang="nl-NL" sz="2400" b="0" i="0" dirty="0">
                <a:solidFill>
                  <a:srgbClr val="333333"/>
                </a:solidFill>
                <a:effectLst/>
                <a:latin typeface="Libre Franklin"/>
              </a:rPr>
              <a:t>3. Vlot leren rekenen (oefenen, automatiseren en memoriseren). Het kind heeft een</a:t>
            </a:r>
          </a:p>
          <a:p>
            <a:pPr algn="l"/>
            <a:r>
              <a:rPr lang="nl-NL" sz="2400" dirty="0">
                <a:solidFill>
                  <a:srgbClr val="333333"/>
                </a:solidFill>
                <a:latin typeface="Libre Franklin"/>
              </a:rPr>
              <a:t>     basis waarmee hij uit het hoofd een aantal dingen kan uitrekenen.</a:t>
            </a:r>
            <a:endParaRPr lang="nl-NL" sz="2400" b="0" i="0" dirty="0">
              <a:solidFill>
                <a:srgbClr val="333333"/>
              </a:solidFill>
              <a:effectLst/>
              <a:latin typeface="Libre Franklin"/>
            </a:endParaRPr>
          </a:p>
          <a:p>
            <a:pPr algn="l"/>
            <a:endParaRPr lang="nl-NL" sz="2400" b="0" i="0" dirty="0">
              <a:solidFill>
                <a:srgbClr val="333333"/>
              </a:solidFill>
              <a:effectLst/>
              <a:latin typeface="Libre Franklin"/>
            </a:endParaRPr>
          </a:p>
          <a:p>
            <a:pPr algn="l"/>
            <a:r>
              <a:rPr lang="nl-NL" sz="2400" b="0" i="0" dirty="0">
                <a:solidFill>
                  <a:srgbClr val="333333"/>
                </a:solidFill>
                <a:effectLst/>
                <a:latin typeface="Libre Franklin"/>
              </a:rPr>
              <a:t>4. Flexibel toepassen van kennis en vaardigheden.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B4C83FC1-D07A-4079-B851-9B0E7839932E}"/>
              </a:ext>
            </a:extLst>
          </p:cNvPr>
          <p:cNvSpPr/>
          <p:nvPr/>
        </p:nvSpPr>
        <p:spPr>
          <a:xfrm>
            <a:off x="578290" y="651518"/>
            <a:ext cx="102403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 hoofdlijnen bij leren rekenen</a:t>
            </a:r>
          </a:p>
        </p:txBody>
      </p:sp>
    </p:spTree>
    <p:extLst>
      <p:ext uri="{BB962C8B-B14F-4D97-AF65-F5344CB8AC3E}">
        <p14:creationId xmlns:p14="http://schemas.microsoft.com/office/powerpoint/2010/main" val="3513813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andelingsmodel « Petersnijders.info">
            <a:extLst>
              <a:ext uri="{FF2B5EF4-FFF2-40B4-BE49-F238E27FC236}">
                <a16:creationId xmlns:a16="http://schemas.microsoft.com/office/drawing/2014/main" id="{AE085116-E302-4B15-8499-131EEF33B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5454" y="1782762"/>
            <a:ext cx="4111498" cy="3292475"/>
          </a:xfrm>
          <a:prstGeom prst="roundRect">
            <a:avLst>
              <a:gd name="adj" fmla="val 530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Leren vermenigvuldigen: meer dan tafels leren! | Tafel leren, Tafels van  vermenigvuldiging, Tafels oefenen">
            <a:extLst>
              <a:ext uri="{FF2B5EF4-FFF2-40B4-BE49-F238E27FC236}">
                <a16:creationId xmlns:a16="http://schemas.microsoft.com/office/drawing/2014/main" id="{B8F02FB8-60E5-4EB6-AF00-A244D8533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5999" y="1782762"/>
            <a:ext cx="5253163" cy="3292475"/>
          </a:xfrm>
          <a:prstGeom prst="roundRect">
            <a:avLst>
              <a:gd name="adj" fmla="val 530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6C2A0B34-F60C-4D1C-8967-C42568E335D3}"/>
              </a:ext>
            </a:extLst>
          </p:cNvPr>
          <p:cNvSpPr txBox="1"/>
          <p:nvPr/>
        </p:nvSpPr>
        <p:spPr>
          <a:xfrm>
            <a:off x="1580322" y="5645427"/>
            <a:ext cx="10121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Het gaat dus van concreet met materialen naar</a:t>
            </a:r>
          </a:p>
          <a:p>
            <a:r>
              <a:rPr lang="nl-NL" sz="2400" dirty="0">
                <a:solidFill>
                  <a:schemeClr val="bg1"/>
                </a:solidFill>
              </a:rPr>
              <a:t>concreet met een afbeelding, naar op denkniveau met symbolen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ABB3269-811E-4B79-AA07-74027128A274}"/>
              </a:ext>
            </a:extLst>
          </p:cNvPr>
          <p:cNvSpPr/>
          <p:nvPr/>
        </p:nvSpPr>
        <p:spPr>
          <a:xfrm>
            <a:off x="2564226" y="180994"/>
            <a:ext cx="66543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Hoe leren kinderen rekenen?</a:t>
            </a:r>
          </a:p>
          <a:p>
            <a:pPr algn="ctr"/>
            <a:r>
              <a:rPr lang="nl-NL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Het Handelingsmodel</a:t>
            </a:r>
            <a:endParaRPr lang="nl-NL" sz="36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0080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F5895B2-ECE8-492F-9E1E-26C2DD10A6DE}"/>
              </a:ext>
            </a:extLst>
          </p:cNvPr>
          <p:cNvSpPr txBox="1"/>
          <p:nvPr/>
        </p:nvSpPr>
        <p:spPr>
          <a:xfrm>
            <a:off x="675860" y="1391477"/>
            <a:ext cx="1004313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Bij welke stappen horen volgens jou de volgende opgaven?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nl-NL" dirty="0" err="1">
                <a:solidFill>
                  <a:schemeClr val="bg1"/>
                </a:solidFill>
              </a:rPr>
              <a:t>Bussommen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Boodschapje spelen met </a:t>
            </a:r>
            <a:r>
              <a:rPr lang="nl-NL" dirty="0" err="1">
                <a:solidFill>
                  <a:schemeClr val="bg1"/>
                </a:solidFill>
              </a:rPr>
              <a:t>nepgeld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Tellen op je vingers hoeveel erbij komen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Een computerspelletje waarbij je zoveel mogelijk keersommen in 30 seconden maakt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Het uitrekenen van de oppervlakte van een deur in het lokaal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Snel rekenen met 50% en 10% in een rijtje sommen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Een deelsom uitschrijven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Grote getallen optellen door ze onder elkaar te zetten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Als een kind moeite heeft met een rijtjessom, wat kan je dan het beste doen</a:t>
            </a:r>
          </a:p>
          <a:p>
            <a:r>
              <a:rPr lang="nl-NL" dirty="0">
                <a:solidFill>
                  <a:schemeClr val="bg1"/>
                </a:solidFill>
              </a:rPr>
              <a:t>Denk je?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9920A15-B794-4DE9-9BE3-C9B4D839B83D}"/>
              </a:ext>
            </a:extLst>
          </p:cNvPr>
          <p:cNvSpPr/>
          <p:nvPr/>
        </p:nvSpPr>
        <p:spPr>
          <a:xfrm>
            <a:off x="510781" y="393100"/>
            <a:ext cx="3517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2143892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F5C43ACD-3C2C-46BE-B4F2-98ED3D848C7E}"/>
              </a:ext>
            </a:extLst>
          </p:cNvPr>
          <p:cNvSpPr txBox="1"/>
          <p:nvPr/>
        </p:nvSpPr>
        <p:spPr>
          <a:xfrm>
            <a:off x="6084406" y="5828508"/>
            <a:ext cx="61075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dirty="0"/>
          </a:p>
          <a:p>
            <a:r>
              <a:rPr lang="nl-NL" dirty="0">
                <a:hlinkClick r:id="rId2"/>
              </a:rPr>
              <a:t>http://rekenen.lerendeleraren.nl/rekendidactiek</a:t>
            </a:r>
            <a:endParaRPr lang="nl-NL" dirty="0"/>
          </a:p>
          <a:p>
            <a:r>
              <a:rPr lang="nl-NL" dirty="0"/>
              <a:t>/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B71AD93E-93A0-4BE9-998E-5D3265B9A35E}"/>
              </a:ext>
            </a:extLst>
          </p:cNvPr>
          <p:cNvSpPr/>
          <p:nvPr/>
        </p:nvSpPr>
        <p:spPr>
          <a:xfrm>
            <a:off x="2234660" y="681335"/>
            <a:ext cx="6510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Het drieslag model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090E668-F050-4DCF-964D-CCEF1D8BC642}"/>
              </a:ext>
            </a:extLst>
          </p:cNvPr>
          <p:cNvSpPr txBox="1"/>
          <p:nvPr/>
        </p:nvSpPr>
        <p:spPr>
          <a:xfrm>
            <a:off x="894522" y="2042856"/>
            <a:ext cx="1072601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Als je een rekenprobleem hebt dat je moet oplossen (verhaaltjessom), </a:t>
            </a:r>
          </a:p>
          <a:p>
            <a:r>
              <a:rPr lang="nl-NL" sz="2400" dirty="0"/>
              <a:t>dan doe je dat in drie stappen:</a:t>
            </a:r>
          </a:p>
          <a:p>
            <a:endParaRPr lang="nl-NL" sz="2400" dirty="0"/>
          </a:p>
          <a:p>
            <a:pPr marL="457200" indent="-457200">
              <a:buAutoNum type="arabicPeriod"/>
            </a:pPr>
            <a:r>
              <a:rPr lang="nl-NL" sz="2400" dirty="0"/>
              <a:t>Je begint bij de context. Goed lezen. Wat staat er? Wat is de </a:t>
            </a:r>
          </a:p>
          <a:p>
            <a:r>
              <a:rPr lang="nl-NL" sz="2400" dirty="0"/>
              <a:t>      som die je moet maken? Welke getallen staan er in?</a:t>
            </a:r>
          </a:p>
          <a:p>
            <a:endParaRPr lang="nl-NL" sz="2400" dirty="0"/>
          </a:p>
          <a:p>
            <a:pPr marL="457200" indent="-457200">
              <a:buAutoNum type="arabicPeriod" startAt="2"/>
            </a:pPr>
            <a:r>
              <a:rPr lang="nl-NL" sz="2400" dirty="0"/>
              <a:t>Je schrijft de som op en voert de rekensom uit.</a:t>
            </a:r>
          </a:p>
          <a:p>
            <a:pPr marL="457200" indent="-457200">
              <a:buAutoNum type="arabicPeriod" startAt="2"/>
            </a:pPr>
            <a:endParaRPr lang="nl-NL" sz="2400" dirty="0"/>
          </a:p>
          <a:p>
            <a:pPr marL="457200" indent="-457200">
              <a:buAutoNum type="arabicPeriod" startAt="2"/>
            </a:pPr>
            <a:r>
              <a:rPr lang="nl-NL" sz="2400" dirty="0"/>
              <a:t>Daarna reflecteer je op het antwoord. Kan dit antwoord kloppen</a:t>
            </a:r>
          </a:p>
          <a:p>
            <a:r>
              <a:rPr lang="nl-NL" sz="2400" dirty="0"/>
              <a:t>      met de situatie?</a:t>
            </a:r>
          </a:p>
        </p:txBody>
      </p:sp>
    </p:spTree>
    <p:extLst>
      <p:ext uri="{BB962C8B-B14F-4D97-AF65-F5344CB8AC3E}">
        <p14:creationId xmlns:p14="http://schemas.microsoft.com/office/powerpoint/2010/main" val="197511501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248</TotalTime>
  <Words>711</Words>
  <Application>Microsoft Office PowerPoint</Application>
  <PresentationFormat>Breedbeeld</PresentationFormat>
  <Paragraphs>107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Century Gothic</vt:lpstr>
      <vt:lpstr>Gotham A</vt:lpstr>
      <vt:lpstr>Libre Franklin</vt:lpstr>
      <vt:lpstr>Periodico Display</vt:lpstr>
      <vt:lpstr>Wingdings 3</vt:lpstr>
      <vt:lpstr>Segment</vt:lpstr>
      <vt:lpstr>Rekenen en didactiek</vt:lpstr>
      <vt:lpstr>PowerPoint-presentatie</vt:lpstr>
      <vt:lpstr>Het leergebied rekenen bestaat uit: 1. Wiskundig inzicht en handelen 2. Getallen en bewerkingen 3. Meten en  meetkunde</vt:lpstr>
      <vt:lpstr>2. Getallen en bewerkingen</vt:lpstr>
      <vt:lpstr>3. Meten en meetkunde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Rekenen en didactiek</dc:title>
  <dc:creator>laura beeftink</dc:creator>
  <cp:lastModifiedBy>laura beeftink</cp:lastModifiedBy>
  <cp:revision>8</cp:revision>
  <dcterms:created xsi:type="dcterms:W3CDTF">2021-05-06T11:30:28Z</dcterms:created>
  <dcterms:modified xsi:type="dcterms:W3CDTF">2021-05-06T15:39:26Z</dcterms:modified>
</cp:coreProperties>
</file>