
<file path=[Content_Types].xml><?xml version="1.0" encoding="utf-8"?>
<Types xmlns="http://schemas.openxmlformats.org/package/2006/content-types">
  <Default Extension="png" ContentType="image/png"/>
  <Default Extension="m4a" ContentType="audio/mp4"/>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9" r:id="rId4"/>
    <p:sldId id="258" r:id="rId5"/>
    <p:sldId id="260" r:id="rId6"/>
    <p:sldId id="261" r:id="rId7"/>
    <p:sldId id="262" r:id="rId8"/>
    <p:sldId id="263" r:id="rId9"/>
    <p:sldId id="264"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5" d="100"/>
          <a:sy n="115" d="100"/>
        </p:scale>
        <p:origin x="372"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dia">
    <p:bg>
      <p:bgPr>
        <a:solidFill>
          <a:schemeClr val="accent1"/>
        </a:solidFill>
        <a:effectLst/>
      </p:bgPr>
    </p:bg>
    <p:spTree>
      <p:nvGrpSpPr>
        <p:cNvPr id="1" name=""/>
        <p:cNvGrpSpPr/>
        <p:nvPr/>
      </p:nvGrpSpPr>
      <p:grpSpPr>
        <a:xfrm>
          <a:off x="0" y="0"/>
          <a:ext cx="0" cy="0"/>
          <a:chOff x="0" y="0"/>
          <a:chExt cx="0" cy="0"/>
        </a:xfrm>
      </p:grpSpPr>
      <p:sp>
        <p:nvSpPr>
          <p:cNvPr id="11" name="Freeform 6" title="scalloped circle"/>
          <p:cNvSpPr/>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1078523" y="1098388"/>
            <a:ext cx="10318418" cy="4394988"/>
          </a:xfrm>
        </p:spPr>
        <p:txBody>
          <a:bodyPr anchor="ctr">
            <a:noAutofit/>
          </a:bodyPr>
          <a:lstStyle>
            <a:lvl1pPr algn="ctr">
              <a:defRPr sz="10000" spc="800" baseline="0"/>
            </a:lvl1pPr>
          </a:lstStyle>
          <a:p>
            <a:r>
              <a:rPr lang="nl-NL" smtClean="0"/>
              <a:t>Klik om de stijl te bewerken</a:t>
            </a:r>
            <a:endParaRPr lang="en-US" dirty="0"/>
          </a:p>
        </p:txBody>
      </p:sp>
      <p:sp>
        <p:nvSpPr>
          <p:cNvPr id="3" name="Subtitle 2"/>
          <p:cNvSpPr>
            <a:spLocks noGrp="1"/>
          </p:cNvSpPr>
          <p:nvPr>
            <p:ph type="subTitle" idx="1"/>
          </p:nvPr>
        </p:nvSpPr>
        <p:spPr>
          <a:xfrm>
            <a:off x="2215045" y="5979196"/>
            <a:ext cx="8045373" cy="742279"/>
          </a:xfrm>
        </p:spPr>
        <p:txBody>
          <a:bodyPr anchor="t">
            <a:normAutofit/>
          </a:bodyPr>
          <a:lstStyle>
            <a:lvl1pPr marL="0" indent="0" algn="ctr">
              <a:lnSpc>
                <a:spcPct val="100000"/>
              </a:lnSpc>
              <a:buNone/>
              <a:defRPr sz="2000" b="1" i="0" cap="all" spc="40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smtClean="0"/>
              <a:t>Klik om de ondertitelstijl van het model te bewerken</a:t>
            </a:r>
            <a:endParaRPr lang="en-US" dirty="0"/>
          </a:p>
        </p:txBody>
      </p:sp>
      <p:sp>
        <p:nvSpPr>
          <p:cNvPr id="4" name="Date Placeholder 3"/>
          <p:cNvSpPr>
            <a:spLocks noGrp="1"/>
          </p:cNvSpPr>
          <p:nvPr>
            <p:ph type="dt" sz="half" idx="10"/>
          </p:nvPr>
        </p:nvSpPr>
        <p:spPr>
          <a:xfrm>
            <a:off x="1078523" y="6375679"/>
            <a:ext cx="2329722" cy="348462"/>
          </a:xfrm>
        </p:spPr>
        <p:txBody>
          <a:bodyPr/>
          <a:lstStyle>
            <a:lvl1pPr>
              <a:defRPr baseline="0">
                <a:solidFill>
                  <a:schemeClr val="accent1">
                    <a:lumMod val="50000"/>
                  </a:schemeClr>
                </a:solidFill>
              </a:defRPr>
            </a:lvl1pPr>
          </a:lstStyle>
          <a:p>
            <a:fld id="{0451B68E-CDBA-4673-BCF9-77E26192E039}" type="datetimeFigureOut">
              <a:rPr lang="en-US" smtClean="0"/>
              <a:t>12-Jul-21</a:t>
            </a:fld>
            <a:endParaRPr lang="en-US"/>
          </a:p>
        </p:txBody>
      </p:sp>
      <p:sp>
        <p:nvSpPr>
          <p:cNvPr id="5" name="Footer Placeholder 4"/>
          <p:cNvSpPr>
            <a:spLocks noGrp="1"/>
          </p:cNvSpPr>
          <p:nvPr>
            <p:ph type="ftr" sz="quarter" idx="11"/>
          </p:nvPr>
        </p:nvSpPr>
        <p:spPr>
          <a:xfrm>
            <a:off x="4180332" y="6375679"/>
            <a:ext cx="4114800" cy="345796"/>
          </a:xfrm>
        </p:spPr>
        <p:txBody>
          <a:bodyPr/>
          <a:lstStyle>
            <a:lvl1pPr>
              <a:defRPr baseline="0">
                <a:solidFill>
                  <a:schemeClr val="accent1">
                    <a:lumMod val="50000"/>
                  </a:schemeClr>
                </a:solidFill>
              </a:defRPr>
            </a:lvl1pPr>
          </a:lstStyle>
          <a:p>
            <a:endParaRPr lang="en-US"/>
          </a:p>
        </p:txBody>
      </p:sp>
      <p:sp>
        <p:nvSpPr>
          <p:cNvPr id="6" name="Slide Number Placeholder 5"/>
          <p:cNvSpPr>
            <a:spLocks noGrp="1"/>
          </p:cNvSpPr>
          <p:nvPr>
            <p:ph type="sldNum" sz="quarter" idx="12"/>
          </p:nvPr>
        </p:nvSpPr>
        <p:spPr>
          <a:xfrm>
            <a:off x="9067218" y="6375679"/>
            <a:ext cx="2329723" cy="345796"/>
          </a:xfrm>
        </p:spPr>
        <p:txBody>
          <a:bodyPr/>
          <a:lstStyle>
            <a:lvl1pPr>
              <a:defRPr baseline="0">
                <a:solidFill>
                  <a:schemeClr val="accent1">
                    <a:lumMod val="50000"/>
                  </a:schemeClr>
                </a:solidFill>
              </a:defRPr>
            </a:lvl1pPr>
          </a:lstStyle>
          <a:p>
            <a:fld id="{275D1821-F060-4DB2-A40A-74D0F7ABAF40}" type="slidenum">
              <a:rPr lang="en-US" smtClean="0"/>
              <a:t>‹nr.›</a:t>
            </a:fld>
            <a:endParaRPr lang="en-US"/>
          </a:p>
        </p:txBody>
      </p:sp>
      <p:sp>
        <p:nvSpPr>
          <p:cNvPr id="13" name="Rectangle 12" title="left edge border"/>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40633597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Klik om de stijl te bewerken</a:t>
            </a:r>
            <a:endParaRPr lang="en-US" dirty="0"/>
          </a:p>
        </p:txBody>
      </p:sp>
      <p:sp>
        <p:nvSpPr>
          <p:cNvPr id="3" name="Vertical Text Placeholder 2"/>
          <p:cNvSpPr>
            <a:spLocks noGrp="1"/>
          </p:cNvSpPr>
          <p:nvPr>
            <p:ph type="body" orient="vert" idx="1"/>
          </p:nvPr>
        </p:nvSpPr>
        <p:spPr/>
        <p:txBody>
          <a:bodyPr vert="eaVert"/>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4" name="Date Placeholder 3"/>
          <p:cNvSpPr>
            <a:spLocks noGrp="1"/>
          </p:cNvSpPr>
          <p:nvPr>
            <p:ph type="dt" sz="half" idx="10"/>
          </p:nvPr>
        </p:nvSpPr>
        <p:spPr/>
        <p:txBody>
          <a:bodyPr/>
          <a:lstStyle/>
          <a:p>
            <a:fld id="{0451B68E-CDBA-4673-BCF9-77E26192E039}" type="datetimeFigureOut">
              <a:rPr lang="en-US" smtClean="0"/>
              <a:t>12-Jul-21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5D1821-F060-4DB2-A40A-74D0F7ABAF40}" type="slidenum">
              <a:rPr lang="en-US" smtClean="0"/>
              <a:t>‹nr.›</a:t>
            </a:fld>
            <a:endParaRPr lang="en-US"/>
          </a:p>
        </p:txBody>
      </p:sp>
    </p:spTree>
    <p:extLst>
      <p:ext uri="{BB962C8B-B14F-4D97-AF65-F5344CB8AC3E}">
        <p14:creationId xmlns:p14="http://schemas.microsoft.com/office/powerpoint/2010/main" val="30371135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066321" y="382386"/>
            <a:ext cx="1492132" cy="5600404"/>
          </a:xfrm>
        </p:spPr>
        <p:txBody>
          <a:bodyPr vert="eaVert"/>
          <a:lstStyle/>
          <a:p>
            <a:r>
              <a:rPr lang="nl-NL" smtClean="0"/>
              <a:t>Klik om de stijl te bewerken</a:t>
            </a:r>
            <a:endParaRPr lang="en-US" dirty="0"/>
          </a:p>
        </p:txBody>
      </p:sp>
      <p:sp>
        <p:nvSpPr>
          <p:cNvPr id="3" name="Vertical Text Placeholder 2"/>
          <p:cNvSpPr>
            <a:spLocks noGrp="1"/>
          </p:cNvSpPr>
          <p:nvPr>
            <p:ph type="body" orient="vert" idx="1"/>
          </p:nvPr>
        </p:nvSpPr>
        <p:spPr>
          <a:xfrm>
            <a:off x="1257300" y="382385"/>
            <a:ext cx="8392585" cy="5600405"/>
          </a:xfrm>
        </p:spPr>
        <p:txBody>
          <a:bodyPr vert="eaVert"/>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4" name="Date Placeholder 3"/>
          <p:cNvSpPr>
            <a:spLocks noGrp="1"/>
          </p:cNvSpPr>
          <p:nvPr>
            <p:ph type="dt" sz="half" idx="10"/>
          </p:nvPr>
        </p:nvSpPr>
        <p:spPr/>
        <p:txBody>
          <a:bodyPr/>
          <a:lstStyle/>
          <a:p>
            <a:fld id="{0451B68E-CDBA-4673-BCF9-77E26192E039}" type="datetimeFigureOut">
              <a:rPr lang="en-US" smtClean="0"/>
              <a:t>12-Jul-21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5D1821-F060-4DB2-A40A-74D0F7ABAF40}" type="slidenum">
              <a:rPr lang="en-US" smtClean="0"/>
              <a:t>‹nr.›</a:t>
            </a:fld>
            <a:endParaRPr lang="en-US"/>
          </a:p>
        </p:txBody>
      </p:sp>
    </p:spTree>
    <p:extLst>
      <p:ext uri="{BB962C8B-B14F-4D97-AF65-F5344CB8AC3E}">
        <p14:creationId xmlns:p14="http://schemas.microsoft.com/office/powerpoint/2010/main" val="30578870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Klik om de stijl te bewerken</a:t>
            </a:r>
            <a:endParaRPr lang="en-US" dirty="0"/>
          </a:p>
        </p:txBody>
      </p:sp>
      <p:sp>
        <p:nvSpPr>
          <p:cNvPr id="3" name="Content Placeholder 2"/>
          <p:cNvSpPr>
            <a:spLocks noGrp="1"/>
          </p:cNvSpPr>
          <p:nvPr>
            <p:ph idx="1"/>
          </p:nvPr>
        </p:nvSpPr>
        <p:spPr/>
        <p:txBody>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4" name="Date Placeholder 3"/>
          <p:cNvSpPr>
            <a:spLocks noGrp="1"/>
          </p:cNvSpPr>
          <p:nvPr>
            <p:ph type="dt" sz="half" idx="10"/>
          </p:nvPr>
        </p:nvSpPr>
        <p:spPr/>
        <p:txBody>
          <a:bodyPr/>
          <a:lstStyle/>
          <a:p>
            <a:fld id="{0451B68E-CDBA-4673-BCF9-77E26192E039}" type="datetimeFigureOut">
              <a:rPr lang="en-US" smtClean="0"/>
              <a:t>12-Jul-21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5D1821-F060-4DB2-A40A-74D0F7ABAF40}" type="slidenum">
              <a:rPr lang="en-US" smtClean="0"/>
              <a:t>‹nr.›</a:t>
            </a:fld>
            <a:endParaRPr lang="en-US"/>
          </a:p>
        </p:txBody>
      </p:sp>
    </p:spTree>
    <p:extLst>
      <p:ext uri="{BB962C8B-B14F-4D97-AF65-F5344CB8AC3E}">
        <p14:creationId xmlns:p14="http://schemas.microsoft.com/office/powerpoint/2010/main" val="19999765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ekop">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242929" y="1073888"/>
            <a:ext cx="8187071" cy="4064627"/>
          </a:xfrm>
        </p:spPr>
        <p:txBody>
          <a:bodyPr anchor="b">
            <a:normAutofit/>
          </a:bodyPr>
          <a:lstStyle>
            <a:lvl1pPr>
              <a:defRPr sz="8400" spc="800" baseline="0">
                <a:solidFill>
                  <a:schemeClr val="tx2"/>
                </a:solidFill>
              </a:defRPr>
            </a:lvl1pPr>
          </a:lstStyle>
          <a:p>
            <a:r>
              <a:rPr lang="nl-NL" smtClean="0"/>
              <a:t>Klik om de stijl te bewerken</a:t>
            </a:r>
            <a:endParaRPr lang="en-US" dirty="0"/>
          </a:p>
        </p:txBody>
      </p:sp>
      <p:sp>
        <p:nvSpPr>
          <p:cNvPr id="3" name="Text Placeholder 2"/>
          <p:cNvSpPr>
            <a:spLocks noGrp="1"/>
          </p:cNvSpPr>
          <p:nvPr>
            <p:ph type="body" idx="1"/>
          </p:nvPr>
        </p:nvSpPr>
        <p:spPr>
          <a:xfrm>
            <a:off x="3242930" y="5159781"/>
            <a:ext cx="7017488" cy="951135"/>
          </a:xfrm>
        </p:spPr>
        <p:txBody>
          <a:bodyPr>
            <a:normAutofit/>
          </a:bodyPr>
          <a:lstStyle>
            <a:lvl1pPr marL="0" indent="0">
              <a:lnSpc>
                <a:spcPct val="100000"/>
              </a:lnSpc>
              <a:buNone/>
              <a:defRPr sz="2000" b="1" i="0" cap="all" spc="400" baseline="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smtClean="0"/>
              <a:t>Tekststijl van het model bewerken</a:t>
            </a:r>
          </a:p>
        </p:txBody>
      </p:sp>
      <p:sp>
        <p:nvSpPr>
          <p:cNvPr id="4" name="Date Placeholder 3"/>
          <p:cNvSpPr>
            <a:spLocks noGrp="1"/>
          </p:cNvSpPr>
          <p:nvPr>
            <p:ph type="dt" sz="half" idx="10"/>
          </p:nvPr>
        </p:nvSpPr>
        <p:spPr>
          <a:xfrm>
            <a:off x="3236546" y="6375679"/>
            <a:ext cx="1493947" cy="348462"/>
          </a:xfrm>
        </p:spPr>
        <p:txBody>
          <a:bodyPr/>
          <a:lstStyle>
            <a:lvl1pPr>
              <a:defRPr baseline="0">
                <a:solidFill>
                  <a:schemeClr val="tx2"/>
                </a:solidFill>
              </a:defRPr>
            </a:lvl1pPr>
          </a:lstStyle>
          <a:p>
            <a:fld id="{0451B68E-CDBA-4673-BCF9-77E26192E039}" type="datetimeFigureOut">
              <a:rPr lang="en-US" smtClean="0"/>
              <a:t>12-Jul-21</a:t>
            </a:fld>
            <a:endParaRPr lang="en-US"/>
          </a:p>
        </p:txBody>
      </p:sp>
      <p:sp>
        <p:nvSpPr>
          <p:cNvPr id="5" name="Footer Placeholder 4"/>
          <p:cNvSpPr>
            <a:spLocks noGrp="1"/>
          </p:cNvSpPr>
          <p:nvPr>
            <p:ph type="ftr" sz="quarter" idx="11"/>
          </p:nvPr>
        </p:nvSpPr>
        <p:spPr>
          <a:xfrm>
            <a:off x="5279064" y="6375679"/>
            <a:ext cx="4114800" cy="345796"/>
          </a:xfrm>
        </p:spPr>
        <p:txBody>
          <a:bodyPr/>
          <a:lstStyle>
            <a:lvl1pPr>
              <a:defRPr baseline="0">
                <a:solidFill>
                  <a:schemeClr val="tx2"/>
                </a:solidFill>
              </a:defRPr>
            </a:lvl1pPr>
          </a:lstStyle>
          <a:p>
            <a:endParaRPr lang="en-US"/>
          </a:p>
        </p:txBody>
      </p:sp>
      <p:sp>
        <p:nvSpPr>
          <p:cNvPr id="6" name="Slide Number Placeholder 5"/>
          <p:cNvSpPr>
            <a:spLocks noGrp="1"/>
          </p:cNvSpPr>
          <p:nvPr>
            <p:ph type="sldNum" sz="quarter" idx="12"/>
          </p:nvPr>
        </p:nvSpPr>
        <p:spPr>
          <a:xfrm>
            <a:off x="9942434" y="6375679"/>
            <a:ext cx="1487566" cy="345796"/>
          </a:xfrm>
        </p:spPr>
        <p:txBody>
          <a:bodyPr/>
          <a:lstStyle>
            <a:lvl1pPr>
              <a:defRPr baseline="0">
                <a:solidFill>
                  <a:schemeClr val="tx2"/>
                </a:solidFill>
              </a:defRPr>
            </a:lvl1pPr>
          </a:lstStyle>
          <a:p>
            <a:fld id="{275D1821-F060-4DB2-A40A-74D0F7ABAF40}" type="slidenum">
              <a:rPr lang="en-US" smtClean="0"/>
              <a:t>‹nr.›</a:t>
            </a:fld>
            <a:endParaRPr lang="en-US"/>
          </a:p>
        </p:txBody>
      </p:sp>
      <p:grpSp>
        <p:nvGrpSpPr>
          <p:cNvPr id="7" name="Group 6" title="left scallop shape"/>
          <p:cNvGrpSpPr/>
          <p:nvPr/>
        </p:nvGrpSpPr>
        <p:grpSpPr>
          <a:xfrm>
            <a:off x="0" y="0"/>
            <a:ext cx="2814638" cy="6858000"/>
            <a:chOff x="0" y="0"/>
            <a:chExt cx="2814638" cy="6858000"/>
          </a:xfrm>
        </p:grpSpPr>
        <p:sp>
          <p:nvSpPr>
            <p:cNvPr id="11" name="Freeform 6" title="left scallop shape"/>
            <p:cNvSpPr/>
            <p:nvPr/>
          </p:nvSpPr>
          <p:spPr bwMode="auto">
            <a:xfrm>
              <a:off x="0" y="0"/>
              <a:ext cx="2814638"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6" name="Freeform 11" title="left scallop inline"/>
            <p:cNvSpPr/>
            <p:nvPr/>
          </p:nvSpPr>
          <p:spPr bwMode="auto">
            <a:xfrm>
              <a:off x="874382" y="0"/>
              <a:ext cx="1646238"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extLst>
      <p:ext uri="{BB962C8B-B14F-4D97-AF65-F5344CB8AC3E}">
        <p14:creationId xmlns:p14="http://schemas.microsoft.com/office/powerpoint/2010/main" val="3462868179"/>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Klik om de stijl te bewerken</a:t>
            </a:r>
            <a:endParaRPr lang="en-US" dirty="0"/>
          </a:p>
        </p:txBody>
      </p:sp>
      <p:sp>
        <p:nvSpPr>
          <p:cNvPr id="3" name="Content Placeholder 2"/>
          <p:cNvSpPr>
            <a:spLocks noGrp="1"/>
          </p:cNvSpPr>
          <p:nvPr>
            <p:ph sz="half" idx="1"/>
          </p:nvPr>
        </p:nvSpPr>
        <p:spPr>
          <a:xfrm>
            <a:off x="1257300" y="2286000"/>
            <a:ext cx="4800600" cy="3619500"/>
          </a:xfrm>
        </p:spPr>
        <p:txBody>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4" name="Content Placeholder 3"/>
          <p:cNvSpPr>
            <a:spLocks noGrp="1"/>
          </p:cNvSpPr>
          <p:nvPr>
            <p:ph sz="half" idx="2"/>
          </p:nvPr>
        </p:nvSpPr>
        <p:spPr>
          <a:xfrm>
            <a:off x="6647796" y="2286000"/>
            <a:ext cx="4800600" cy="3619500"/>
          </a:xfrm>
        </p:spPr>
        <p:txBody>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5" name="Date Placeholder 4"/>
          <p:cNvSpPr>
            <a:spLocks noGrp="1"/>
          </p:cNvSpPr>
          <p:nvPr>
            <p:ph type="dt" sz="half" idx="10"/>
          </p:nvPr>
        </p:nvSpPr>
        <p:spPr/>
        <p:txBody>
          <a:bodyPr/>
          <a:lstStyle/>
          <a:p>
            <a:fld id="{0451B68E-CDBA-4673-BCF9-77E26192E039}" type="datetimeFigureOut">
              <a:rPr lang="en-US" smtClean="0"/>
              <a:t>12-Jul-21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75D1821-F060-4DB2-A40A-74D0F7ABAF40}" type="slidenum">
              <a:rPr lang="en-US" smtClean="0"/>
              <a:t>‹nr.›</a:t>
            </a:fld>
            <a:endParaRPr lang="en-US"/>
          </a:p>
        </p:txBody>
      </p:sp>
    </p:spTree>
    <p:extLst>
      <p:ext uri="{BB962C8B-B14F-4D97-AF65-F5344CB8AC3E}">
        <p14:creationId xmlns:p14="http://schemas.microsoft.com/office/powerpoint/2010/main" val="3750970009"/>
      </p:ext>
    </p:extLst>
  </p:cSld>
  <p:clrMapOvr>
    <a:masterClrMapping/>
  </p:clrMapOvr>
  <p:extLst mod="1">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le 1"/>
          <p:cNvSpPr>
            <a:spLocks noGrp="1"/>
          </p:cNvSpPr>
          <p:nvPr>
            <p:ph type="title"/>
          </p:nvPr>
        </p:nvSpPr>
        <p:spPr>
          <a:xfrm>
            <a:off x="1252728" y="381000"/>
            <a:ext cx="10172700" cy="1493517"/>
          </a:xfrm>
        </p:spPr>
        <p:txBody>
          <a:bodyPr/>
          <a:lstStyle/>
          <a:p>
            <a:r>
              <a:rPr lang="nl-NL" smtClean="0"/>
              <a:t>Klik om de stijl te bewerken</a:t>
            </a:r>
            <a:endParaRPr lang="en-US" dirty="0"/>
          </a:p>
        </p:txBody>
      </p:sp>
      <p:sp>
        <p:nvSpPr>
          <p:cNvPr id="3" name="Text Placeholder 2"/>
          <p:cNvSpPr>
            <a:spLocks noGrp="1"/>
          </p:cNvSpPr>
          <p:nvPr>
            <p:ph type="body" idx="1"/>
          </p:nvPr>
        </p:nvSpPr>
        <p:spPr>
          <a:xfrm>
            <a:off x="1251678"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Tekststijl van het model bewerken</a:t>
            </a:r>
          </a:p>
        </p:txBody>
      </p:sp>
      <p:sp>
        <p:nvSpPr>
          <p:cNvPr id="4" name="Content Placeholder 3"/>
          <p:cNvSpPr>
            <a:spLocks noGrp="1"/>
          </p:cNvSpPr>
          <p:nvPr>
            <p:ph sz="half" idx="2"/>
          </p:nvPr>
        </p:nvSpPr>
        <p:spPr>
          <a:xfrm>
            <a:off x="1257300" y="2909102"/>
            <a:ext cx="4800600" cy="2996398"/>
          </a:xfrm>
        </p:spPr>
        <p:txBody>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5" name="Text Placeholder 4"/>
          <p:cNvSpPr>
            <a:spLocks noGrp="1"/>
          </p:cNvSpPr>
          <p:nvPr>
            <p:ph type="body" sz="quarter" idx="3"/>
          </p:nvPr>
        </p:nvSpPr>
        <p:spPr>
          <a:xfrm>
            <a:off x="6633864"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Tekststijl van het model bewerken</a:t>
            </a:r>
          </a:p>
        </p:txBody>
      </p:sp>
      <p:sp>
        <p:nvSpPr>
          <p:cNvPr id="6" name="Content Placeholder 5"/>
          <p:cNvSpPr>
            <a:spLocks noGrp="1"/>
          </p:cNvSpPr>
          <p:nvPr>
            <p:ph sz="quarter" idx="4"/>
          </p:nvPr>
        </p:nvSpPr>
        <p:spPr>
          <a:xfrm>
            <a:off x="6633864" y="2909102"/>
            <a:ext cx="4800600" cy="2996398"/>
          </a:xfrm>
        </p:spPr>
        <p:txBody>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7" name="Date Placeholder 6"/>
          <p:cNvSpPr>
            <a:spLocks noGrp="1"/>
          </p:cNvSpPr>
          <p:nvPr>
            <p:ph type="dt" sz="half" idx="10"/>
          </p:nvPr>
        </p:nvSpPr>
        <p:spPr/>
        <p:txBody>
          <a:bodyPr/>
          <a:lstStyle/>
          <a:p>
            <a:fld id="{0451B68E-CDBA-4673-BCF9-77E26192E039}" type="datetimeFigureOut">
              <a:rPr lang="en-US" smtClean="0"/>
              <a:t>12-Jul-21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75D1821-F060-4DB2-A40A-74D0F7ABAF40}" type="slidenum">
              <a:rPr lang="en-US" smtClean="0"/>
              <a:t>‹nr.›</a:t>
            </a:fld>
            <a:endParaRPr lang="en-US"/>
          </a:p>
        </p:txBody>
      </p:sp>
    </p:spTree>
    <p:extLst>
      <p:ext uri="{BB962C8B-B14F-4D97-AF65-F5344CB8AC3E}">
        <p14:creationId xmlns:p14="http://schemas.microsoft.com/office/powerpoint/2010/main" val="4186237964"/>
      </p:ext>
    </p:extLst>
  </p:cSld>
  <p:clrMapOvr>
    <a:masterClrMapping/>
  </p:clrMapOvr>
  <p:extLst mod="1">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Klik om de stijl te bewerken</a:t>
            </a:r>
            <a:endParaRPr lang="en-US" dirty="0"/>
          </a:p>
        </p:txBody>
      </p:sp>
      <p:sp>
        <p:nvSpPr>
          <p:cNvPr id="3" name="Date Placeholder 2"/>
          <p:cNvSpPr>
            <a:spLocks noGrp="1"/>
          </p:cNvSpPr>
          <p:nvPr>
            <p:ph type="dt" sz="half" idx="10"/>
          </p:nvPr>
        </p:nvSpPr>
        <p:spPr/>
        <p:txBody>
          <a:bodyPr/>
          <a:lstStyle/>
          <a:p>
            <a:fld id="{0451B68E-CDBA-4673-BCF9-77E26192E039}" type="datetimeFigureOut">
              <a:rPr lang="en-US" smtClean="0"/>
              <a:t>12-Jul-21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75D1821-F060-4DB2-A40A-74D0F7ABAF40}" type="slidenum">
              <a:rPr lang="en-US" smtClean="0"/>
              <a:t>‹nr.›</a:t>
            </a:fld>
            <a:endParaRPr lang="en-US"/>
          </a:p>
        </p:txBody>
      </p:sp>
    </p:spTree>
    <p:extLst>
      <p:ext uri="{BB962C8B-B14F-4D97-AF65-F5344CB8AC3E}">
        <p14:creationId xmlns:p14="http://schemas.microsoft.com/office/powerpoint/2010/main" val="12449085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451B68E-CDBA-4673-BCF9-77E26192E039}" type="datetimeFigureOut">
              <a:rPr lang="en-US" smtClean="0"/>
              <a:t>12-Jul-21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75D1821-F060-4DB2-A40A-74D0F7ABAF40}" type="slidenum">
              <a:rPr lang="en-US" smtClean="0"/>
              <a:t>‹nr.›</a:t>
            </a:fld>
            <a:endParaRPr lang="en-US"/>
          </a:p>
        </p:txBody>
      </p:sp>
    </p:spTree>
    <p:extLst>
      <p:ext uri="{BB962C8B-B14F-4D97-AF65-F5344CB8AC3E}">
        <p14:creationId xmlns:p14="http://schemas.microsoft.com/office/powerpoint/2010/main" val="5563250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Inhoud met bijschrift">
    <p:spTree>
      <p:nvGrpSpPr>
        <p:cNvPr id="1" name=""/>
        <p:cNvGrpSpPr/>
        <p:nvPr/>
      </p:nvGrpSpPr>
      <p:grpSpPr>
        <a:xfrm>
          <a:off x="0" y="0"/>
          <a:ext cx="0" cy="0"/>
          <a:chOff x="0" y="0"/>
          <a:chExt cx="0" cy="0"/>
        </a:xfrm>
      </p:grpSpPr>
      <p:sp>
        <p:nvSpPr>
          <p:cNvPr id="17"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8337884" y="457199"/>
            <a:ext cx="3092115" cy="1196671"/>
          </a:xfrm>
        </p:spPr>
        <p:txBody>
          <a:bodyPr anchor="b">
            <a:normAutofit/>
          </a:bodyPr>
          <a:lstStyle>
            <a:lvl1pPr>
              <a:lnSpc>
                <a:spcPct val="100000"/>
              </a:lnSpc>
              <a:defRPr sz="1900" b="1" i="0" cap="all" spc="300" baseline="0">
                <a:solidFill>
                  <a:schemeClr val="accent1"/>
                </a:solidFill>
                <a:latin typeface="+mn-lt"/>
              </a:defRPr>
            </a:lvl1pPr>
          </a:lstStyle>
          <a:p>
            <a:r>
              <a:rPr lang="nl-NL" smtClean="0"/>
              <a:t>Klik om de stijl te bewerken</a:t>
            </a:r>
            <a:endParaRPr lang="en-US" dirty="0"/>
          </a:p>
        </p:txBody>
      </p:sp>
      <p:sp>
        <p:nvSpPr>
          <p:cNvPr id="3" name="Content Placeholder 2"/>
          <p:cNvSpPr>
            <a:spLocks noGrp="1"/>
          </p:cNvSpPr>
          <p:nvPr>
            <p:ph idx="1"/>
          </p:nvPr>
        </p:nvSpPr>
        <p:spPr>
          <a:xfrm>
            <a:off x="765051" y="920377"/>
            <a:ext cx="6158418" cy="49851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4" name="Text Placeholder 3"/>
          <p:cNvSpPr>
            <a:spLocks noGrp="1"/>
          </p:cNvSpPr>
          <p:nvPr>
            <p:ph type="body" sz="half" idx="2"/>
          </p:nvPr>
        </p:nvSpPr>
        <p:spPr>
          <a:xfrm>
            <a:off x="8337885" y="1741336"/>
            <a:ext cx="3092115"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smtClean="0"/>
              <a:t>Tekststijl van het model bewerken</a:t>
            </a:r>
          </a:p>
        </p:txBody>
      </p:sp>
      <p:sp>
        <p:nvSpPr>
          <p:cNvPr id="5" name="Date Placeholder 4"/>
          <p:cNvSpPr>
            <a:spLocks noGrp="1"/>
          </p:cNvSpPr>
          <p:nvPr>
            <p:ph type="dt" sz="half" idx="10"/>
          </p:nvPr>
        </p:nvSpPr>
        <p:spPr>
          <a:xfrm>
            <a:off x="765051" y="6375679"/>
            <a:ext cx="1233355" cy="348462"/>
          </a:xfrm>
        </p:spPr>
        <p:txBody>
          <a:bodyPr/>
          <a:lstStyle/>
          <a:p>
            <a:fld id="{0451B68E-CDBA-4673-BCF9-77E26192E039}" type="datetimeFigureOut">
              <a:rPr lang="en-US" smtClean="0"/>
              <a:t>12-Jul-21</a:t>
            </a:fld>
            <a:endParaRPr lang="en-US"/>
          </a:p>
        </p:txBody>
      </p:sp>
      <p:sp>
        <p:nvSpPr>
          <p:cNvPr id="6" name="Footer Placeholder 5"/>
          <p:cNvSpPr>
            <a:spLocks noGrp="1"/>
          </p:cNvSpPr>
          <p:nvPr>
            <p:ph type="ftr" sz="quarter" idx="11"/>
          </p:nvPr>
        </p:nvSpPr>
        <p:spPr>
          <a:xfrm>
            <a:off x="2103620" y="6375679"/>
            <a:ext cx="3482179" cy="345796"/>
          </a:xfrm>
        </p:spPr>
        <p:txBody>
          <a:bodyPr/>
          <a:lstStyle/>
          <a:p>
            <a:endParaRPr lang="en-US"/>
          </a:p>
        </p:txBody>
      </p:sp>
      <p:sp>
        <p:nvSpPr>
          <p:cNvPr id="7" name="Slide Number Placeholder 6"/>
          <p:cNvSpPr>
            <a:spLocks noGrp="1"/>
          </p:cNvSpPr>
          <p:nvPr>
            <p:ph type="sldNum" sz="quarter" idx="12"/>
          </p:nvPr>
        </p:nvSpPr>
        <p:spPr>
          <a:xfrm>
            <a:off x="5691014" y="6375679"/>
            <a:ext cx="1232456" cy="345796"/>
          </a:xfrm>
        </p:spPr>
        <p:txBody>
          <a:bodyPr/>
          <a:lstStyle/>
          <a:p>
            <a:fld id="{275D1821-F060-4DB2-A40A-74D0F7ABAF40}" type="slidenum">
              <a:rPr lang="en-US" smtClean="0"/>
              <a:t>‹nr.›</a:t>
            </a:fld>
            <a:endParaRPr lang="en-US"/>
          </a:p>
        </p:txBody>
      </p:sp>
      <p:sp>
        <p:nvSpPr>
          <p:cNvPr id="8" name="Rectangle 7"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193567456"/>
      </p:ext>
    </p:extLst>
  </p:cSld>
  <p:clrMapOvr>
    <a:masterClrMapping/>
  </p:clrMapOvr>
  <p:extLst mod="1">
    <p:ext uri="{DCECCB84-F9BA-43D5-87BE-67443E8EF086}">
      <p15:sldGuideLst xmlns:p15="http://schemas.microsoft.com/office/powerpoint/2012/main">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Afbeelding met bijschrift">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4" y="0"/>
            <a:ext cx="7355585"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smtClean="0"/>
              <a:t>Klik op het pictogram als u een afbeelding wilt toevoegen</a:t>
            </a:r>
            <a:endParaRPr lang="en-US" dirty="0"/>
          </a:p>
        </p:txBody>
      </p:sp>
      <p:sp>
        <p:nvSpPr>
          <p:cNvPr id="11"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3" y="457200"/>
            <a:ext cx="3092117" cy="1196670"/>
          </a:xfrm>
        </p:spPr>
        <p:txBody>
          <a:bodyPr anchor="b">
            <a:normAutofit/>
          </a:bodyPr>
          <a:lstStyle>
            <a:lvl1pPr>
              <a:lnSpc>
                <a:spcPct val="100000"/>
              </a:lnSpc>
              <a:defRPr sz="1900" b="1" i="0" spc="300" baseline="0">
                <a:solidFill>
                  <a:schemeClr val="accent1"/>
                </a:solidFill>
                <a:latin typeface="+mn-lt"/>
              </a:defRPr>
            </a:lvl1pPr>
          </a:lstStyle>
          <a:p>
            <a:r>
              <a:rPr lang="nl-NL" smtClean="0"/>
              <a:t>Klik om de stijl te bewerken</a:t>
            </a:r>
            <a:endParaRPr lang="en-US" dirty="0"/>
          </a:p>
        </p:txBody>
      </p:sp>
      <p:sp>
        <p:nvSpPr>
          <p:cNvPr id="4" name="Text Placeholder 3"/>
          <p:cNvSpPr>
            <a:spLocks noGrp="1"/>
          </p:cNvSpPr>
          <p:nvPr>
            <p:ph type="body" sz="half" idx="2"/>
          </p:nvPr>
        </p:nvSpPr>
        <p:spPr>
          <a:xfrm>
            <a:off x="8337883" y="1741336"/>
            <a:ext cx="3092117"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smtClean="0"/>
              <a:t>Tekststijl van het model bewerken</a:t>
            </a:r>
          </a:p>
        </p:txBody>
      </p:sp>
      <p:sp>
        <p:nvSpPr>
          <p:cNvPr id="5" name="Date Placeholder 4"/>
          <p:cNvSpPr>
            <a:spLocks noGrp="1"/>
          </p:cNvSpPr>
          <p:nvPr>
            <p:ph type="dt" sz="half" idx="10"/>
          </p:nvPr>
        </p:nvSpPr>
        <p:spPr>
          <a:xfrm>
            <a:off x="765950" y="6375679"/>
            <a:ext cx="1232456" cy="348462"/>
          </a:xfrm>
        </p:spPr>
        <p:txBody>
          <a:bodyPr/>
          <a:lstStyle/>
          <a:p>
            <a:fld id="{0451B68E-CDBA-4673-BCF9-77E26192E039}" type="datetimeFigureOut">
              <a:rPr lang="en-US" smtClean="0"/>
              <a:t>12-Jul-21</a:t>
            </a:fld>
            <a:endParaRPr lang="en-US"/>
          </a:p>
        </p:txBody>
      </p:sp>
      <p:sp>
        <p:nvSpPr>
          <p:cNvPr id="6" name="Footer Placeholder 5"/>
          <p:cNvSpPr>
            <a:spLocks noGrp="1"/>
          </p:cNvSpPr>
          <p:nvPr>
            <p:ph type="ftr" sz="quarter" idx="11"/>
          </p:nvPr>
        </p:nvSpPr>
        <p:spPr>
          <a:xfrm>
            <a:off x="2103621" y="6375679"/>
            <a:ext cx="3482178" cy="345796"/>
          </a:xfrm>
        </p:spPr>
        <p:txBody>
          <a:bodyPr/>
          <a:lstStyle/>
          <a:p>
            <a:endParaRPr lang="en-US"/>
          </a:p>
        </p:txBody>
      </p:sp>
      <p:sp>
        <p:nvSpPr>
          <p:cNvPr id="7" name="Slide Number Placeholder 6"/>
          <p:cNvSpPr>
            <a:spLocks noGrp="1"/>
          </p:cNvSpPr>
          <p:nvPr>
            <p:ph type="sldNum" sz="quarter" idx="12"/>
          </p:nvPr>
        </p:nvSpPr>
        <p:spPr>
          <a:xfrm>
            <a:off x="5687568" y="6375679"/>
            <a:ext cx="1234440" cy="345796"/>
          </a:xfrm>
        </p:spPr>
        <p:txBody>
          <a:bodyPr/>
          <a:lstStyle/>
          <a:p>
            <a:fld id="{275D1821-F060-4DB2-A40A-74D0F7ABAF40}" type="slidenum">
              <a:rPr lang="en-US" smtClean="0"/>
              <a:t>‹nr.›</a:t>
            </a:fld>
            <a:endParaRPr lang="en-US"/>
          </a:p>
        </p:txBody>
      </p:sp>
    </p:spTree>
    <p:extLst>
      <p:ext uri="{BB962C8B-B14F-4D97-AF65-F5344CB8AC3E}">
        <p14:creationId xmlns:p14="http://schemas.microsoft.com/office/powerpoint/2010/main" val="2122708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8" y="382385"/>
            <a:ext cx="10178322" cy="1492132"/>
          </a:xfrm>
          <a:prstGeom prst="rect">
            <a:avLst/>
          </a:prstGeom>
        </p:spPr>
        <p:txBody>
          <a:bodyPr vert="horz" lIns="91440" tIns="45720" rIns="91440" bIns="45720" rtlCol="0" anchor="t">
            <a:normAutofit/>
          </a:bodyPr>
          <a:lstStyle/>
          <a:p>
            <a:r>
              <a:rPr lang="nl-NL" smtClean="0"/>
              <a:t>Klik om de stijl te bewerken</a:t>
            </a:r>
            <a:endParaRPr lang="en-US" dirty="0"/>
          </a:p>
        </p:txBody>
      </p:sp>
      <p:sp>
        <p:nvSpPr>
          <p:cNvPr id="3" name="Text Placeholder 2"/>
          <p:cNvSpPr>
            <a:spLocks noGrp="1"/>
          </p:cNvSpPr>
          <p:nvPr>
            <p:ph type="body" idx="1"/>
          </p:nvPr>
        </p:nvSpPr>
        <p:spPr>
          <a:xfrm>
            <a:off x="1251678" y="2286001"/>
            <a:ext cx="10178322" cy="3593591"/>
          </a:xfrm>
          <a:prstGeom prst="rect">
            <a:avLst/>
          </a:prstGeom>
        </p:spPr>
        <p:txBody>
          <a:bodyPr vert="horz" lIns="91440" tIns="45720" rIns="91440" bIns="45720" rtlCol="0">
            <a:normAutofit/>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4" name="Date Placeholder 3"/>
          <p:cNvSpPr>
            <a:spLocks noGrp="1"/>
          </p:cNvSpPr>
          <p:nvPr>
            <p:ph type="dt" sz="half" idx="2"/>
          </p:nvPr>
        </p:nvSpPr>
        <p:spPr>
          <a:xfrm>
            <a:off x="1251678" y="6375679"/>
            <a:ext cx="2329722" cy="348462"/>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fld id="{0451B68E-CDBA-4673-BCF9-77E26192E039}" type="datetimeFigureOut">
              <a:rPr lang="en-US" smtClean="0"/>
              <a:t>12-Jul-21</a:t>
            </a:fld>
            <a:endParaRPr lang="en-US"/>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endParaRPr lang="en-US"/>
          </a:p>
        </p:txBody>
      </p:sp>
      <p:sp>
        <p:nvSpPr>
          <p:cNvPr id="6" name="Slide Number Placeholder 5"/>
          <p:cNvSpPr>
            <a:spLocks noGrp="1"/>
          </p:cNvSpPr>
          <p:nvPr>
            <p:ph type="sldNum" sz="quarter" idx="4"/>
          </p:nvPr>
        </p:nvSpPr>
        <p:spPr>
          <a:xfrm>
            <a:off x="8610601" y="6375679"/>
            <a:ext cx="2819399" cy="345796"/>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275D1821-F060-4DB2-A40A-74D0F7ABAF40}" type="slidenum">
              <a:rPr lang="en-US" smtClean="0"/>
              <a:t>‹nr.›</a:t>
            </a:fld>
            <a:endParaRPr lang="en-US"/>
          </a:p>
        </p:txBody>
      </p:sp>
      <p:sp>
        <p:nvSpPr>
          <p:cNvPr id="11" name="Freeform 6" title="Left scallop edge"/>
          <p:cNvSpPr/>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2" name="Rectangle 11" title="right edge border"/>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20586178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p:titleStyle>
    <p:body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2.png"/><Relationship Id="rId4"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nl-NL" dirty="0" smtClean="0"/>
              <a:t>Omgaan met geld</a:t>
            </a:r>
            <a:endParaRPr lang="en-US" dirty="0"/>
          </a:p>
        </p:txBody>
      </p:sp>
      <p:sp>
        <p:nvSpPr>
          <p:cNvPr id="3" name="Ondertitel 2"/>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23654639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b="1" dirty="0" smtClean="0"/>
              <a:t>Soorten inkomsten</a:t>
            </a:r>
            <a:endParaRPr lang="en-US" b="1" dirty="0"/>
          </a:p>
        </p:txBody>
      </p:sp>
      <p:sp>
        <p:nvSpPr>
          <p:cNvPr id="3" name="Tijdelijke aanduiding voor inhoud 2"/>
          <p:cNvSpPr>
            <a:spLocks noGrp="1"/>
          </p:cNvSpPr>
          <p:nvPr>
            <p:ph idx="1"/>
          </p:nvPr>
        </p:nvSpPr>
        <p:spPr/>
        <p:txBody>
          <a:bodyPr/>
          <a:lstStyle/>
          <a:p>
            <a:pPr marL="0" indent="0">
              <a:buNone/>
            </a:pPr>
            <a:r>
              <a:rPr lang="nl-NL" sz="1900" dirty="0" smtClean="0">
                <a:latin typeface="Arial" panose="020B0604020202020204" pitchFamily="34" charset="0"/>
                <a:cs typeface="Arial" panose="020B0604020202020204" pitchFamily="34" charset="0"/>
              </a:rPr>
              <a:t>Alles wat je ontvangt aan geld, goederen en/of diensten is een vorm van inkomen.</a:t>
            </a:r>
          </a:p>
          <a:p>
            <a:pPr marL="0" indent="0">
              <a:buNone/>
            </a:pPr>
            <a:endParaRPr lang="nl-NL" sz="1900" dirty="0">
              <a:latin typeface="Arial" panose="020B0604020202020204" pitchFamily="34" charset="0"/>
              <a:cs typeface="Arial" panose="020B0604020202020204" pitchFamily="34" charset="0"/>
            </a:endParaRPr>
          </a:p>
          <a:p>
            <a:pPr marL="0" indent="0">
              <a:buNone/>
            </a:pPr>
            <a:r>
              <a:rPr lang="nl-NL" sz="1900" dirty="0" smtClean="0">
                <a:latin typeface="Arial" panose="020B0604020202020204" pitchFamily="34" charset="0"/>
                <a:cs typeface="Arial" panose="020B0604020202020204" pitchFamily="34" charset="0"/>
              </a:rPr>
              <a:t>Er zijn </a:t>
            </a:r>
            <a:r>
              <a:rPr lang="nl-NL" sz="1900" u="sng" dirty="0" smtClean="0">
                <a:latin typeface="Arial" panose="020B0604020202020204" pitchFamily="34" charset="0"/>
                <a:cs typeface="Arial" panose="020B0604020202020204" pitchFamily="34" charset="0"/>
              </a:rPr>
              <a:t>3 vormen van inkomen</a:t>
            </a:r>
            <a:r>
              <a:rPr lang="nl-NL" sz="1900" dirty="0" smtClean="0">
                <a:latin typeface="Arial" panose="020B0604020202020204" pitchFamily="34" charset="0"/>
                <a:cs typeface="Arial" panose="020B0604020202020204" pitchFamily="34" charset="0"/>
              </a:rPr>
              <a:t>:</a:t>
            </a:r>
          </a:p>
          <a:p>
            <a:pPr marL="0" indent="0">
              <a:buNone/>
            </a:pPr>
            <a:r>
              <a:rPr lang="nl-NL" sz="1900" dirty="0" smtClean="0">
                <a:latin typeface="Arial" panose="020B0604020202020204" pitchFamily="34" charset="0"/>
                <a:cs typeface="Arial" panose="020B0604020202020204" pitchFamily="34" charset="0"/>
              </a:rPr>
              <a:t>1 Inkomen uit arbeid </a:t>
            </a:r>
            <a:r>
              <a:rPr lang="nl-NL" sz="1900" dirty="0" smtClean="0">
                <a:latin typeface="Arial" panose="020B0604020202020204" pitchFamily="34" charset="0"/>
                <a:cs typeface="Arial" panose="020B0604020202020204" pitchFamily="34" charset="0"/>
                <a:sym typeface="Wingdings" panose="05000000000000000000" pitchFamily="2" charset="2"/>
              </a:rPr>
              <a:t> beloning voor je werk</a:t>
            </a:r>
            <a:endParaRPr lang="nl-NL" sz="1900" dirty="0" smtClean="0">
              <a:latin typeface="Arial" panose="020B0604020202020204" pitchFamily="34" charset="0"/>
              <a:cs typeface="Arial" panose="020B0604020202020204" pitchFamily="34" charset="0"/>
            </a:endParaRPr>
          </a:p>
          <a:p>
            <a:pPr marL="0" indent="0">
              <a:buNone/>
            </a:pPr>
            <a:r>
              <a:rPr lang="nl-NL" sz="1900" dirty="0" smtClean="0">
                <a:latin typeface="Arial" panose="020B0604020202020204" pitchFamily="34" charset="0"/>
                <a:cs typeface="Arial" panose="020B0604020202020204" pitchFamily="34" charset="0"/>
              </a:rPr>
              <a:t>2 Inkomen uit bezit </a:t>
            </a:r>
            <a:r>
              <a:rPr lang="nl-NL" sz="1900" dirty="0" smtClean="0">
                <a:latin typeface="Arial" panose="020B0604020202020204" pitchFamily="34" charset="0"/>
                <a:cs typeface="Arial" panose="020B0604020202020204" pitchFamily="34" charset="0"/>
                <a:sym typeface="Wingdings" panose="05000000000000000000" pitchFamily="2" charset="2"/>
              </a:rPr>
              <a:t> beloning omdat anderen jouw bezit gebruiken</a:t>
            </a:r>
            <a:endParaRPr lang="nl-NL" sz="1900" dirty="0">
              <a:latin typeface="Arial" panose="020B0604020202020204" pitchFamily="34" charset="0"/>
              <a:cs typeface="Arial" panose="020B0604020202020204" pitchFamily="34" charset="0"/>
            </a:endParaRPr>
          </a:p>
          <a:p>
            <a:pPr marL="0" indent="0">
              <a:buNone/>
            </a:pPr>
            <a:r>
              <a:rPr lang="nl-NL" sz="1900" dirty="0" smtClean="0">
                <a:latin typeface="Arial" panose="020B0604020202020204" pitchFamily="34" charset="0"/>
                <a:cs typeface="Arial" panose="020B0604020202020204" pitchFamily="34" charset="0"/>
              </a:rPr>
              <a:t>3 Inkomen uit overdracht </a:t>
            </a:r>
            <a:r>
              <a:rPr lang="nl-NL" sz="1900" dirty="0" smtClean="0">
                <a:latin typeface="Arial" panose="020B0604020202020204" pitchFamily="34" charset="0"/>
                <a:cs typeface="Arial" panose="020B0604020202020204" pitchFamily="34" charset="0"/>
                <a:sym typeface="Wingdings" panose="05000000000000000000" pitchFamily="2" charset="2"/>
              </a:rPr>
              <a:t> ontvangsten zonder dat je er iets voor hoeft te doen</a:t>
            </a:r>
            <a:endParaRPr lang="nl-NL" sz="1900" dirty="0" smtClean="0">
              <a:latin typeface="Arial" panose="020B0604020202020204" pitchFamily="34" charset="0"/>
              <a:cs typeface="Arial" panose="020B0604020202020204" pitchFamily="34" charset="0"/>
            </a:endParaRPr>
          </a:p>
          <a:p>
            <a:pPr marL="0" indent="0">
              <a:buNone/>
            </a:pPr>
            <a:endParaRPr lang="nl-NL" dirty="0" smtClean="0">
              <a:latin typeface="Arial" panose="020B0604020202020204" pitchFamily="34" charset="0"/>
              <a:cs typeface="Arial" panose="020B0604020202020204" pitchFamily="34" charset="0"/>
            </a:endParaRPr>
          </a:p>
        </p:txBody>
      </p:sp>
      <p:pic>
        <p:nvPicPr>
          <p:cNvPr id="1026" name="Picture 2" descr="Geld, Bankbiljet, Euro, Cadeau, Te Geven, Leiba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725692">
            <a:off x="9426322" y="2934455"/>
            <a:ext cx="2294172" cy="1529448"/>
          </a:xfrm>
          <a:prstGeom prst="rect">
            <a:avLst/>
          </a:prstGeom>
          <a:noFill/>
          <a:extLst>
            <a:ext uri="{909E8E84-426E-40DD-AFC4-6F175D3DCCD1}">
              <a14:hiddenFill xmlns:a14="http://schemas.microsoft.com/office/drawing/2010/main">
                <a:solidFill>
                  <a:srgbClr val="FFFFFF"/>
                </a:solidFill>
              </a14:hiddenFill>
            </a:ext>
          </a:extLst>
        </p:spPr>
      </p:pic>
      <p:pic>
        <p:nvPicPr>
          <p:cNvPr id="6" name="Opgenomen gelui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1646457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1" restart="whenNotActive" fill="hold" evtFilter="cancelBubble" nodeType="interactiveSeq">
                <p:stCondLst>
                  <p:cond evt="onClick" delay="0">
                    <p:tgtEl>
                      <p:spTgt spid="6"/>
                    </p:tgtEl>
                  </p:cond>
                </p:stCondLst>
                <p:endSync evt="end" delay="0">
                  <p:rtn val="all"/>
                </p:endSync>
                <p:childTnLst>
                  <p:par>
                    <p:cTn id="22" fill="hold">
                      <p:stCondLst>
                        <p:cond delay="0"/>
                      </p:stCondLst>
                      <p:childTnLst>
                        <p:par>
                          <p:cTn id="23" fill="hold">
                            <p:stCondLst>
                              <p:cond delay="0"/>
                            </p:stCondLst>
                            <p:childTnLst>
                              <p:par>
                                <p:cTn id="24" presetID="1" presetClass="mediacall" presetSubtype="0" fill="hold" nodeType="clickEffect">
                                  <p:stCondLst>
                                    <p:cond delay="0"/>
                                  </p:stCondLst>
                                  <p:childTnLst>
                                    <p:cmd type="call" cmd="playFrom(0.0)">
                                      <p:cBhvr>
                                        <p:cTn id="25" dur="31164" fill="hold"/>
                                        <p:tgtEl>
                                          <p:spTgt spid="6"/>
                                        </p:tgtEl>
                                      </p:cBhvr>
                                    </p:cmd>
                                  </p:childTnLst>
                                </p:cTn>
                              </p:par>
                            </p:childTnLst>
                          </p:cTn>
                        </p:par>
                      </p:childTnLst>
                    </p:cTn>
                  </p:par>
                </p:childTnLst>
              </p:cTn>
              <p:nextCondLst>
                <p:cond evt="onClick" delay="0">
                  <p:tgtEl>
                    <p:spTgt spid="6"/>
                  </p:tgtEl>
                </p:cond>
              </p:nextCondLst>
            </p:seq>
            <p:audio>
              <p:cMediaNode vol="80000">
                <p:cTn id="26" fill="hold" display="0">
                  <p:stCondLst>
                    <p:cond delay="indefinite"/>
                  </p:stCondLst>
                  <p:endCondLst>
                    <p:cond evt="onStopAudio" delay="0">
                      <p:tgtEl>
                        <p:sldTgt/>
                      </p:tgtEl>
                    </p:cond>
                  </p:endCondLst>
                </p:cTn>
                <p:tgtEl>
                  <p:spTgt spid="6"/>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en-US" dirty="0"/>
          </a:p>
        </p:txBody>
      </p:sp>
      <p:sp>
        <p:nvSpPr>
          <p:cNvPr id="3" name="Tijdelijke aanduiding voor inhoud 2"/>
          <p:cNvSpPr>
            <a:spLocks noGrp="1"/>
          </p:cNvSpPr>
          <p:nvPr>
            <p:ph idx="1"/>
          </p:nvPr>
        </p:nvSpPr>
        <p:spPr/>
        <p:txBody>
          <a:bodyPr>
            <a:normAutofit fontScale="92500" lnSpcReduction="20000"/>
          </a:bodyPr>
          <a:lstStyle/>
          <a:p>
            <a:pPr marL="0" indent="0">
              <a:spcBef>
                <a:spcPts val="400"/>
              </a:spcBef>
              <a:buNone/>
            </a:pPr>
            <a:r>
              <a:rPr lang="nl-NL" u="sng" dirty="0">
                <a:latin typeface="Arial" panose="020B0604020202020204" pitchFamily="34" charset="0"/>
                <a:cs typeface="Arial" panose="020B0604020202020204" pitchFamily="34" charset="0"/>
              </a:rPr>
              <a:t>Inkomen uit </a:t>
            </a:r>
            <a:r>
              <a:rPr lang="nl-NL" b="1" u="sng" dirty="0">
                <a:latin typeface="Arial" panose="020B0604020202020204" pitchFamily="34" charset="0"/>
                <a:cs typeface="Arial" panose="020B0604020202020204" pitchFamily="34" charset="0"/>
              </a:rPr>
              <a:t>arbeid</a:t>
            </a:r>
            <a:r>
              <a:rPr lang="nl-NL" u="sng" dirty="0">
                <a:latin typeface="Arial" panose="020B0604020202020204" pitchFamily="34" charset="0"/>
                <a:cs typeface="Arial" panose="020B0604020202020204" pitchFamily="34" charset="0"/>
              </a:rPr>
              <a:t>:</a:t>
            </a:r>
          </a:p>
          <a:p>
            <a:pPr>
              <a:spcBef>
                <a:spcPts val="400"/>
              </a:spcBef>
            </a:pPr>
            <a:r>
              <a:rPr lang="nl-NL" dirty="0">
                <a:latin typeface="Arial" panose="020B0604020202020204" pitchFamily="34" charset="0"/>
                <a:cs typeface="Arial" panose="020B0604020202020204" pitchFamily="34" charset="0"/>
              </a:rPr>
              <a:t>salaris of loon en vakantiegeld voor werknemers</a:t>
            </a:r>
          </a:p>
          <a:p>
            <a:pPr>
              <a:spcBef>
                <a:spcPts val="400"/>
              </a:spcBef>
            </a:pPr>
            <a:r>
              <a:rPr lang="nl-NL" dirty="0">
                <a:latin typeface="Arial" panose="020B0604020202020204" pitchFamily="34" charset="0"/>
                <a:cs typeface="Arial" panose="020B0604020202020204" pitchFamily="34" charset="0"/>
              </a:rPr>
              <a:t>winst voor ondernemers met een eigen bedrijf</a:t>
            </a:r>
          </a:p>
          <a:p>
            <a:pPr marL="0" indent="0">
              <a:spcBef>
                <a:spcPts val="400"/>
              </a:spcBef>
              <a:buNone/>
            </a:pPr>
            <a:r>
              <a:rPr lang="nl-NL" u="sng" dirty="0">
                <a:latin typeface="Arial" panose="020B0604020202020204" pitchFamily="34" charset="0"/>
                <a:cs typeface="Arial" panose="020B0604020202020204" pitchFamily="34" charset="0"/>
              </a:rPr>
              <a:t>Inkomen uit </a:t>
            </a:r>
            <a:r>
              <a:rPr lang="nl-NL" b="1" u="sng" dirty="0">
                <a:latin typeface="Arial" panose="020B0604020202020204" pitchFamily="34" charset="0"/>
                <a:cs typeface="Arial" panose="020B0604020202020204" pitchFamily="34" charset="0"/>
              </a:rPr>
              <a:t>bezit</a:t>
            </a:r>
            <a:r>
              <a:rPr lang="nl-NL" u="sng" dirty="0">
                <a:latin typeface="Arial" panose="020B0604020202020204" pitchFamily="34" charset="0"/>
                <a:cs typeface="Arial" panose="020B0604020202020204" pitchFamily="34" charset="0"/>
              </a:rPr>
              <a:t>:</a:t>
            </a:r>
          </a:p>
          <a:p>
            <a:pPr>
              <a:spcBef>
                <a:spcPts val="400"/>
              </a:spcBef>
            </a:pPr>
            <a:r>
              <a:rPr lang="nl-NL" dirty="0">
                <a:latin typeface="Arial" panose="020B0604020202020204" pitchFamily="34" charset="0"/>
                <a:cs typeface="Arial" panose="020B0604020202020204" pitchFamily="34" charset="0"/>
              </a:rPr>
              <a:t>huur of pacht voor iets dat je verhuurt</a:t>
            </a:r>
          </a:p>
          <a:p>
            <a:pPr>
              <a:spcBef>
                <a:spcPts val="400"/>
              </a:spcBef>
            </a:pPr>
            <a:r>
              <a:rPr lang="nl-NL" dirty="0">
                <a:latin typeface="Arial" panose="020B0604020202020204" pitchFamily="34" charset="0"/>
                <a:cs typeface="Arial" panose="020B0604020202020204" pitchFamily="34" charset="0"/>
              </a:rPr>
              <a:t>rente over het geld dat je op een spaarrekening hebt gezet</a:t>
            </a:r>
          </a:p>
          <a:p>
            <a:pPr marL="0" indent="0">
              <a:spcBef>
                <a:spcPts val="400"/>
              </a:spcBef>
              <a:buNone/>
            </a:pPr>
            <a:r>
              <a:rPr lang="nl-NL" u="sng" dirty="0" smtClean="0">
                <a:latin typeface="Arial" panose="020B0604020202020204" pitchFamily="34" charset="0"/>
                <a:cs typeface="Arial" panose="020B0604020202020204" pitchFamily="34" charset="0"/>
              </a:rPr>
              <a:t>Inkomen uit </a:t>
            </a:r>
            <a:r>
              <a:rPr lang="nl-NL" b="1" u="sng" dirty="0" smtClean="0">
                <a:latin typeface="Arial" panose="020B0604020202020204" pitchFamily="34" charset="0"/>
                <a:cs typeface="Arial" panose="020B0604020202020204" pitchFamily="34" charset="0"/>
              </a:rPr>
              <a:t>overdracht</a:t>
            </a:r>
            <a:r>
              <a:rPr lang="nl-NL" u="sng" dirty="0" smtClean="0">
                <a:latin typeface="Arial" panose="020B0604020202020204" pitchFamily="34" charset="0"/>
                <a:cs typeface="Arial" panose="020B0604020202020204" pitchFamily="34" charset="0"/>
              </a:rPr>
              <a:t>:</a:t>
            </a:r>
            <a:endParaRPr lang="nl-NL" u="sng" dirty="0">
              <a:latin typeface="Arial" panose="020B0604020202020204" pitchFamily="34" charset="0"/>
              <a:cs typeface="Arial" panose="020B0604020202020204" pitchFamily="34" charset="0"/>
            </a:endParaRPr>
          </a:p>
          <a:p>
            <a:pPr>
              <a:spcBef>
                <a:spcPts val="400"/>
              </a:spcBef>
            </a:pPr>
            <a:r>
              <a:rPr lang="nl-NL" dirty="0">
                <a:latin typeface="Arial" panose="020B0604020202020204" pitchFamily="34" charset="0"/>
                <a:cs typeface="Arial" panose="020B0604020202020204" pitchFamily="34" charset="0"/>
              </a:rPr>
              <a:t>zakgeld, kleedgeld</a:t>
            </a:r>
          </a:p>
          <a:p>
            <a:pPr>
              <a:spcBef>
                <a:spcPts val="400"/>
              </a:spcBef>
            </a:pPr>
            <a:r>
              <a:rPr lang="nl-NL" dirty="0">
                <a:latin typeface="Arial" panose="020B0604020202020204" pitchFamily="34" charset="0"/>
                <a:cs typeface="Arial" panose="020B0604020202020204" pitchFamily="34" charset="0"/>
              </a:rPr>
              <a:t>uitkeringen</a:t>
            </a:r>
          </a:p>
          <a:p>
            <a:pPr>
              <a:spcBef>
                <a:spcPts val="400"/>
              </a:spcBef>
            </a:pPr>
            <a:r>
              <a:rPr lang="nl-NL" dirty="0">
                <a:latin typeface="Arial" panose="020B0604020202020204" pitchFamily="34" charset="0"/>
                <a:cs typeface="Arial" panose="020B0604020202020204" pitchFamily="34" charset="0"/>
              </a:rPr>
              <a:t>toeslagen van de overheid, zoals zorgtoeslag of huurtoeslag</a:t>
            </a:r>
          </a:p>
          <a:p>
            <a:pPr>
              <a:spcBef>
                <a:spcPts val="400"/>
              </a:spcBef>
            </a:pPr>
            <a:r>
              <a:rPr lang="nl-NL" dirty="0">
                <a:latin typeface="Arial" panose="020B0604020202020204" pitchFamily="34" charset="0"/>
                <a:cs typeface="Arial" panose="020B0604020202020204" pitchFamily="34" charset="0"/>
              </a:rPr>
              <a:t>vergoedingen voor studiekosten</a:t>
            </a:r>
            <a:endParaRPr lang="nl-NL" altLang="nl-NL" dirty="0">
              <a:latin typeface="Arial" panose="020B0604020202020204" pitchFamily="34" charset="0"/>
              <a:cs typeface="Arial" panose="020B0604020202020204" pitchFamily="34" charset="0"/>
            </a:endParaRPr>
          </a:p>
          <a:p>
            <a:endParaRPr lang="en-US" dirty="0"/>
          </a:p>
        </p:txBody>
      </p:sp>
      <p:pic>
        <p:nvPicPr>
          <p:cNvPr id="4" name="Opgenomen gelui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301981430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8765"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b="1" dirty="0" smtClean="0"/>
              <a:t>Soorten uitgaven</a:t>
            </a:r>
            <a:r>
              <a:rPr lang="nl-NL" dirty="0" smtClean="0"/>
              <a:t>	</a:t>
            </a:r>
            <a:endParaRPr lang="en-US" dirty="0"/>
          </a:p>
        </p:txBody>
      </p:sp>
      <p:sp>
        <p:nvSpPr>
          <p:cNvPr id="3" name="Tijdelijke aanduiding voor inhoud 2"/>
          <p:cNvSpPr>
            <a:spLocks noGrp="1"/>
          </p:cNvSpPr>
          <p:nvPr>
            <p:ph idx="1"/>
          </p:nvPr>
        </p:nvSpPr>
        <p:spPr/>
        <p:txBody>
          <a:bodyPr/>
          <a:lstStyle/>
          <a:p>
            <a:pPr marL="0" indent="0">
              <a:buNone/>
            </a:pPr>
            <a:r>
              <a:rPr lang="nl-NL" dirty="0" smtClean="0">
                <a:latin typeface="Arial" panose="020B0604020202020204" pitchFamily="34" charset="0"/>
                <a:cs typeface="Arial" panose="020B0604020202020204" pitchFamily="34" charset="0"/>
              </a:rPr>
              <a:t>Naast het inkomen heb je natuurlijk ook uitgaven. Dit wordt verdeeld in verschillende groepen. Het betreft:</a:t>
            </a:r>
          </a:p>
          <a:p>
            <a:pPr marL="0" indent="0">
              <a:buNone/>
            </a:pPr>
            <a:endParaRPr lang="nl-NL" dirty="0">
              <a:latin typeface="Arial" panose="020B0604020202020204" pitchFamily="34" charset="0"/>
              <a:cs typeface="Arial" panose="020B0604020202020204" pitchFamily="34" charset="0"/>
            </a:endParaRPr>
          </a:p>
          <a:p>
            <a:pPr marL="0" indent="0">
              <a:buNone/>
            </a:pPr>
            <a:r>
              <a:rPr lang="nl-NL" u="sng" dirty="0" smtClean="0">
                <a:latin typeface="Arial" panose="020B0604020202020204" pitchFamily="34" charset="0"/>
                <a:cs typeface="Arial" panose="020B0604020202020204" pitchFamily="34" charset="0"/>
              </a:rPr>
              <a:t>1 Dagelijkse uitgaven </a:t>
            </a:r>
            <a:r>
              <a:rPr lang="nl-NL" dirty="0" smtClean="0">
                <a:latin typeface="Arial" panose="020B0604020202020204" pitchFamily="34" charset="0"/>
                <a:cs typeface="Arial" panose="020B0604020202020204" pitchFamily="34" charset="0"/>
                <a:sym typeface="Wingdings" panose="05000000000000000000" pitchFamily="2" charset="2"/>
              </a:rPr>
              <a:t> dit zijn de alledaagse ‘gewone’ uitgaven. Je kan denken aan voeding of persoonlijke verzorging</a:t>
            </a:r>
            <a:endParaRPr lang="nl-NL" dirty="0" smtClean="0">
              <a:latin typeface="Arial" panose="020B0604020202020204" pitchFamily="34" charset="0"/>
              <a:cs typeface="Arial" panose="020B0604020202020204" pitchFamily="34" charset="0"/>
            </a:endParaRPr>
          </a:p>
          <a:p>
            <a:pPr marL="0" indent="0">
              <a:buNone/>
            </a:pPr>
            <a:r>
              <a:rPr lang="nl-NL" u="sng" dirty="0" smtClean="0">
                <a:latin typeface="Arial" panose="020B0604020202020204" pitchFamily="34" charset="0"/>
                <a:cs typeface="Arial" panose="020B0604020202020204" pitchFamily="34" charset="0"/>
              </a:rPr>
              <a:t>2 Vaste lasten </a:t>
            </a:r>
            <a:r>
              <a:rPr lang="nl-NL" dirty="0" smtClean="0">
                <a:latin typeface="Arial" panose="020B0604020202020204" pitchFamily="34" charset="0"/>
                <a:cs typeface="Arial" panose="020B0604020202020204" pitchFamily="34" charset="0"/>
                <a:sym typeface="Wingdings" panose="05000000000000000000" pitchFamily="2" charset="2"/>
              </a:rPr>
              <a:t> uitgaven die op regelmatige basis terugkomen. Dit kan maandelijks, per kwartaal of halfjaarlijks zijn</a:t>
            </a:r>
            <a:endParaRPr lang="nl-NL" dirty="0" smtClean="0">
              <a:latin typeface="Arial" panose="020B0604020202020204" pitchFamily="34" charset="0"/>
              <a:cs typeface="Arial" panose="020B0604020202020204" pitchFamily="34" charset="0"/>
            </a:endParaRPr>
          </a:p>
          <a:p>
            <a:pPr marL="0" indent="0">
              <a:buNone/>
            </a:pPr>
            <a:r>
              <a:rPr lang="nl-NL" u="sng" dirty="0" smtClean="0">
                <a:latin typeface="Arial" panose="020B0604020202020204" pitchFamily="34" charset="0"/>
                <a:cs typeface="Arial" panose="020B0604020202020204" pitchFamily="34" charset="0"/>
              </a:rPr>
              <a:t>3 Incidentele uitgaven </a:t>
            </a:r>
            <a:r>
              <a:rPr lang="nl-NL" dirty="0" smtClean="0">
                <a:latin typeface="Arial" panose="020B0604020202020204" pitchFamily="34" charset="0"/>
                <a:cs typeface="Arial" panose="020B0604020202020204" pitchFamily="34" charset="0"/>
                <a:sym typeface="Wingdings" panose="05000000000000000000" pitchFamily="2" charset="2"/>
              </a:rPr>
              <a:t>  dit zijn (grote) uitgaven die niet regelmatig doet óf die je niet had verwacht</a:t>
            </a:r>
            <a:endParaRPr lang="en-US" dirty="0">
              <a:latin typeface="Arial" panose="020B0604020202020204" pitchFamily="34" charset="0"/>
              <a:cs typeface="Arial" panose="020B0604020202020204" pitchFamily="34" charset="0"/>
            </a:endParaRPr>
          </a:p>
        </p:txBody>
      </p:sp>
      <p:pic>
        <p:nvPicPr>
          <p:cNvPr id="4" name="Opgenomen geluid">
            <a:hlinkClick r:id="" action="ppaction://media"/>
          </p:cNvPr>
          <p:cNvPicPr>
            <a:picLocks noChangeAspect="1"/>
          </p:cNvPicPr>
          <p:nvPr>
            <a:audioFile r:link="rId1"/>
            <p:extLst>
              <p:ext uri="{DAA4B4D4-6D71-4841-9C94-3DE7FCFB9230}">
                <p14:media xmlns:p14="http://schemas.microsoft.com/office/powerpoint/2010/main" r:embed="rId2">
                  <p14:trim st="4147"/>
                </p14:media>
              </p:ext>
            </p:extLst>
          </p:nvPr>
        </p:nvPicPr>
        <p:blipFill>
          <a:blip r:embed="rId4"/>
          <a:stretch>
            <a:fillRect/>
          </a:stretch>
        </p:blipFill>
        <p:spPr>
          <a:xfrm>
            <a:off x="5648960" y="2896984"/>
            <a:ext cx="609600" cy="609600"/>
          </a:xfrm>
          <a:prstGeom prst="rect">
            <a:avLst/>
          </a:prstGeom>
        </p:spPr>
      </p:pic>
    </p:spTree>
    <p:extLst>
      <p:ext uri="{BB962C8B-B14F-4D97-AF65-F5344CB8AC3E}">
        <p14:creationId xmlns:p14="http://schemas.microsoft.com/office/powerpoint/2010/main" val="2741209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Effect transition="in" filter="fade">
                                      <p:cBhvr>
                                        <p:cTn id="14" dur="1000"/>
                                        <p:tgtEl>
                                          <p:spTgt spid="3">
                                            <p:txEl>
                                              <p:pRg st="3" end="3"/>
                                            </p:txEl>
                                          </p:spTgt>
                                        </p:tgtEl>
                                      </p:cBhvr>
                                    </p:animEffect>
                                    <p:anim calcmode="lin" valueType="num">
                                      <p:cBhvr>
                                        <p:cTn id="1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4" restart="whenNotActive" fill="hold" evtFilter="cancelBubble" nodeType="interactiveSeq">
                <p:stCondLst>
                  <p:cond evt="onClick" delay="0">
                    <p:tgtEl>
                      <p:spTgt spid="4"/>
                    </p:tgtEl>
                  </p:cond>
                </p:stCondLst>
                <p:endSync evt="end" delay="0">
                  <p:rtn val="all"/>
                </p:endSync>
                <p:childTnLst>
                  <p:par>
                    <p:cTn id="25" fill="hold">
                      <p:stCondLst>
                        <p:cond delay="0"/>
                      </p:stCondLst>
                      <p:childTnLst>
                        <p:par>
                          <p:cTn id="26" fill="hold">
                            <p:stCondLst>
                              <p:cond delay="0"/>
                            </p:stCondLst>
                            <p:childTnLst>
                              <p:par>
                                <p:cTn id="27" presetID="1" presetClass="mediacall" presetSubtype="0" fill="hold" nodeType="clickEffect">
                                  <p:stCondLst>
                                    <p:cond delay="0"/>
                                  </p:stCondLst>
                                  <p:childTnLst>
                                    <p:cmd type="call" cmd="playFrom(0.0)">
                                      <p:cBhvr>
                                        <p:cTn id="28" dur="49690" fill="hold"/>
                                        <p:tgtEl>
                                          <p:spTgt spid="4"/>
                                        </p:tgtEl>
                                      </p:cBhvr>
                                    </p:cmd>
                                  </p:childTnLst>
                                </p:cTn>
                              </p:par>
                            </p:childTnLst>
                          </p:cTn>
                        </p:par>
                      </p:childTnLst>
                    </p:cTn>
                  </p:par>
                </p:childTnLst>
              </p:cTn>
              <p:nextCondLst>
                <p:cond evt="onClick" delay="0">
                  <p:tgtEl>
                    <p:spTgt spid="4"/>
                  </p:tgtEl>
                </p:cond>
              </p:nextCondLst>
            </p:seq>
            <p:audio>
              <p:cMediaNode vol="80000">
                <p:cTn id="29"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b="1" dirty="0" smtClean="0"/>
              <a:t>Inzicht in je uitgaven</a:t>
            </a:r>
            <a:endParaRPr lang="en-US" b="1" dirty="0"/>
          </a:p>
        </p:txBody>
      </p:sp>
      <p:sp>
        <p:nvSpPr>
          <p:cNvPr id="3" name="Tijdelijke aanduiding voor inhoud 2"/>
          <p:cNvSpPr>
            <a:spLocks noGrp="1"/>
          </p:cNvSpPr>
          <p:nvPr>
            <p:ph idx="1"/>
          </p:nvPr>
        </p:nvSpPr>
        <p:spPr/>
        <p:txBody>
          <a:bodyPr>
            <a:normAutofit/>
          </a:bodyPr>
          <a:lstStyle/>
          <a:p>
            <a:pPr marL="0" indent="0">
              <a:buNone/>
            </a:pPr>
            <a:r>
              <a:rPr lang="nl-NL" dirty="0" smtClean="0">
                <a:latin typeface="Arial" panose="020B0604020202020204" pitchFamily="34" charset="0"/>
                <a:cs typeface="Arial" panose="020B0604020202020204" pitchFamily="34" charset="0"/>
              </a:rPr>
              <a:t>Als je iets heel graag wilt of gewoon juist nodig hebt, noemen we een </a:t>
            </a:r>
            <a:r>
              <a:rPr lang="nl-NL" i="1" dirty="0" smtClean="0">
                <a:latin typeface="Arial" panose="020B0604020202020204" pitchFamily="34" charset="0"/>
                <a:cs typeface="Arial" panose="020B0604020202020204" pitchFamily="34" charset="0"/>
              </a:rPr>
              <a:t>behoefte</a:t>
            </a:r>
            <a:r>
              <a:rPr lang="nl-NL" dirty="0" smtClean="0">
                <a:latin typeface="Arial" panose="020B0604020202020204" pitchFamily="34" charset="0"/>
                <a:cs typeface="Arial" panose="020B0604020202020204" pitchFamily="34" charset="0"/>
              </a:rPr>
              <a:t>. Een behoefte die je hebt om te kunnen leven (eten, drinken, kleding, huis) noemen we een </a:t>
            </a:r>
            <a:r>
              <a:rPr lang="nl-NL" b="1" dirty="0" smtClean="0">
                <a:latin typeface="Arial" panose="020B0604020202020204" pitchFamily="34" charset="0"/>
                <a:cs typeface="Arial" panose="020B0604020202020204" pitchFamily="34" charset="0"/>
              </a:rPr>
              <a:t>basisbehoefte</a:t>
            </a:r>
            <a:r>
              <a:rPr lang="nl-NL" dirty="0" smtClean="0">
                <a:latin typeface="Arial" panose="020B0604020202020204" pitchFamily="34" charset="0"/>
                <a:cs typeface="Arial" panose="020B0604020202020204" pitchFamily="34" charset="0"/>
              </a:rPr>
              <a:t>. Maar als je dingen wilt die je leven leuker en/of makkelijker maken noemen we </a:t>
            </a:r>
            <a:r>
              <a:rPr lang="nl-NL" b="1" dirty="0" smtClean="0">
                <a:latin typeface="Arial" panose="020B0604020202020204" pitchFamily="34" charset="0"/>
                <a:cs typeface="Arial" panose="020B0604020202020204" pitchFamily="34" charset="0"/>
              </a:rPr>
              <a:t>overige behoeften</a:t>
            </a:r>
            <a:r>
              <a:rPr lang="nl-NL" dirty="0" smtClean="0">
                <a:latin typeface="Arial" panose="020B0604020202020204" pitchFamily="34" charset="0"/>
                <a:cs typeface="Arial" panose="020B0604020202020204" pitchFamily="34" charset="0"/>
              </a:rPr>
              <a:t>.</a:t>
            </a:r>
            <a:endParaRPr lang="nl-NL" dirty="0">
              <a:latin typeface="Arial" panose="020B0604020202020204" pitchFamily="34" charset="0"/>
              <a:cs typeface="Arial" panose="020B0604020202020204" pitchFamily="34" charset="0"/>
            </a:endParaRPr>
          </a:p>
          <a:p>
            <a:pPr marL="0" indent="0">
              <a:buNone/>
            </a:pPr>
            <a:r>
              <a:rPr lang="nl-NL" dirty="0" smtClean="0">
                <a:latin typeface="Arial" panose="020B0604020202020204" pitchFamily="34" charset="0"/>
                <a:cs typeface="Arial" panose="020B0604020202020204" pitchFamily="34" charset="0"/>
              </a:rPr>
              <a:t>Vaak zijn </a:t>
            </a:r>
            <a:r>
              <a:rPr lang="nl-NL" dirty="0">
                <a:latin typeface="Arial" panose="020B0604020202020204" pitchFamily="34" charset="0"/>
                <a:cs typeface="Arial" panose="020B0604020202020204" pitchFamily="34" charset="0"/>
              </a:rPr>
              <a:t>je behoeften groter dan je met je geld kunt kopen. </a:t>
            </a:r>
            <a:r>
              <a:rPr lang="nl-NL" dirty="0" smtClean="0">
                <a:latin typeface="Arial" panose="020B0604020202020204" pitchFamily="34" charset="0"/>
                <a:cs typeface="Arial" panose="020B0604020202020204" pitchFamily="34" charset="0"/>
              </a:rPr>
              <a:t>Daarom is het belangrijk om inzicht </a:t>
            </a:r>
            <a:r>
              <a:rPr lang="nl-NL" dirty="0">
                <a:latin typeface="Arial" panose="020B0604020202020204" pitchFamily="34" charset="0"/>
                <a:cs typeface="Arial" panose="020B0604020202020204" pitchFamily="34" charset="0"/>
              </a:rPr>
              <a:t>in je inkomsten en </a:t>
            </a:r>
            <a:r>
              <a:rPr lang="nl-NL" dirty="0" smtClean="0">
                <a:latin typeface="Arial" panose="020B0604020202020204" pitchFamily="34" charset="0"/>
                <a:cs typeface="Arial" panose="020B0604020202020204" pitchFamily="34" charset="0"/>
              </a:rPr>
              <a:t>uitgaven </a:t>
            </a:r>
            <a:r>
              <a:rPr lang="nl-NL" dirty="0">
                <a:latin typeface="Arial" panose="020B0604020202020204" pitchFamily="34" charset="0"/>
                <a:cs typeface="Arial" panose="020B0604020202020204" pitchFamily="34" charset="0"/>
              </a:rPr>
              <a:t>te hebben. </a:t>
            </a:r>
            <a:r>
              <a:rPr lang="nl-NL" dirty="0" smtClean="0">
                <a:latin typeface="Arial" panose="020B0604020202020204" pitchFamily="34" charset="0"/>
                <a:cs typeface="Arial" panose="020B0604020202020204" pitchFamily="34" charset="0"/>
              </a:rPr>
              <a:t>Zo </a:t>
            </a:r>
            <a:r>
              <a:rPr lang="nl-NL" dirty="0">
                <a:latin typeface="Arial" panose="020B0604020202020204" pitchFamily="34" charset="0"/>
                <a:cs typeface="Arial" panose="020B0604020202020204" pitchFamily="34" charset="0"/>
              </a:rPr>
              <a:t>voorkom je dat je in geldproblemen </a:t>
            </a:r>
            <a:r>
              <a:rPr lang="nl-NL" dirty="0" smtClean="0">
                <a:latin typeface="Arial" panose="020B0604020202020204" pitchFamily="34" charset="0"/>
                <a:cs typeface="Arial" panose="020B0604020202020204" pitchFamily="34" charset="0"/>
              </a:rPr>
              <a:t>komt. Dat </a:t>
            </a:r>
            <a:r>
              <a:rPr lang="nl-NL" dirty="0">
                <a:latin typeface="Arial" panose="020B0604020202020204" pitchFamily="34" charset="0"/>
                <a:cs typeface="Arial" panose="020B0604020202020204" pitchFamily="34" charset="0"/>
              </a:rPr>
              <a:t>doe je zo:</a:t>
            </a:r>
          </a:p>
          <a:p>
            <a:pPr marL="0" indent="0">
              <a:buNone/>
            </a:pPr>
            <a:r>
              <a:rPr lang="nl-NL" dirty="0" smtClean="0">
                <a:latin typeface="Arial" panose="020B0604020202020204" pitchFamily="34" charset="0"/>
                <a:cs typeface="Arial" panose="020B0604020202020204" pitchFamily="34" charset="0"/>
              </a:rPr>
              <a:t>1 Inzicht </a:t>
            </a:r>
            <a:r>
              <a:rPr lang="nl-NL" dirty="0">
                <a:latin typeface="Arial" panose="020B0604020202020204" pitchFamily="34" charset="0"/>
                <a:cs typeface="Arial" panose="020B0604020202020204" pitchFamily="34" charset="0"/>
              </a:rPr>
              <a:t>krijgen in de inkomsten die je de komende tijd verwacht. </a:t>
            </a:r>
          </a:p>
          <a:p>
            <a:pPr marL="0" indent="0">
              <a:buNone/>
            </a:pPr>
            <a:r>
              <a:rPr lang="nl-NL" dirty="0" smtClean="0">
                <a:latin typeface="Arial" panose="020B0604020202020204" pitchFamily="34" charset="0"/>
                <a:cs typeface="Arial" panose="020B0604020202020204" pitchFamily="34" charset="0"/>
              </a:rPr>
              <a:t>2 Inzicht </a:t>
            </a:r>
            <a:r>
              <a:rPr lang="nl-NL" dirty="0">
                <a:latin typeface="Arial" panose="020B0604020202020204" pitchFamily="34" charset="0"/>
                <a:cs typeface="Arial" panose="020B0604020202020204" pitchFamily="34" charset="0"/>
              </a:rPr>
              <a:t>krijgen in de uitgaven die je de komende tijd denkt te gaan doen.</a:t>
            </a:r>
            <a:endParaRPr lang="en-US" dirty="0"/>
          </a:p>
        </p:txBody>
      </p:sp>
      <p:pic>
        <p:nvPicPr>
          <p:cNvPr id="4" name="Opgenomen gelui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3380303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6"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wipe(down)">
                                      <p:cBhvr>
                                        <p:cTn id="21" dur="580">
                                          <p:stCondLst>
                                            <p:cond delay="0"/>
                                          </p:stCondLst>
                                        </p:cTn>
                                        <p:tgtEl>
                                          <p:spTgt spid="3">
                                            <p:txEl>
                                              <p:pRg st="2" end="2"/>
                                            </p:txEl>
                                          </p:spTgt>
                                        </p:tgtEl>
                                      </p:cBhvr>
                                    </p:animEffect>
                                    <p:anim calcmode="lin" valueType="num">
                                      <p:cBhvr>
                                        <p:cTn id="22"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23"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24"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25"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26"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27" dur="26">
                                          <p:stCondLst>
                                            <p:cond delay="650"/>
                                          </p:stCondLst>
                                        </p:cTn>
                                        <p:tgtEl>
                                          <p:spTgt spid="3">
                                            <p:txEl>
                                              <p:pRg st="2" end="2"/>
                                            </p:txEl>
                                          </p:spTgt>
                                        </p:tgtEl>
                                      </p:cBhvr>
                                      <p:to x="100000" y="60000"/>
                                    </p:animScale>
                                    <p:animScale>
                                      <p:cBhvr>
                                        <p:cTn id="28" dur="166" decel="50000">
                                          <p:stCondLst>
                                            <p:cond delay="676"/>
                                          </p:stCondLst>
                                        </p:cTn>
                                        <p:tgtEl>
                                          <p:spTgt spid="3">
                                            <p:txEl>
                                              <p:pRg st="2" end="2"/>
                                            </p:txEl>
                                          </p:spTgt>
                                        </p:tgtEl>
                                      </p:cBhvr>
                                      <p:to x="100000" y="100000"/>
                                    </p:animScale>
                                    <p:animScale>
                                      <p:cBhvr>
                                        <p:cTn id="29" dur="26">
                                          <p:stCondLst>
                                            <p:cond delay="1312"/>
                                          </p:stCondLst>
                                        </p:cTn>
                                        <p:tgtEl>
                                          <p:spTgt spid="3">
                                            <p:txEl>
                                              <p:pRg st="2" end="2"/>
                                            </p:txEl>
                                          </p:spTgt>
                                        </p:tgtEl>
                                      </p:cBhvr>
                                      <p:to x="100000" y="80000"/>
                                    </p:animScale>
                                    <p:animScale>
                                      <p:cBhvr>
                                        <p:cTn id="30" dur="166" decel="50000">
                                          <p:stCondLst>
                                            <p:cond delay="1338"/>
                                          </p:stCondLst>
                                        </p:cTn>
                                        <p:tgtEl>
                                          <p:spTgt spid="3">
                                            <p:txEl>
                                              <p:pRg st="2" end="2"/>
                                            </p:txEl>
                                          </p:spTgt>
                                        </p:tgtEl>
                                      </p:cBhvr>
                                      <p:to x="100000" y="100000"/>
                                    </p:animScale>
                                    <p:animScale>
                                      <p:cBhvr>
                                        <p:cTn id="31" dur="26">
                                          <p:stCondLst>
                                            <p:cond delay="1642"/>
                                          </p:stCondLst>
                                        </p:cTn>
                                        <p:tgtEl>
                                          <p:spTgt spid="3">
                                            <p:txEl>
                                              <p:pRg st="2" end="2"/>
                                            </p:txEl>
                                          </p:spTgt>
                                        </p:tgtEl>
                                      </p:cBhvr>
                                      <p:to x="100000" y="90000"/>
                                    </p:animScale>
                                    <p:animScale>
                                      <p:cBhvr>
                                        <p:cTn id="32" dur="166" decel="50000">
                                          <p:stCondLst>
                                            <p:cond delay="1668"/>
                                          </p:stCondLst>
                                        </p:cTn>
                                        <p:tgtEl>
                                          <p:spTgt spid="3">
                                            <p:txEl>
                                              <p:pRg st="2" end="2"/>
                                            </p:txEl>
                                          </p:spTgt>
                                        </p:tgtEl>
                                      </p:cBhvr>
                                      <p:to x="100000" y="100000"/>
                                    </p:animScale>
                                    <p:animScale>
                                      <p:cBhvr>
                                        <p:cTn id="33" dur="26">
                                          <p:stCondLst>
                                            <p:cond delay="1808"/>
                                          </p:stCondLst>
                                        </p:cTn>
                                        <p:tgtEl>
                                          <p:spTgt spid="3">
                                            <p:txEl>
                                              <p:pRg st="2" end="2"/>
                                            </p:txEl>
                                          </p:spTgt>
                                        </p:tgtEl>
                                      </p:cBhvr>
                                      <p:to x="100000" y="95000"/>
                                    </p:animScale>
                                    <p:animScale>
                                      <p:cBhvr>
                                        <p:cTn id="34" dur="166" decel="50000">
                                          <p:stCondLst>
                                            <p:cond delay="1834"/>
                                          </p:stCondLst>
                                        </p:cTn>
                                        <p:tgtEl>
                                          <p:spTgt spid="3">
                                            <p:txEl>
                                              <p:pRg st="2" end="2"/>
                                            </p:txEl>
                                          </p:spTgt>
                                        </p:tgtEl>
                                      </p:cBhvr>
                                      <p:to x="100000" y="100000"/>
                                    </p:animScale>
                                  </p:childTnLst>
                                </p:cTn>
                              </p:par>
                            </p:childTnLst>
                          </p:cTn>
                        </p:par>
                      </p:childTnLst>
                    </p:cTn>
                  </p:par>
                  <p:par>
                    <p:cTn id="35" fill="hold">
                      <p:stCondLst>
                        <p:cond delay="indefinite"/>
                      </p:stCondLst>
                      <p:childTnLst>
                        <p:par>
                          <p:cTn id="36" fill="hold">
                            <p:stCondLst>
                              <p:cond delay="0"/>
                            </p:stCondLst>
                            <p:childTnLst>
                              <p:par>
                                <p:cTn id="37" presetID="26" presetClass="entr" presetSubtype="0" fill="hold" nodeType="clickEffect">
                                  <p:stCondLst>
                                    <p:cond delay="0"/>
                                  </p:stCondLst>
                                  <p:childTnLst>
                                    <p:set>
                                      <p:cBhvr>
                                        <p:cTn id="38" dur="1" fill="hold">
                                          <p:stCondLst>
                                            <p:cond delay="0"/>
                                          </p:stCondLst>
                                        </p:cTn>
                                        <p:tgtEl>
                                          <p:spTgt spid="3">
                                            <p:txEl>
                                              <p:pRg st="3" end="3"/>
                                            </p:txEl>
                                          </p:spTgt>
                                        </p:tgtEl>
                                        <p:attrNameLst>
                                          <p:attrName>style.visibility</p:attrName>
                                        </p:attrNameLst>
                                      </p:cBhvr>
                                      <p:to>
                                        <p:strVal val="visible"/>
                                      </p:to>
                                    </p:set>
                                    <p:animEffect transition="in" filter="wipe(down)">
                                      <p:cBhvr>
                                        <p:cTn id="39" dur="580">
                                          <p:stCondLst>
                                            <p:cond delay="0"/>
                                          </p:stCondLst>
                                        </p:cTn>
                                        <p:tgtEl>
                                          <p:spTgt spid="3">
                                            <p:txEl>
                                              <p:pRg st="3" end="3"/>
                                            </p:txEl>
                                          </p:spTgt>
                                        </p:tgtEl>
                                      </p:cBhvr>
                                    </p:animEffect>
                                    <p:anim calcmode="lin" valueType="num">
                                      <p:cBhvr>
                                        <p:cTn id="40"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45" dur="26">
                                          <p:stCondLst>
                                            <p:cond delay="650"/>
                                          </p:stCondLst>
                                        </p:cTn>
                                        <p:tgtEl>
                                          <p:spTgt spid="3">
                                            <p:txEl>
                                              <p:pRg st="3" end="3"/>
                                            </p:txEl>
                                          </p:spTgt>
                                        </p:tgtEl>
                                      </p:cBhvr>
                                      <p:to x="100000" y="60000"/>
                                    </p:animScale>
                                    <p:animScale>
                                      <p:cBhvr>
                                        <p:cTn id="46" dur="166" decel="50000">
                                          <p:stCondLst>
                                            <p:cond delay="676"/>
                                          </p:stCondLst>
                                        </p:cTn>
                                        <p:tgtEl>
                                          <p:spTgt spid="3">
                                            <p:txEl>
                                              <p:pRg st="3" end="3"/>
                                            </p:txEl>
                                          </p:spTgt>
                                        </p:tgtEl>
                                      </p:cBhvr>
                                      <p:to x="100000" y="100000"/>
                                    </p:animScale>
                                    <p:animScale>
                                      <p:cBhvr>
                                        <p:cTn id="47" dur="26">
                                          <p:stCondLst>
                                            <p:cond delay="1312"/>
                                          </p:stCondLst>
                                        </p:cTn>
                                        <p:tgtEl>
                                          <p:spTgt spid="3">
                                            <p:txEl>
                                              <p:pRg st="3" end="3"/>
                                            </p:txEl>
                                          </p:spTgt>
                                        </p:tgtEl>
                                      </p:cBhvr>
                                      <p:to x="100000" y="80000"/>
                                    </p:animScale>
                                    <p:animScale>
                                      <p:cBhvr>
                                        <p:cTn id="48" dur="166" decel="50000">
                                          <p:stCondLst>
                                            <p:cond delay="1338"/>
                                          </p:stCondLst>
                                        </p:cTn>
                                        <p:tgtEl>
                                          <p:spTgt spid="3">
                                            <p:txEl>
                                              <p:pRg st="3" end="3"/>
                                            </p:txEl>
                                          </p:spTgt>
                                        </p:tgtEl>
                                      </p:cBhvr>
                                      <p:to x="100000" y="100000"/>
                                    </p:animScale>
                                    <p:animScale>
                                      <p:cBhvr>
                                        <p:cTn id="49" dur="26">
                                          <p:stCondLst>
                                            <p:cond delay="1642"/>
                                          </p:stCondLst>
                                        </p:cTn>
                                        <p:tgtEl>
                                          <p:spTgt spid="3">
                                            <p:txEl>
                                              <p:pRg st="3" end="3"/>
                                            </p:txEl>
                                          </p:spTgt>
                                        </p:tgtEl>
                                      </p:cBhvr>
                                      <p:to x="100000" y="90000"/>
                                    </p:animScale>
                                    <p:animScale>
                                      <p:cBhvr>
                                        <p:cTn id="50" dur="166" decel="50000">
                                          <p:stCondLst>
                                            <p:cond delay="1668"/>
                                          </p:stCondLst>
                                        </p:cTn>
                                        <p:tgtEl>
                                          <p:spTgt spid="3">
                                            <p:txEl>
                                              <p:pRg st="3" end="3"/>
                                            </p:txEl>
                                          </p:spTgt>
                                        </p:tgtEl>
                                      </p:cBhvr>
                                      <p:to x="100000" y="100000"/>
                                    </p:animScale>
                                    <p:animScale>
                                      <p:cBhvr>
                                        <p:cTn id="51" dur="26">
                                          <p:stCondLst>
                                            <p:cond delay="1808"/>
                                          </p:stCondLst>
                                        </p:cTn>
                                        <p:tgtEl>
                                          <p:spTgt spid="3">
                                            <p:txEl>
                                              <p:pRg st="3" end="3"/>
                                            </p:txEl>
                                          </p:spTgt>
                                        </p:tgtEl>
                                      </p:cBhvr>
                                      <p:to x="100000" y="95000"/>
                                    </p:animScale>
                                    <p:animScale>
                                      <p:cBhvr>
                                        <p:cTn id="52" dur="166" decel="50000">
                                          <p:stCondLst>
                                            <p:cond delay="1834"/>
                                          </p:stCondLst>
                                        </p:cTn>
                                        <p:tgtEl>
                                          <p:spTgt spid="3">
                                            <p:txEl>
                                              <p:pRg st="3" end="3"/>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seq concurrent="1" nextAc="seek">
              <p:cTn id="53" restart="whenNotActive" fill="hold" evtFilter="cancelBubble" nodeType="interactiveSeq">
                <p:stCondLst>
                  <p:cond evt="onClick" delay="0">
                    <p:tgtEl>
                      <p:spTgt spid="4"/>
                    </p:tgtEl>
                  </p:cond>
                </p:stCondLst>
                <p:endSync evt="end" delay="0">
                  <p:rtn val="all"/>
                </p:endSync>
                <p:childTnLst>
                  <p:par>
                    <p:cTn id="54" fill="hold">
                      <p:stCondLst>
                        <p:cond delay="0"/>
                      </p:stCondLst>
                      <p:childTnLst>
                        <p:par>
                          <p:cTn id="55" fill="hold">
                            <p:stCondLst>
                              <p:cond delay="0"/>
                            </p:stCondLst>
                            <p:childTnLst>
                              <p:par>
                                <p:cTn id="56" presetID="1" presetClass="mediacall" presetSubtype="0" fill="hold" nodeType="clickEffect">
                                  <p:stCondLst>
                                    <p:cond delay="0"/>
                                  </p:stCondLst>
                                  <p:childTnLst>
                                    <p:cmd type="call" cmd="playFrom(0.0)">
                                      <p:cBhvr>
                                        <p:cTn id="57" dur="34903" fill="hold"/>
                                        <p:tgtEl>
                                          <p:spTgt spid="4"/>
                                        </p:tgtEl>
                                      </p:cBhvr>
                                    </p:cmd>
                                  </p:childTnLst>
                                </p:cTn>
                              </p:par>
                            </p:childTnLst>
                          </p:cTn>
                        </p:par>
                      </p:childTnLst>
                    </p:cTn>
                  </p:par>
                </p:childTnLst>
              </p:cTn>
              <p:nextCondLst>
                <p:cond evt="onClick" delay="0">
                  <p:tgtEl>
                    <p:spTgt spid="4"/>
                  </p:tgtEl>
                </p:cond>
              </p:nextCondLst>
            </p:seq>
            <p:audio>
              <p:cMediaNode vol="80000">
                <p:cTn id="58" fill="hold" display="0">
                  <p:stCondLst>
                    <p:cond delay="indefinite"/>
                  </p:stCondLst>
                  <p:endCondLst>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Overschot of tekort</a:t>
            </a:r>
            <a:endParaRPr lang="en-US" dirty="0"/>
          </a:p>
        </p:txBody>
      </p:sp>
      <p:sp>
        <p:nvSpPr>
          <p:cNvPr id="3" name="Tijdelijke aanduiding voor inhoud 2"/>
          <p:cNvSpPr>
            <a:spLocks noGrp="1"/>
          </p:cNvSpPr>
          <p:nvPr>
            <p:ph idx="1"/>
          </p:nvPr>
        </p:nvSpPr>
        <p:spPr/>
        <p:txBody>
          <a:bodyPr>
            <a:normAutofit/>
          </a:bodyPr>
          <a:lstStyle/>
          <a:p>
            <a:pPr marL="0" indent="0">
              <a:buNone/>
            </a:pPr>
            <a:r>
              <a:rPr lang="nl-NL" dirty="0">
                <a:latin typeface="Arial" panose="020B0604020202020204" pitchFamily="34" charset="0"/>
                <a:cs typeface="Arial" panose="020B0604020202020204" pitchFamily="34" charset="0"/>
              </a:rPr>
              <a:t>Als je uitgaven groter zijn dan je inkomsten, kom je geld tekort. </a:t>
            </a:r>
          </a:p>
          <a:p>
            <a:pPr marL="0" indent="0">
              <a:buNone/>
            </a:pPr>
            <a:endParaRPr lang="nl-NL" dirty="0">
              <a:latin typeface="Arial" panose="020B0604020202020204" pitchFamily="34" charset="0"/>
              <a:cs typeface="Arial" panose="020B0604020202020204" pitchFamily="34" charset="0"/>
            </a:endParaRPr>
          </a:p>
          <a:p>
            <a:pPr marL="0" indent="0">
              <a:buNone/>
            </a:pPr>
            <a:r>
              <a:rPr lang="nl-NL" dirty="0">
                <a:latin typeface="Arial" panose="020B0604020202020204" pitchFamily="34" charset="0"/>
                <a:cs typeface="Arial" panose="020B0604020202020204" pitchFamily="34" charset="0"/>
              </a:rPr>
              <a:t>Je kunt dan drie dingen doen:</a:t>
            </a:r>
          </a:p>
          <a:p>
            <a:pPr marL="0" indent="0">
              <a:buNone/>
            </a:pPr>
            <a:r>
              <a:rPr lang="nl-NL" dirty="0" smtClean="0">
                <a:latin typeface="Arial" panose="020B0604020202020204" pitchFamily="34" charset="0"/>
                <a:cs typeface="Arial" panose="020B0604020202020204" pitchFamily="34" charset="0"/>
              </a:rPr>
              <a:t>1 je </a:t>
            </a:r>
            <a:r>
              <a:rPr lang="nl-NL" dirty="0">
                <a:latin typeface="Arial" panose="020B0604020202020204" pitchFamily="34" charset="0"/>
                <a:cs typeface="Arial" panose="020B0604020202020204" pitchFamily="34" charset="0"/>
              </a:rPr>
              <a:t>inkomsten vergroten</a:t>
            </a:r>
          </a:p>
          <a:p>
            <a:pPr marL="0" indent="0">
              <a:buNone/>
            </a:pPr>
            <a:r>
              <a:rPr lang="nl-NL" dirty="0" smtClean="0">
                <a:latin typeface="Arial" panose="020B0604020202020204" pitchFamily="34" charset="0"/>
                <a:cs typeface="Arial" panose="020B0604020202020204" pitchFamily="34" charset="0"/>
              </a:rPr>
              <a:t>2 bezuinigen</a:t>
            </a:r>
            <a:r>
              <a:rPr lang="nl-NL" dirty="0">
                <a:latin typeface="Arial" panose="020B0604020202020204" pitchFamily="34" charset="0"/>
                <a:cs typeface="Arial" panose="020B0604020202020204" pitchFamily="34" charset="0"/>
              </a:rPr>
              <a:t>, dus je uitgaven verminderen</a:t>
            </a:r>
          </a:p>
          <a:p>
            <a:pPr marL="0" indent="0">
              <a:buNone/>
            </a:pPr>
            <a:r>
              <a:rPr lang="nl-NL" dirty="0" smtClean="0">
                <a:latin typeface="Arial" panose="020B0604020202020204" pitchFamily="34" charset="0"/>
                <a:cs typeface="Arial" panose="020B0604020202020204" pitchFamily="34" charset="0"/>
              </a:rPr>
              <a:t>3 als </a:t>
            </a:r>
            <a:r>
              <a:rPr lang="nl-NL" dirty="0">
                <a:latin typeface="Arial" panose="020B0604020202020204" pitchFamily="34" charset="0"/>
                <a:cs typeface="Arial" panose="020B0604020202020204" pitchFamily="34" charset="0"/>
              </a:rPr>
              <a:t>het niet anders kan: geld lenen</a:t>
            </a:r>
          </a:p>
          <a:p>
            <a:pPr marL="0" indent="0">
              <a:buNone/>
            </a:pPr>
            <a:endParaRPr lang="en-US" dirty="0"/>
          </a:p>
        </p:txBody>
      </p:sp>
      <p:pic>
        <p:nvPicPr>
          <p:cNvPr id="4" name="Opgenomen gelui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84644019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5622"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NIBUD</a:t>
            </a:r>
            <a:endParaRPr lang="en-US" dirty="0"/>
          </a:p>
        </p:txBody>
      </p:sp>
      <p:sp>
        <p:nvSpPr>
          <p:cNvPr id="3" name="Tijdelijke aanduiding voor inhoud 2"/>
          <p:cNvSpPr>
            <a:spLocks noGrp="1"/>
          </p:cNvSpPr>
          <p:nvPr>
            <p:ph idx="1"/>
          </p:nvPr>
        </p:nvSpPr>
        <p:spPr/>
        <p:txBody>
          <a:bodyPr/>
          <a:lstStyle/>
          <a:p>
            <a:pPr marL="0" indent="0">
              <a:buNone/>
            </a:pPr>
            <a:r>
              <a:rPr lang="nl-NL" dirty="0">
                <a:latin typeface="Arial" panose="020B0604020202020204" pitchFamily="34" charset="0"/>
                <a:cs typeface="Arial" panose="020B0604020202020204" pitchFamily="34" charset="0"/>
              </a:rPr>
              <a:t>Het Nibud is het Nationaal Instituut voor Budgetvoorlichting. Het geeft adviezen over hoe je kunt rondkomen met je inkomsten. Het Nibud adviseert bijvoorbeeld om een overzicht te maken van je verwachte inkomsten en uitgaven.</a:t>
            </a:r>
            <a:r>
              <a:rPr lang="nl-NL" dirty="0"/>
              <a:t/>
            </a:r>
            <a:br>
              <a:rPr lang="nl-NL" dirty="0"/>
            </a:br>
            <a:endParaRPr lang="nl-NL" dirty="0"/>
          </a:p>
          <a:p>
            <a:pPr marL="0" indent="0">
              <a:buNone/>
            </a:pPr>
            <a:endParaRPr lang="en-US" dirty="0"/>
          </a:p>
        </p:txBody>
      </p:sp>
      <p:pic>
        <p:nvPicPr>
          <p:cNvPr id="4" name="Opgenomen gelui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118390307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5243"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Begroting</a:t>
            </a:r>
            <a:endParaRPr lang="en-US" dirty="0"/>
          </a:p>
        </p:txBody>
      </p:sp>
      <p:sp>
        <p:nvSpPr>
          <p:cNvPr id="3" name="Tijdelijke aanduiding voor inhoud 2"/>
          <p:cNvSpPr>
            <a:spLocks noGrp="1"/>
          </p:cNvSpPr>
          <p:nvPr>
            <p:ph idx="1"/>
          </p:nvPr>
        </p:nvSpPr>
        <p:spPr/>
        <p:txBody>
          <a:bodyPr/>
          <a:lstStyle/>
          <a:p>
            <a:pPr marL="0" indent="0">
              <a:buNone/>
            </a:pPr>
            <a:r>
              <a:rPr lang="nl-NL" dirty="0">
                <a:latin typeface="Arial" panose="020B0604020202020204" pitchFamily="34" charset="0"/>
                <a:cs typeface="Arial" panose="020B0604020202020204" pitchFamily="34" charset="0"/>
              </a:rPr>
              <a:t>Een overzicht van je verwachte inkomsten en verwachte uitgaven, noem je een budgetplan of begroting. Een begroting kun je bijvoorbeeld van een maand of van een jaar maken</a:t>
            </a:r>
            <a:r>
              <a:rPr lang="nl-NL" dirty="0" smtClean="0">
                <a:latin typeface="Arial" panose="020B0604020202020204" pitchFamily="34" charset="0"/>
                <a:cs typeface="Arial" panose="020B0604020202020204" pitchFamily="34" charset="0"/>
              </a:rPr>
              <a:t>.</a:t>
            </a:r>
            <a:endParaRPr lang="nl-NL" dirty="0">
              <a:latin typeface="Arial" panose="020B0604020202020204" pitchFamily="34" charset="0"/>
              <a:cs typeface="Arial" panose="020B0604020202020204" pitchFamily="34" charset="0"/>
            </a:endParaRPr>
          </a:p>
        </p:txBody>
      </p:sp>
      <p:pic>
        <p:nvPicPr>
          <p:cNvPr id="4" name="Opgenomen gelui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11462510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3757"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Budgetteren	</a:t>
            </a:r>
            <a:endParaRPr lang="en-US" dirty="0"/>
          </a:p>
        </p:txBody>
      </p:sp>
      <p:sp>
        <p:nvSpPr>
          <p:cNvPr id="3" name="Tijdelijke aanduiding voor inhoud 2"/>
          <p:cNvSpPr>
            <a:spLocks noGrp="1"/>
          </p:cNvSpPr>
          <p:nvPr>
            <p:ph idx="1"/>
          </p:nvPr>
        </p:nvSpPr>
        <p:spPr/>
        <p:txBody>
          <a:bodyPr>
            <a:normAutofit/>
          </a:bodyPr>
          <a:lstStyle/>
          <a:p>
            <a:pPr marL="0" indent="0">
              <a:buNone/>
            </a:pPr>
            <a:r>
              <a:rPr lang="nl-NL" dirty="0">
                <a:latin typeface="Arial" panose="020B0604020202020204" pitchFamily="34" charset="0"/>
                <a:cs typeface="Arial" panose="020B0604020202020204" pitchFamily="34" charset="0"/>
              </a:rPr>
              <a:t>Het maken van een begroting waarbij je zorgt dat je uitgaven niet hoger zijn dan je inkomsten, noem je </a:t>
            </a:r>
            <a:r>
              <a:rPr lang="nl-NL" i="1" u="sng" dirty="0">
                <a:latin typeface="Arial" panose="020B0604020202020204" pitchFamily="34" charset="0"/>
                <a:cs typeface="Arial" panose="020B0604020202020204" pitchFamily="34" charset="0"/>
              </a:rPr>
              <a:t>budgetteren</a:t>
            </a:r>
            <a:r>
              <a:rPr lang="nl-NL" dirty="0">
                <a:latin typeface="Arial" panose="020B0604020202020204" pitchFamily="34" charset="0"/>
                <a:cs typeface="Arial" panose="020B0604020202020204" pitchFamily="34" charset="0"/>
              </a:rPr>
              <a:t>. </a:t>
            </a:r>
          </a:p>
          <a:p>
            <a:pPr marL="0" indent="0">
              <a:buNone/>
            </a:pPr>
            <a:endParaRPr lang="nl-NL" dirty="0">
              <a:latin typeface="Arial" panose="020B0604020202020204" pitchFamily="34" charset="0"/>
              <a:cs typeface="Arial" panose="020B0604020202020204" pitchFamily="34" charset="0"/>
            </a:endParaRPr>
          </a:p>
          <a:p>
            <a:pPr marL="0" indent="0">
              <a:buNone/>
            </a:pPr>
            <a:r>
              <a:rPr lang="nl-NL" dirty="0">
                <a:latin typeface="Arial" panose="020B0604020202020204" pitchFamily="34" charset="0"/>
                <a:cs typeface="Arial" panose="020B0604020202020204" pitchFamily="34" charset="0"/>
              </a:rPr>
              <a:t>Door goed te budgetteren weet je beter hoeveel je te besteden hebt. Je stemt je uitgaven af op je inkomsten. Zo voorkom je dat je geldproblemen krijgt.</a:t>
            </a:r>
            <a:endParaRPr lang="nl-NL" altLang="nl-NL" dirty="0">
              <a:latin typeface="Arial" panose="020B0604020202020204" pitchFamily="34" charset="0"/>
              <a:cs typeface="Arial" panose="020B0604020202020204" pitchFamily="34" charset="0"/>
            </a:endParaRPr>
          </a:p>
          <a:p>
            <a:pPr marL="0" indent="0">
              <a:buNone/>
            </a:pPr>
            <a:endParaRPr lang="en-US" dirty="0"/>
          </a:p>
        </p:txBody>
      </p:sp>
      <p:pic>
        <p:nvPicPr>
          <p:cNvPr id="4" name="Opgenomen gelui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791200" y="2916382"/>
            <a:ext cx="609600" cy="609600"/>
          </a:xfrm>
          <a:prstGeom prst="rect">
            <a:avLst/>
          </a:prstGeom>
        </p:spPr>
      </p:pic>
    </p:spTree>
    <p:extLst>
      <p:ext uri="{BB962C8B-B14F-4D97-AF65-F5344CB8AC3E}">
        <p14:creationId xmlns:p14="http://schemas.microsoft.com/office/powerpoint/2010/main" val="30608824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4872"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theme/theme1.xml><?xml version="1.0" encoding="utf-8"?>
<a:theme xmlns:a="http://schemas.openxmlformats.org/drawingml/2006/main" name="Badge">
  <a:themeElements>
    <a:clrScheme name="Badge">
      <a:dk1>
        <a:sysClr val="windowText" lastClr="000000"/>
      </a:dk1>
      <a:lt1>
        <a:sysClr val="window" lastClr="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Badge">
      <a:majorFont>
        <a:latin typeface="Impact" panose="020B080603090205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panose="020B0502020104020203"/>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adge" id="{71A07785-5930-41D4-9A83-E23602B48E98}" vid="{771EA782-DFA6-45B1-AEA3-661F1715B310}"/>
    </a:ext>
  </a:extLst>
</a:theme>
</file>

<file path=docProps/app.xml><?xml version="1.0" encoding="utf-8"?>
<Properties xmlns="http://schemas.openxmlformats.org/officeDocument/2006/extended-properties" xmlns:vt="http://schemas.openxmlformats.org/officeDocument/2006/docPropsVTypes">
  <Template>Badge</Template>
  <TotalTime>114</TotalTime>
  <Words>504</Words>
  <Application>Microsoft Office PowerPoint</Application>
  <PresentationFormat>Breedbeeld</PresentationFormat>
  <Paragraphs>45</Paragraphs>
  <Slides>9</Slides>
  <Notes>0</Notes>
  <HiddenSlides>0</HiddenSlides>
  <MMClips>8</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9</vt:i4>
      </vt:variant>
    </vt:vector>
  </HeadingPairs>
  <TitlesOfParts>
    <vt:vector size="14" baseType="lpstr">
      <vt:lpstr>Arial</vt:lpstr>
      <vt:lpstr>Gill Sans MT</vt:lpstr>
      <vt:lpstr>Impact</vt:lpstr>
      <vt:lpstr>Wingdings</vt:lpstr>
      <vt:lpstr>Badge</vt:lpstr>
      <vt:lpstr>Omgaan met geld</vt:lpstr>
      <vt:lpstr>Soorten inkomsten</vt:lpstr>
      <vt:lpstr>PowerPoint-presentatie</vt:lpstr>
      <vt:lpstr>Soorten uitgaven </vt:lpstr>
      <vt:lpstr>Inzicht in je uitgaven</vt:lpstr>
      <vt:lpstr>Overschot of tekort</vt:lpstr>
      <vt:lpstr>NIBUD</vt:lpstr>
      <vt:lpstr>Begroting</vt:lpstr>
      <vt:lpstr>Budgetteren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Gokhan Tercan</dc:creator>
  <cp:lastModifiedBy>Gokhan Tercan</cp:lastModifiedBy>
  <cp:revision>14</cp:revision>
  <dcterms:created xsi:type="dcterms:W3CDTF">2021-06-17T09:50:52Z</dcterms:created>
  <dcterms:modified xsi:type="dcterms:W3CDTF">2021-07-11T23:05:04Z</dcterms:modified>
</cp:coreProperties>
</file>