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ssa Heeringa - Boer" userId="1f9b6369-772d-4fc2-a94c-f05c5210091e" providerId="ADAL" clId="{BF2E770D-F083-4209-A850-3B034CB0A70B}"/>
    <pc:docChg chg="modSld">
      <pc:chgData name="Tessa Heeringa - Boer" userId="1f9b6369-772d-4fc2-a94c-f05c5210091e" providerId="ADAL" clId="{BF2E770D-F083-4209-A850-3B034CB0A70B}" dt="2021-04-06T10:57:22.001" v="21" actId="1076"/>
      <pc:docMkLst>
        <pc:docMk/>
      </pc:docMkLst>
      <pc:sldChg chg="modSp mod">
        <pc:chgData name="Tessa Heeringa - Boer" userId="1f9b6369-772d-4fc2-a94c-f05c5210091e" providerId="ADAL" clId="{BF2E770D-F083-4209-A850-3B034CB0A70B}" dt="2021-04-06T10:57:22.001" v="21" actId="1076"/>
        <pc:sldMkLst>
          <pc:docMk/>
          <pc:sldMk cId="1231237586" sldId="256"/>
        </pc:sldMkLst>
        <pc:spChg chg="mod">
          <ac:chgData name="Tessa Heeringa - Boer" userId="1f9b6369-772d-4fc2-a94c-f05c5210091e" providerId="ADAL" clId="{BF2E770D-F083-4209-A850-3B034CB0A70B}" dt="2021-04-06T10:56:47.301" v="16" actId="20577"/>
          <ac:spMkLst>
            <pc:docMk/>
            <pc:sldMk cId="1231237586" sldId="256"/>
            <ac:spMk id="2" creationId="{19317E52-2040-4F0A-92FC-6FD88CE50F5F}"/>
          </ac:spMkLst>
        </pc:spChg>
        <pc:picChg chg="mod">
          <ac:chgData name="Tessa Heeringa - Boer" userId="1f9b6369-772d-4fc2-a94c-f05c5210091e" providerId="ADAL" clId="{BF2E770D-F083-4209-A850-3B034CB0A70B}" dt="2021-04-06T10:57:13.681" v="19" actId="14100"/>
          <ac:picMkLst>
            <pc:docMk/>
            <pc:sldMk cId="1231237586" sldId="256"/>
            <ac:picMk id="8" creationId="{A807206A-50E4-4BCA-8541-E126E4E631D7}"/>
          </ac:picMkLst>
        </pc:picChg>
        <pc:picChg chg="mod">
          <ac:chgData name="Tessa Heeringa - Boer" userId="1f9b6369-772d-4fc2-a94c-f05c5210091e" providerId="ADAL" clId="{BF2E770D-F083-4209-A850-3B034CB0A70B}" dt="2021-04-06T10:57:22.001" v="21" actId="1076"/>
          <ac:picMkLst>
            <pc:docMk/>
            <pc:sldMk cId="1231237586" sldId="256"/>
            <ac:picMk id="9" creationId="{D55D562A-F41D-452E-8AE7-312B900E161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0EC7E1-EFE6-4C5A-9817-B215B2696A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B61BD71-343F-40D4-8D04-F3B069F4E6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0F8F63E-6646-4631-A9EB-948022B5A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5C83-C28B-4ACA-A9DF-7AA8CA504216}" type="datetimeFigureOut">
              <a:rPr lang="nl-NL" smtClean="0"/>
              <a:t>6-4-2021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50B47A2-4B5C-48E6-8FB4-403E7ABA9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7E8D2F-0135-4AAE-A75B-E0957B9B7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4DB4-922A-4EB1-8A6B-B5B5E83036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9308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9D4CC2-BD52-4312-BDD3-2CEE7773B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EAD0B32-2F79-4504-A734-F114DB5D16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75B4B57-AD23-4F38-A684-02C6FCB93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5C83-C28B-4ACA-A9DF-7AA8CA504216}" type="datetimeFigureOut">
              <a:rPr lang="nl-NL" smtClean="0"/>
              <a:t>6-4-2021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1566B33-9BC8-4A45-B5AA-E46BC51C5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5CB148F-AF4C-4F7F-AD85-40AA63C8E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4DB4-922A-4EB1-8A6B-B5B5E83036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7719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164FB1C-A31E-4EDF-9DCD-DB8FBDD45E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45F8E77-157F-4D12-9B7A-0E8A0FBAFA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51D33C9-899E-4AC5-B98C-1B4DA84E7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5C83-C28B-4ACA-A9DF-7AA8CA504216}" type="datetimeFigureOut">
              <a:rPr lang="nl-NL" smtClean="0"/>
              <a:t>6-4-2021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725E00A-BFC5-4F2C-B426-D6F186960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814546-9977-451D-A006-6D3E8AF80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4DB4-922A-4EB1-8A6B-B5B5E83036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1258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CA485C-6648-4346-9DEA-212A25949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DBE09C-0258-473C-9ACA-E9A62B2BF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F9F211D-547F-4E00-A4F4-E72784D7D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5C83-C28B-4ACA-A9DF-7AA8CA504216}" type="datetimeFigureOut">
              <a:rPr lang="nl-NL" smtClean="0"/>
              <a:t>6-4-2021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E49F548-CFC0-4639-AEFE-43B656EF7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315CDBA-8BE4-4D8C-B98F-4941404E7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4DB4-922A-4EB1-8A6B-B5B5E83036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5583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50ABA2-6AB8-4E37-955D-EDA456D44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A852731-DF48-4788-AE0B-6374A02E10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A4E6A6-D440-4C2A-B577-3E7F62BC1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5C83-C28B-4ACA-A9DF-7AA8CA504216}" type="datetimeFigureOut">
              <a:rPr lang="nl-NL" smtClean="0"/>
              <a:t>6-4-2021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F9DCFBD-A055-49F5-B02B-32602388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82E5F74-6234-4B7B-A634-6481E62E5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4DB4-922A-4EB1-8A6B-B5B5E83036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129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0986A3-F492-417D-8346-7F3BD8898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BA5686-AD9B-4D69-A686-86F01E478B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7A70C95-4535-461B-9F5F-DCD84457E9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3A362A6-2170-40D1-9E12-0FA35DFE7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5C83-C28B-4ACA-A9DF-7AA8CA504216}" type="datetimeFigureOut">
              <a:rPr lang="nl-NL" smtClean="0"/>
              <a:t>6-4-2021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5715E97-FE6B-4A94-8A3E-1CE36672C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D90FD72-0C91-49F9-9717-4E66067EA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4DB4-922A-4EB1-8A6B-B5B5E83036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6342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C11E8B-761F-4A46-B0D5-0C51AF608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6E00EB8-E54B-440E-899D-C35C80D9B6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9BEB6B3-452C-4697-A987-50859EE2CD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CB7B520-D84A-4556-B0CE-BFABC87502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EADD4F3-4F9F-4733-9689-5E1CF1FD62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0A069BC-72C4-488C-878F-82B0E3E4F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5C83-C28B-4ACA-A9DF-7AA8CA504216}" type="datetimeFigureOut">
              <a:rPr lang="nl-NL" smtClean="0"/>
              <a:t>6-4-2021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BEBAC1C-C036-4FF6-884B-25267ED77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406F39B-16D9-4F93-8703-529C5A584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4DB4-922A-4EB1-8A6B-B5B5E83036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932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F4B706-93D8-41DB-B228-1DE51E6CB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420DDF0-4A42-4C2C-B849-0E4BB55C7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5C83-C28B-4ACA-A9DF-7AA8CA504216}" type="datetimeFigureOut">
              <a:rPr lang="nl-NL" smtClean="0"/>
              <a:t>6-4-2021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48FF308-3DC2-447A-A852-84420EC74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6CEBA9A-3B04-4AD6-872B-BB847A468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4DB4-922A-4EB1-8A6B-B5B5E83036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0700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C546121-F011-40FF-A856-30FD0AC0C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5C83-C28B-4ACA-A9DF-7AA8CA504216}" type="datetimeFigureOut">
              <a:rPr lang="nl-NL" smtClean="0"/>
              <a:t>6-4-2021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A82B5F9-0248-4BC6-8D80-C7198889C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89DE2B4-811D-4DDC-89E1-DAF1EFC60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4DB4-922A-4EB1-8A6B-B5B5E83036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5814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EC13DB-8FD3-4416-96E6-99E89EB07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D662EF-9E4D-41FA-AEA7-BDB61D1D7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7542588-6353-4F9D-A59F-961FB0CE72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4F13FE6-ED07-4A0C-9B8D-95157314F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5C83-C28B-4ACA-A9DF-7AA8CA504216}" type="datetimeFigureOut">
              <a:rPr lang="nl-NL" smtClean="0"/>
              <a:t>6-4-2021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E26F50B-1076-4AEE-B8C3-4D165283B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D570AEB-43C3-43FD-8648-285F570BB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4DB4-922A-4EB1-8A6B-B5B5E83036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0258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C10F41-471D-45D7-9443-481DBD56D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A00078F-BEFB-4514-A3DA-397875CAD1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B9612E1-B42C-4C93-9889-343EF66CCC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E1EBA0F-0596-4207-A71B-BDEEDBE69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5C83-C28B-4ACA-A9DF-7AA8CA504216}" type="datetimeFigureOut">
              <a:rPr lang="nl-NL" smtClean="0"/>
              <a:t>6-4-2021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082DF17-D91A-4A11-8DFD-D0DEC3FF6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89F95C5-52E5-4EBE-9146-FE1EC2B49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E4DB4-922A-4EB1-8A6B-B5B5E83036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2596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E3D058C-67E7-468D-AE91-23AC0A6CF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34505F6-A8FD-440B-801D-9C6320B00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91FAA45-C33F-40A7-8003-9551688FB1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75C83-C28B-4ACA-A9DF-7AA8CA504216}" type="datetimeFigureOut">
              <a:rPr lang="nl-NL" smtClean="0"/>
              <a:t>6-4-2021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6B0D340-E7F7-487D-BCF6-BA759D2EF2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366FE-CED6-4008-8ED9-A9E225849A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E4DB4-922A-4EB1-8A6B-B5B5E83036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521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81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3" name="Freeform: Shape 83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1044" name="Freeform: Shape 85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045" name="Freeform: Shape 87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7F465F62-CD6B-44EF-87D1-CD2E05BF33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35" r="15992"/>
          <a:stretch/>
        </p:blipFill>
        <p:spPr>
          <a:xfrm>
            <a:off x="4914900" y="647700"/>
            <a:ext cx="2486025" cy="1422400"/>
          </a:xfrm>
          <a:custGeom>
            <a:avLst/>
            <a:gdLst/>
            <a:ahLst/>
            <a:cxnLst/>
            <a:rect l="l" t="t" r="r" b="b"/>
            <a:pathLst>
              <a:path w="3913632" h="2285234">
                <a:moveTo>
                  <a:pt x="29691" y="0"/>
                </a:moveTo>
                <a:lnTo>
                  <a:pt x="3883942" y="0"/>
                </a:lnTo>
                <a:lnTo>
                  <a:pt x="3903529" y="128345"/>
                </a:lnTo>
                <a:cubicBezTo>
                  <a:pt x="3910210" y="194127"/>
                  <a:pt x="3913632" y="260873"/>
                  <a:pt x="3913632" y="328418"/>
                </a:cubicBezTo>
                <a:cubicBezTo>
                  <a:pt x="3913632" y="1409138"/>
                  <a:pt x="3037536" y="2285234"/>
                  <a:pt x="1956816" y="2285234"/>
                </a:cubicBezTo>
                <a:cubicBezTo>
                  <a:pt x="876096" y="2285234"/>
                  <a:pt x="0" y="1409138"/>
                  <a:pt x="0" y="328418"/>
                </a:cubicBezTo>
                <a:cubicBezTo>
                  <a:pt x="0" y="260873"/>
                  <a:pt x="3422" y="194127"/>
                  <a:pt x="10103" y="128345"/>
                </a:cubicBezTo>
                <a:close/>
              </a:path>
            </a:pathLst>
          </a:custGeom>
        </p:spPr>
      </p:pic>
      <p:pic>
        <p:nvPicPr>
          <p:cNvPr id="1026" name="Picture 2" descr="kbsdemarke8a / De stripfiguren van Walt Disney">
            <a:extLst>
              <a:ext uri="{FF2B5EF4-FFF2-40B4-BE49-F238E27FC236}">
                <a16:creationId xmlns:a16="http://schemas.microsoft.com/office/drawing/2014/main" id="{95EBED21-69F7-440D-AE3C-AF70A82855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7" r="2982" b="-1"/>
          <a:stretch/>
        </p:blipFill>
        <p:spPr bwMode="auto">
          <a:xfrm>
            <a:off x="7467600" y="647700"/>
            <a:ext cx="1095375" cy="1422400"/>
          </a:xfrm>
          <a:custGeom>
            <a:avLst/>
            <a:gdLst/>
            <a:ahLst/>
            <a:cxnLst/>
            <a:rect l="l" t="t" r="r" b="b"/>
            <a:pathLst>
              <a:path w="3564638" h="4569668">
                <a:moveTo>
                  <a:pt x="640080" y="0"/>
                </a:moveTo>
                <a:cubicBezTo>
                  <a:pt x="2255269" y="0"/>
                  <a:pt x="3564638" y="1309369"/>
                  <a:pt x="3564638" y="2924558"/>
                </a:cubicBezTo>
                <a:cubicBezTo>
                  <a:pt x="3564638" y="3530254"/>
                  <a:pt x="3380508" y="4092944"/>
                  <a:pt x="3065170" y="4559707"/>
                </a:cubicBezTo>
                <a:lnTo>
                  <a:pt x="3057720" y="4569668"/>
                </a:lnTo>
                <a:lnTo>
                  <a:pt x="0" y="4569668"/>
                </a:lnTo>
                <a:lnTo>
                  <a:pt x="0" y="72448"/>
                </a:lnTo>
                <a:lnTo>
                  <a:pt x="50679" y="59417"/>
                </a:lnTo>
                <a:cubicBezTo>
                  <a:pt x="241061" y="20459"/>
                  <a:pt x="438181" y="0"/>
                  <a:pt x="640080" y="0"/>
                </a:cubicBezTo>
                <a:close/>
              </a:path>
            </a:pathLst>
          </a:cu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D7D7420D-6B28-4369-A5C0-21E6CD826BD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90" r="23655" b="-3"/>
          <a:stretch/>
        </p:blipFill>
        <p:spPr>
          <a:xfrm>
            <a:off x="8631238" y="647700"/>
            <a:ext cx="1422400" cy="1422400"/>
          </a:xfrm>
          <a:custGeom>
            <a:avLst/>
            <a:gdLst/>
            <a:ahLst/>
            <a:cxnLst/>
            <a:rect l="l" t="t" r="r" b="b"/>
            <a:pathLst>
              <a:path w="1591056" h="1591056">
                <a:moveTo>
                  <a:pt x="795528" y="0"/>
                </a:moveTo>
                <a:cubicBezTo>
                  <a:pt x="1234886" y="0"/>
                  <a:pt x="1591056" y="356170"/>
                  <a:pt x="1591056" y="795528"/>
                </a:cubicBezTo>
                <a:cubicBezTo>
                  <a:pt x="1591056" y="1234886"/>
                  <a:pt x="1234886" y="1591056"/>
                  <a:pt x="795528" y="1591056"/>
                </a:cubicBezTo>
                <a:cubicBezTo>
                  <a:pt x="356170" y="1591056"/>
                  <a:pt x="0" y="1234886"/>
                  <a:pt x="0" y="795528"/>
                </a:cubicBezTo>
                <a:cubicBezTo>
                  <a:pt x="0" y="356170"/>
                  <a:pt x="356170" y="0"/>
                  <a:pt x="795528" y="0"/>
                </a:cubicBezTo>
                <a:close/>
              </a:path>
            </a:pathLst>
          </a:cu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DFB31F2E-7A19-41BD-96A7-272D0CDA967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044" r="12310" b="2"/>
          <a:stretch/>
        </p:blipFill>
        <p:spPr>
          <a:xfrm>
            <a:off x="10121900" y="647700"/>
            <a:ext cx="1422400" cy="1422400"/>
          </a:xfrm>
          <a:custGeom>
            <a:avLst/>
            <a:gdLst/>
            <a:ahLst/>
            <a:cxnLst/>
            <a:rect l="l" t="t" r="r" b="b"/>
            <a:pathLst>
              <a:path w="2852928" h="2852928">
                <a:moveTo>
                  <a:pt x="1426464" y="0"/>
                </a:moveTo>
                <a:cubicBezTo>
                  <a:pt x="2214278" y="0"/>
                  <a:pt x="2852928" y="638650"/>
                  <a:pt x="2852928" y="1426464"/>
                </a:cubicBezTo>
                <a:cubicBezTo>
                  <a:pt x="2852928" y="2214278"/>
                  <a:pt x="2214278" y="2852928"/>
                  <a:pt x="1426464" y="2852928"/>
                </a:cubicBezTo>
                <a:cubicBezTo>
                  <a:pt x="638650" y="2852928"/>
                  <a:pt x="0" y="2214278"/>
                  <a:pt x="0" y="1426464"/>
                </a:cubicBezTo>
                <a:cubicBezTo>
                  <a:pt x="0" y="638650"/>
                  <a:pt x="638650" y="0"/>
                  <a:pt x="1426464" y="0"/>
                </a:cubicBezTo>
                <a:close/>
              </a:path>
            </a:pathLst>
          </a:cu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D55D562A-F41D-452E-8AE7-312B900E16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3218" y="1979349"/>
            <a:ext cx="2945563" cy="1805842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A807206A-50E4-4BCA-8541-E126E4E631D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20" r="53" b="3"/>
          <a:stretch/>
        </p:blipFill>
        <p:spPr>
          <a:xfrm>
            <a:off x="4914900" y="3817088"/>
            <a:ext cx="2311625" cy="2393212"/>
          </a:xfrm>
          <a:custGeom>
            <a:avLst/>
            <a:gdLst/>
            <a:ahLst/>
            <a:cxnLst/>
            <a:rect l="l" t="t" r="r" b="b"/>
            <a:pathLst>
              <a:path w="3273238" h="3383891">
                <a:moveTo>
                  <a:pt x="122841" y="0"/>
                </a:moveTo>
                <a:lnTo>
                  <a:pt x="3273238" y="0"/>
                </a:lnTo>
                <a:lnTo>
                  <a:pt x="3273238" y="3291335"/>
                </a:lnTo>
                <a:lnTo>
                  <a:pt x="3118338" y="3331164"/>
                </a:lnTo>
                <a:cubicBezTo>
                  <a:pt x="2949390" y="3365736"/>
                  <a:pt x="2774463" y="3383891"/>
                  <a:pt x="2595295" y="3383891"/>
                </a:cubicBezTo>
                <a:cubicBezTo>
                  <a:pt x="1161953" y="3383891"/>
                  <a:pt x="0" y="2221938"/>
                  <a:pt x="0" y="788596"/>
                </a:cubicBezTo>
                <a:cubicBezTo>
                  <a:pt x="0" y="519845"/>
                  <a:pt x="40850" y="260634"/>
                  <a:pt x="116679" y="16835"/>
                </a:cubicBezTo>
                <a:close/>
              </a:path>
            </a:pathLst>
          </a:cu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11510653-B8B9-4928-9985-C5A69BECEA7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553" r="17410" b="-2"/>
          <a:stretch/>
        </p:blipFill>
        <p:spPr>
          <a:xfrm>
            <a:off x="7412038" y="2139950"/>
            <a:ext cx="4133850" cy="4071938"/>
          </a:xfrm>
          <a:custGeom>
            <a:avLst/>
            <a:gdLst/>
            <a:ahLst/>
            <a:cxnLst/>
            <a:rect l="l" t="t" r="r" b="b"/>
            <a:pathLst>
              <a:path w="2828765" h="2786678">
                <a:moveTo>
                  <a:pt x="1888236" y="0"/>
                </a:moveTo>
                <a:cubicBezTo>
                  <a:pt x="2214125" y="0"/>
                  <a:pt x="2520731" y="82558"/>
                  <a:pt x="2788281" y="227900"/>
                </a:cubicBezTo>
                <a:lnTo>
                  <a:pt x="2828765" y="252495"/>
                </a:lnTo>
                <a:lnTo>
                  <a:pt x="2828765" y="2786678"/>
                </a:lnTo>
                <a:lnTo>
                  <a:pt x="227128" y="2786678"/>
                </a:lnTo>
                <a:lnTo>
                  <a:pt x="148387" y="2623223"/>
                </a:lnTo>
                <a:cubicBezTo>
                  <a:pt x="52837" y="2397318"/>
                  <a:pt x="0" y="2148947"/>
                  <a:pt x="0" y="1888236"/>
                </a:cubicBezTo>
                <a:cubicBezTo>
                  <a:pt x="0" y="845392"/>
                  <a:pt x="845392" y="0"/>
                  <a:pt x="1888236" y="0"/>
                </a:cubicBez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9317E52-2040-4F0A-92FC-6FD88CE50F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1" y="723406"/>
            <a:ext cx="3234018" cy="3826728"/>
          </a:xfrm>
        </p:spPr>
        <p:txBody>
          <a:bodyPr anchor="b">
            <a:normAutofit/>
          </a:bodyPr>
          <a:lstStyle/>
          <a:p>
            <a:r>
              <a:rPr lang="nl-NL" sz="5000" dirty="0"/>
              <a:t>figuren met een missie </a:t>
            </a:r>
          </a:p>
        </p:txBody>
      </p:sp>
    </p:spTree>
    <p:extLst>
      <p:ext uri="{BB962C8B-B14F-4D97-AF65-F5344CB8AC3E}">
        <p14:creationId xmlns:p14="http://schemas.microsoft.com/office/powerpoint/2010/main" val="123123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92784D2-08C6-4117-97A2-07A94D64E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000000"/>
                </a:solidFill>
              </a:rPr>
              <a:t>Doel</a:t>
            </a:r>
          </a:p>
        </p:txBody>
      </p:sp>
      <p:sp>
        <p:nvSpPr>
          <p:cNvPr id="15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FCBD5E95-F662-4803-AF90-69715D0CF2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40478" r="931" b="-1"/>
          <a:stretch/>
        </p:blipFill>
        <p:spPr>
          <a:xfrm>
            <a:off x="20" y="337655"/>
            <a:ext cx="5382208" cy="5633314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1843A0F-D7FB-4B79-AA25-AECBBF5EA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421682"/>
            <a:ext cx="4977578" cy="3639289"/>
          </a:xfrm>
        </p:spPr>
        <p:txBody>
          <a:bodyPr anchor="ctr">
            <a:normAutofit/>
          </a:bodyPr>
          <a:lstStyle/>
          <a:p>
            <a:r>
              <a:rPr lang="en-US" sz="2000" dirty="0" err="1">
                <a:solidFill>
                  <a:srgbClr val="000000"/>
                </a:solidFill>
              </a:rPr>
              <a:t>Aan</a:t>
            </a:r>
            <a:r>
              <a:rPr lang="en-US" sz="2000" dirty="0">
                <a:solidFill>
                  <a:srgbClr val="000000"/>
                </a:solidFill>
              </a:rPr>
              <a:t> de hand van de </a:t>
            </a:r>
            <a:r>
              <a:rPr lang="en-US" sz="2000" dirty="0" err="1">
                <a:solidFill>
                  <a:srgbClr val="000000"/>
                </a:solidFill>
              </a:rPr>
              <a:t>werkvorm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stripfiguren</a:t>
            </a:r>
            <a:r>
              <a:rPr lang="en-US" sz="2000" dirty="0">
                <a:solidFill>
                  <a:srgbClr val="000000"/>
                </a:solidFill>
              </a:rPr>
              <a:t> met </a:t>
            </a:r>
            <a:r>
              <a:rPr lang="en-US" sz="2000" dirty="0" err="1">
                <a:solidFill>
                  <a:srgbClr val="000000"/>
                </a:solidFill>
              </a:rPr>
              <a:t>een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missie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dirty="0" err="1">
                <a:solidFill>
                  <a:srgbClr val="000000"/>
                </a:solidFill>
              </a:rPr>
              <a:t>erachter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komen</a:t>
            </a:r>
            <a:r>
              <a:rPr lang="en-US" sz="2000" dirty="0">
                <a:solidFill>
                  <a:srgbClr val="000000"/>
                </a:solidFill>
              </a:rPr>
              <a:t> wat je </a:t>
            </a:r>
            <a:r>
              <a:rPr lang="en-US" sz="2000" dirty="0" err="1">
                <a:solidFill>
                  <a:srgbClr val="000000"/>
                </a:solidFill>
              </a:rPr>
              <a:t>missie</a:t>
            </a:r>
            <a:r>
              <a:rPr lang="en-US" sz="2000" dirty="0">
                <a:solidFill>
                  <a:srgbClr val="000000"/>
                </a:solidFill>
              </a:rPr>
              <a:t> is </a:t>
            </a:r>
            <a:r>
              <a:rPr lang="en-US" sz="2000" dirty="0" err="1">
                <a:solidFill>
                  <a:srgbClr val="000000"/>
                </a:solidFill>
              </a:rPr>
              <a:t>en</a:t>
            </a:r>
            <a:r>
              <a:rPr lang="en-US" sz="2000" dirty="0">
                <a:solidFill>
                  <a:srgbClr val="000000"/>
                </a:solidFill>
              </a:rPr>
              <a:t> hoe je </a:t>
            </a:r>
            <a:r>
              <a:rPr lang="en-US" sz="2000" dirty="0" err="1">
                <a:solidFill>
                  <a:srgbClr val="000000"/>
                </a:solidFill>
              </a:rPr>
              <a:t>dit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verder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kan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ontwikkelen</a:t>
            </a:r>
            <a:r>
              <a:rPr lang="en-US" sz="2000" dirty="0">
                <a:solidFill>
                  <a:srgbClr val="000000"/>
                </a:solidFill>
              </a:rPr>
              <a:t>.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dirty="0">
                <a:solidFill>
                  <a:srgbClr val="000000"/>
                </a:solidFill>
              </a:rPr>
              <a:t>The best way to predict your future, is to create it!</a:t>
            </a:r>
          </a:p>
        </p:txBody>
      </p:sp>
    </p:spTree>
    <p:extLst>
      <p:ext uri="{BB962C8B-B14F-4D97-AF65-F5344CB8AC3E}">
        <p14:creationId xmlns:p14="http://schemas.microsoft.com/office/powerpoint/2010/main" val="465151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0D423D4-1FDF-4461-87A0-1F5B0B0CD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000000"/>
                </a:solidFill>
              </a:rPr>
              <a:t>voorbereiding</a:t>
            </a:r>
          </a:p>
        </p:txBody>
      </p:sp>
      <p:sp>
        <p:nvSpPr>
          <p:cNvPr id="13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B0E18EE-3496-4923-B673-29EA1A15E7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8902" r="21553" b="1"/>
          <a:stretch/>
        </p:blipFill>
        <p:spPr>
          <a:xfrm>
            <a:off x="20" y="907231"/>
            <a:ext cx="4838021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AC539A-4C47-460F-94F8-70D3E83C9A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002420"/>
            <a:ext cx="4977578" cy="4058551"/>
          </a:xfrm>
        </p:spPr>
        <p:txBody>
          <a:bodyPr anchor="ctr">
            <a:normAutofit/>
          </a:bodyPr>
          <a:lstStyle/>
          <a:p>
            <a:r>
              <a:rPr lang="nl-NL" sz="2000" dirty="0">
                <a:solidFill>
                  <a:srgbClr val="000000"/>
                </a:solidFill>
              </a:rPr>
              <a:t>Wat is je favoriete stripfiguur, held, sprookjesfiguur?</a:t>
            </a:r>
          </a:p>
          <a:p>
            <a:r>
              <a:rPr lang="nl-NL" sz="2000" dirty="0">
                <a:solidFill>
                  <a:srgbClr val="000000"/>
                </a:solidFill>
              </a:rPr>
              <a:t>Hoe zou je de stripfiguur en zijn omgeving en tijdvak toelichten?</a:t>
            </a:r>
          </a:p>
          <a:p>
            <a:r>
              <a:rPr lang="nl-NL" sz="2000" dirty="0">
                <a:solidFill>
                  <a:srgbClr val="000000"/>
                </a:solidFill>
              </a:rPr>
              <a:t>Hoe gedraagt het figuur zich?</a:t>
            </a:r>
          </a:p>
          <a:p>
            <a:r>
              <a:rPr lang="nl-NL" sz="2000" dirty="0">
                <a:solidFill>
                  <a:srgbClr val="000000"/>
                </a:solidFill>
              </a:rPr>
              <a:t>Welke kwaliteiten/capaciteiten en vermogens heeft het figuur?</a:t>
            </a:r>
          </a:p>
          <a:p>
            <a:r>
              <a:rPr lang="nl-NL" sz="2000" dirty="0">
                <a:solidFill>
                  <a:srgbClr val="000000"/>
                </a:solidFill>
              </a:rPr>
              <a:t>Welke waarde en (belemmerende) overtuigingen heeft het figuur?</a:t>
            </a:r>
          </a:p>
          <a:p>
            <a:r>
              <a:rPr lang="nl-NL" sz="2000" dirty="0">
                <a:solidFill>
                  <a:srgbClr val="000000"/>
                </a:solidFill>
              </a:rPr>
              <a:t>Wat is zijn identiteit?</a:t>
            </a:r>
          </a:p>
          <a:p>
            <a:endParaRPr lang="nl-NL" sz="2000" dirty="0">
              <a:solidFill>
                <a:srgbClr val="000000"/>
              </a:solidFill>
            </a:endParaRPr>
          </a:p>
          <a:p>
            <a:endParaRPr lang="nl-NL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959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35B3AB9-1031-43AF-A0BF-5254114E9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Presenteer je figuur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58F09C-A1FA-4550-AB42-D3B09A342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endParaRPr lang="nl-NL" sz="2400" dirty="0">
              <a:solidFill>
                <a:srgbClr val="000000"/>
              </a:solidFill>
            </a:endParaRPr>
          </a:p>
          <a:p>
            <a:r>
              <a:rPr lang="nl-NL" sz="2400" dirty="0">
                <a:solidFill>
                  <a:srgbClr val="000000"/>
                </a:solidFill>
              </a:rPr>
              <a:t>De luisteraars  geven tijdens de presentatie antwoord op de volgende vragen, schrijf op een post </a:t>
            </a:r>
            <a:r>
              <a:rPr lang="nl-NL" sz="2400" dirty="0" err="1">
                <a:solidFill>
                  <a:srgbClr val="000000"/>
                </a:solidFill>
              </a:rPr>
              <a:t>it</a:t>
            </a:r>
            <a:r>
              <a:rPr lang="nl-NL" sz="2400" dirty="0">
                <a:solidFill>
                  <a:srgbClr val="000000"/>
                </a:solidFill>
              </a:rPr>
              <a:t>:</a:t>
            </a:r>
          </a:p>
          <a:p>
            <a:r>
              <a:rPr lang="nl-NL" sz="2400" dirty="0">
                <a:solidFill>
                  <a:srgbClr val="000000"/>
                </a:solidFill>
              </a:rPr>
              <a:t>Wat wil de figuur nalaten en bereiken?</a:t>
            </a:r>
          </a:p>
          <a:p>
            <a:r>
              <a:rPr lang="nl-NL" sz="2400" dirty="0">
                <a:solidFill>
                  <a:srgbClr val="000000"/>
                </a:solidFill>
              </a:rPr>
              <a:t>Waar draait het om?</a:t>
            </a:r>
          </a:p>
          <a:p>
            <a:r>
              <a:rPr lang="nl-NL" sz="2400" dirty="0">
                <a:solidFill>
                  <a:srgbClr val="000000"/>
                </a:solidFill>
              </a:rPr>
              <a:t>Wat wil hij in de wereld bijdragen?</a:t>
            </a:r>
          </a:p>
          <a:p>
            <a:r>
              <a:rPr lang="nl-NL" sz="2400" dirty="0">
                <a:solidFill>
                  <a:srgbClr val="000000"/>
                </a:solidFill>
              </a:rPr>
              <a:t>Wat is zijn droombeeld?</a:t>
            </a:r>
          </a:p>
        </p:txBody>
      </p:sp>
    </p:spTree>
    <p:extLst>
      <p:ext uri="{BB962C8B-B14F-4D97-AF65-F5344CB8AC3E}">
        <p14:creationId xmlns:p14="http://schemas.microsoft.com/office/powerpoint/2010/main" val="92142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25000">
                <a:schemeClr val="accent4"/>
              </a:gs>
              <a:gs pos="94000">
                <a:schemeClr val="accent2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681A678-EF83-4F40-8CF3-224C326E3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000000"/>
                </a:solidFill>
              </a:rPr>
              <a:t>Verzamelen van de post-its</a:t>
            </a:r>
          </a:p>
        </p:txBody>
      </p:sp>
      <p:sp>
        <p:nvSpPr>
          <p:cNvPr id="14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4"/>
                </a:gs>
                <a:gs pos="23000">
                  <a:schemeClr val="accent4"/>
                </a:gs>
                <a:gs pos="83000">
                  <a:schemeClr val="accent2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Open envelope">
            <a:extLst>
              <a:ext uri="{FF2B5EF4-FFF2-40B4-BE49-F238E27FC236}">
                <a16:creationId xmlns:a16="http://schemas.microsoft.com/office/drawing/2014/main" id="{84EBA886-2BA2-41E5-967C-5A53570523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0254" y="1629089"/>
            <a:ext cx="3620021" cy="3620021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DE1B0A-3F85-42E0-9394-5BF4FB992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421682"/>
            <a:ext cx="4977578" cy="3639289"/>
          </a:xfrm>
        </p:spPr>
        <p:txBody>
          <a:bodyPr anchor="ctr">
            <a:normAutofit/>
          </a:bodyPr>
          <a:lstStyle/>
          <a:p>
            <a:r>
              <a:rPr lang="nl-NL" sz="2000" dirty="0">
                <a:solidFill>
                  <a:srgbClr val="000000"/>
                </a:solidFill>
              </a:rPr>
              <a:t>Verzamel de post-its en lees de inhoud nauwkeuring.</a:t>
            </a:r>
          </a:p>
          <a:p>
            <a:r>
              <a:rPr lang="nl-NL" sz="2000" dirty="0">
                <a:solidFill>
                  <a:srgbClr val="000000"/>
                </a:solidFill>
              </a:rPr>
              <a:t>Denk na over de essentie van het figuur:</a:t>
            </a:r>
          </a:p>
          <a:p>
            <a:pPr marL="0" indent="0">
              <a:buNone/>
            </a:pPr>
            <a:r>
              <a:rPr lang="nl-NL" sz="2000" dirty="0">
                <a:solidFill>
                  <a:srgbClr val="000000"/>
                </a:solidFill>
              </a:rPr>
              <a:t>Waar staat het figuur voor?</a:t>
            </a:r>
          </a:p>
          <a:p>
            <a:pPr marL="0" indent="0">
              <a:buNone/>
            </a:pPr>
            <a:endParaRPr lang="nl-NL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76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2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5B3A516B-AB1B-4F86-849E-C218FD012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nl-NL" sz="4000">
                <a:solidFill>
                  <a:srgbClr val="FFFFFF"/>
                </a:solidFill>
              </a:rPr>
              <a:t>Persoonlijke missie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2DFD7D-2FA6-464A-9A2D-37DFBE9D6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904" y="2494450"/>
            <a:ext cx="4053545" cy="3563159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sz="2000"/>
              <a:t>Maak vanuit het figuur een missie</a:t>
            </a:r>
          </a:p>
          <a:p>
            <a:pPr>
              <a:buFontTx/>
              <a:buChar char="-"/>
            </a:pPr>
            <a:r>
              <a:rPr lang="nl-NL" sz="2000"/>
              <a:t>Welke kwaliteiten wil je ontwikkelen?</a:t>
            </a:r>
          </a:p>
          <a:p>
            <a:pPr>
              <a:buFontTx/>
              <a:buChar char="-"/>
            </a:pPr>
            <a:r>
              <a:rPr lang="nl-NL" sz="2000"/>
              <a:t>Wat zijn de overeenkomsten met jou?</a:t>
            </a:r>
          </a:p>
          <a:p>
            <a:pPr>
              <a:buFontTx/>
              <a:buChar char="-"/>
            </a:pPr>
            <a:r>
              <a:rPr lang="nl-NL" sz="2000"/>
              <a:t>Kijk in de toekomst, Wat kan je hieruit halen?</a:t>
            </a:r>
          </a:p>
          <a:p>
            <a:pPr>
              <a:buFontTx/>
              <a:buChar char="-"/>
            </a:pPr>
            <a:r>
              <a:rPr lang="nl-NL" sz="2000"/>
              <a:t>Wat kan je toepassen in het dagelijks leven?</a:t>
            </a:r>
          </a:p>
          <a:p>
            <a:pPr>
              <a:buFontTx/>
              <a:buChar char="-"/>
            </a:pPr>
            <a:endParaRPr lang="nl-NL" sz="200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627C74A-70F7-4690-A7B7-D5636449B3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55"/>
          <a:stretch/>
        </p:blipFill>
        <p:spPr>
          <a:xfrm>
            <a:off x="6098892" y="2492376"/>
            <a:ext cx="4802404" cy="356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23635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215</Words>
  <Application>Microsoft Office PowerPoint</Application>
  <PresentationFormat>Breedbeeld</PresentationFormat>
  <Paragraphs>29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figuren met een missie </vt:lpstr>
      <vt:lpstr>Doel</vt:lpstr>
      <vt:lpstr>voorbereiding</vt:lpstr>
      <vt:lpstr>Presenteer je figuur</vt:lpstr>
      <vt:lpstr>Verzamelen van de post-its</vt:lpstr>
      <vt:lpstr>Persoonlijke missie maken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Stripfiguren met een missie </dc:title>
  <dc:creator>Tessa Heeringa - Boer</dc:creator>
  <cp:lastModifiedBy>Tessa Heeringa - Boer</cp:lastModifiedBy>
  <cp:revision>1</cp:revision>
  <dcterms:created xsi:type="dcterms:W3CDTF">2021-04-06T10:17:34Z</dcterms:created>
  <dcterms:modified xsi:type="dcterms:W3CDTF">2021-04-06T10:57:26Z</dcterms:modified>
</cp:coreProperties>
</file>