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7" d="100"/>
          <a:sy n="77" d="100"/>
        </p:scale>
        <p:origin x="232" y="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56750A92-A03D-4D7C-90B5-145CB0CB2C96}" type="datetimeFigureOut">
              <a:rPr lang="nl-NL" smtClean="0"/>
              <a:t>7-4-2021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29F25DB9-AFB5-4934-A09F-653222C3D3B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918654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50A92-A03D-4D7C-90B5-145CB0CB2C96}" type="datetimeFigureOut">
              <a:rPr lang="nl-NL" smtClean="0"/>
              <a:t>7-4-2021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25DB9-AFB5-4934-A09F-653222C3D3B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176945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56750A92-A03D-4D7C-90B5-145CB0CB2C96}" type="datetimeFigureOut">
              <a:rPr lang="nl-NL" smtClean="0"/>
              <a:t>7-4-2021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29F25DB9-AFB5-4934-A09F-653222C3D3B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2800172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56750A92-A03D-4D7C-90B5-145CB0CB2C96}" type="datetimeFigureOut">
              <a:rPr lang="nl-NL" smtClean="0"/>
              <a:t>7-4-2021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29F25DB9-AFB5-4934-A09F-653222C3D3B2}" type="slidenum">
              <a:rPr lang="nl-NL" smtClean="0"/>
              <a:t>‹nr.›</a:t>
            </a:fld>
            <a:endParaRPr lang="nl-NL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92419350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56750A92-A03D-4D7C-90B5-145CB0CB2C96}" type="datetimeFigureOut">
              <a:rPr lang="nl-NL" smtClean="0"/>
              <a:t>7-4-2021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29F25DB9-AFB5-4934-A09F-653222C3D3B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147673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50A92-A03D-4D7C-90B5-145CB0CB2C96}" type="datetimeFigureOut">
              <a:rPr lang="nl-NL" smtClean="0"/>
              <a:t>7-4-2021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25DB9-AFB5-4934-A09F-653222C3D3B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8435975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Afbeelding-ko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50A92-A03D-4D7C-90B5-145CB0CB2C96}" type="datetimeFigureOut">
              <a:rPr lang="nl-NL" smtClean="0"/>
              <a:t>7-4-2021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25DB9-AFB5-4934-A09F-653222C3D3B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4119430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50A92-A03D-4D7C-90B5-145CB0CB2C96}" type="datetimeFigureOut">
              <a:rPr lang="nl-NL" smtClean="0"/>
              <a:t>7-4-2021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25DB9-AFB5-4934-A09F-653222C3D3B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7963635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56750A92-A03D-4D7C-90B5-145CB0CB2C96}" type="datetimeFigureOut">
              <a:rPr lang="nl-NL" smtClean="0"/>
              <a:t>7-4-2021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29F25DB9-AFB5-4934-A09F-653222C3D3B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892118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50A92-A03D-4D7C-90B5-145CB0CB2C96}" type="datetimeFigureOut">
              <a:rPr lang="nl-NL" smtClean="0"/>
              <a:t>7-4-2021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25DB9-AFB5-4934-A09F-653222C3D3B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230590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56750A92-A03D-4D7C-90B5-145CB0CB2C96}" type="datetimeFigureOut">
              <a:rPr lang="nl-NL" smtClean="0"/>
              <a:t>7-4-2021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29F25DB9-AFB5-4934-A09F-653222C3D3B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008129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50A92-A03D-4D7C-90B5-145CB0CB2C96}" type="datetimeFigureOut">
              <a:rPr lang="nl-NL" smtClean="0"/>
              <a:t>7-4-2021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25DB9-AFB5-4934-A09F-653222C3D3B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569957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50A92-A03D-4D7C-90B5-145CB0CB2C96}" type="datetimeFigureOut">
              <a:rPr lang="nl-NL" smtClean="0"/>
              <a:t>7-4-2021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25DB9-AFB5-4934-A09F-653222C3D3B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48097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50A92-A03D-4D7C-90B5-145CB0CB2C96}" type="datetimeFigureOut">
              <a:rPr lang="nl-NL" smtClean="0"/>
              <a:t>7-4-2021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25DB9-AFB5-4934-A09F-653222C3D3B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092558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50A92-A03D-4D7C-90B5-145CB0CB2C96}" type="datetimeFigureOut">
              <a:rPr lang="nl-NL" smtClean="0"/>
              <a:t>7-4-2021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25DB9-AFB5-4934-A09F-653222C3D3B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969994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50A92-A03D-4D7C-90B5-145CB0CB2C96}" type="datetimeFigureOut">
              <a:rPr lang="nl-NL" smtClean="0"/>
              <a:t>7-4-2021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25DB9-AFB5-4934-A09F-653222C3D3B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68898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50A92-A03D-4D7C-90B5-145CB0CB2C96}" type="datetimeFigureOut">
              <a:rPr lang="nl-NL" smtClean="0"/>
              <a:t>7-4-2021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25DB9-AFB5-4934-A09F-653222C3D3B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509042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750A92-A03D-4D7C-90B5-145CB0CB2C96}" type="datetimeFigureOut">
              <a:rPr lang="nl-NL" smtClean="0"/>
              <a:t>7-4-2021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F25DB9-AFB5-4934-A09F-653222C3D3B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717401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Kmm7aTIqgvs" TargetMode="Externa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xLcDxQ9H15E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>
            <a:extLst>
              <a:ext uri="{FF2B5EF4-FFF2-40B4-BE49-F238E27FC236}">
                <a16:creationId xmlns:a16="http://schemas.microsoft.com/office/drawing/2014/main" id="{910EFB3A-C67F-4D63-A527-FDC94B29120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Werken met een codeersysteem en werken met een observatieschema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5375D1AC-8F17-4B94-B65F-45D59A6FC37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Gestructureerd observeren</a:t>
            </a:r>
          </a:p>
        </p:txBody>
      </p:sp>
    </p:spTree>
    <p:extLst>
      <p:ext uri="{BB962C8B-B14F-4D97-AF65-F5344CB8AC3E}">
        <p14:creationId xmlns:p14="http://schemas.microsoft.com/office/powerpoint/2010/main" val="2438414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B7626C8E-FB50-4909-8D9D-09E34A8DBF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86817BFA-9939-42FC-97E6-1DDD23A38E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A4C4F977-CDDE-402E-B4F0-84B5572E77C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ekstvak 1">
            <a:extLst>
              <a:ext uri="{FF2B5EF4-FFF2-40B4-BE49-F238E27FC236}">
                <a16:creationId xmlns:a16="http://schemas.microsoft.com/office/drawing/2014/main" id="{886DCF96-A2D6-4437-8579-65243D37B298}"/>
              </a:ext>
            </a:extLst>
          </p:cNvPr>
          <p:cNvSpPr txBox="1"/>
          <p:nvPr/>
        </p:nvSpPr>
        <p:spPr>
          <a:xfrm>
            <a:off x="762766" y="1826093"/>
            <a:ext cx="3977639" cy="38541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indent="-228600" defTabSz="9144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Zoek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op je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wikiwijs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leervragen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bij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deze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les.</a:t>
            </a:r>
          </a:p>
          <a:p>
            <a:pPr indent="-228600" defTabSz="9144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indent="-228600" defTabSz="9144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Pak je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boek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en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zoek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antwoorden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op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deze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vragen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defTabSz="914400">
              <a:lnSpc>
                <a:spcPct val="90000"/>
              </a:lnSpc>
              <a:spcAft>
                <a:spcPts val="600"/>
              </a:spcAft>
            </a:pP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indent="-228600" defTabSz="9144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Maak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daarna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opdrachten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op de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volgende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dia’s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om toe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te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passen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914400">
              <a:lnSpc>
                <a:spcPct val="90000"/>
              </a:lnSpc>
              <a:spcAft>
                <a:spcPts val="600"/>
              </a:spcAft>
            </a:pP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indent="-228600" defTabSz="9144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Wat je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hebt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geleerd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over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werken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met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een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codeersysteem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en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werken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met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een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observatieschema</a:t>
            </a:r>
            <a:r>
              <a:rPr lang="en-US" sz="1600" dirty="0"/>
              <a:t>.</a:t>
            </a:r>
          </a:p>
        </p:txBody>
      </p:sp>
      <p:pic>
        <p:nvPicPr>
          <p:cNvPr id="3" name="Afbeelding 2">
            <a:extLst>
              <a:ext uri="{FF2B5EF4-FFF2-40B4-BE49-F238E27FC236}">
                <a16:creationId xmlns:a16="http://schemas.microsoft.com/office/drawing/2014/main" id="{8AE0613B-5382-416C-97E7-3762E2AE54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03170" y="746126"/>
            <a:ext cx="5472558" cy="54725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5408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62697E4A-2B61-4565-B691-B49C63063AEA}"/>
              </a:ext>
            </a:extLst>
          </p:cNvPr>
          <p:cNvSpPr txBox="1"/>
          <p:nvPr/>
        </p:nvSpPr>
        <p:spPr>
          <a:xfrm>
            <a:off x="738787" y="1554118"/>
            <a:ext cx="10275570" cy="48013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3600" dirty="0"/>
              <a:t>Toepassingsopdracht 1: het codeersysteem.</a:t>
            </a:r>
          </a:p>
          <a:p>
            <a:endParaRPr lang="nl-NL" dirty="0"/>
          </a:p>
          <a:p>
            <a:r>
              <a:rPr lang="nl-NL" dirty="0"/>
              <a:t>In je wikiwijs vind je een voorbeeld van een codeersysteem. Daarmee</a:t>
            </a:r>
          </a:p>
          <a:p>
            <a:r>
              <a:rPr lang="nl-NL" dirty="0"/>
              <a:t>kan je in het filmpje gaan observeren hoe vaak een kind initiatief </a:t>
            </a:r>
          </a:p>
          <a:p>
            <a:r>
              <a:rPr lang="nl-NL" dirty="0"/>
              <a:t>neemt in zijn spel. Lees welke codes er zijn en wat ze betekenen. Onthoud</a:t>
            </a:r>
          </a:p>
          <a:p>
            <a:r>
              <a:rPr lang="nl-NL" dirty="0"/>
              <a:t>dit goed!</a:t>
            </a:r>
          </a:p>
          <a:p>
            <a:endParaRPr lang="nl-NL" dirty="0"/>
          </a:p>
          <a:p>
            <a:r>
              <a:rPr lang="nl-NL" dirty="0"/>
              <a:t>1. Bekijk de eerste 5 minuten van het filmpje hieronder:</a:t>
            </a:r>
          </a:p>
          <a:p>
            <a:r>
              <a:rPr lang="nl-NL" u="sng" dirty="0">
                <a:solidFill>
                  <a:srgbClr val="0563C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https://www.youtube.com/watch?v=Kmm7aTIqgvs</a:t>
            </a:r>
            <a:endParaRPr lang="nl-NL" u="sng" dirty="0">
              <a:solidFill>
                <a:srgbClr val="0563C1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nl-NL" dirty="0">
                <a:solidFill>
                  <a:srgbClr val="0563C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Je observeert de jongen met de grijze trui die bij de zandtafel staat.</a:t>
            </a:r>
            <a:endParaRPr lang="nl-NL" dirty="0"/>
          </a:p>
          <a:p>
            <a:endParaRPr lang="nl-NL" dirty="0"/>
          </a:p>
          <a:p>
            <a:r>
              <a:rPr lang="nl-NL" dirty="0"/>
              <a:t>2. Schrijf terwijl je kijkt de codes op die je langs ziet komen.</a:t>
            </a:r>
          </a:p>
          <a:p>
            <a:endParaRPr lang="nl-NL" dirty="0"/>
          </a:p>
          <a:p>
            <a:r>
              <a:rPr lang="nl-NL" dirty="0"/>
              <a:t>3. Wat is jouw antwoord op de observatievraag ‘In hoeverre neemt dit kind initiatief bij het</a:t>
            </a:r>
          </a:p>
          <a:p>
            <a:r>
              <a:rPr lang="nl-NL" dirty="0"/>
              <a:t>samenspelen’?</a:t>
            </a:r>
          </a:p>
          <a:p>
            <a:r>
              <a:rPr lang="nl-NL" dirty="0"/>
              <a:t>4. Wat vind je van deze manier van observeren?</a:t>
            </a:r>
          </a:p>
        </p:txBody>
      </p:sp>
    </p:spTree>
    <p:extLst>
      <p:ext uri="{BB962C8B-B14F-4D97-AF65-F5344CB8AC3E}">
        <p14:creationId xmlns:p14="http://schemas.microsoft.com/office/powerpoint/2010/main" val="38775165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>
            <a:extLst>
              <a:ext uri="{FF2B5EF4-FFF2-40B4-BE49-F238E27FC236}">
                <a16:creationId xmlns:a16="http://schemas.microsoft.com/office/drawing/2014/main" id="{87D8C8C1-D58D-420C-8FA3-9A2286D019CC}"/>
              </a:ext>
            </a:extLst>
          </p:cNvPr>
          <p:cNvSpPr/>
          <p:nvPr/>
        </p:nvSpPr>
        <p:spPr>
          <a:xfrm>
            <a:off x="2086003" y="1213350"/>
            <a:ext cx="8202887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nl-NL" sz="36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Toepassingsopdracht 2:</a:t>
            </a:r>
          </a:p>
          <a:p>
            <a:pPr algn="ctr"/>
            <a:r>
              <a:rPr lang="nl-NL" sz="36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Werken met een observatieschema</a:t>
            </a:r>
            <a:endParaRPr lang="nl-NL" sz="36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4808342E-37AB-47CA-8E81-6E57DAA0E5DC}"/>
              </a:ext>
            </a:extLst>
          </p:cNvPr>
          <p:cNvSpPr txBox="1"/>
          <p:nvPr/>
        </p:nvSpPr>
        <p:spPr>
          <a:xfrm>
            <a:off x="1828800" y="3358342"/>
            <a:ext cx="9692077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In je wikiwijs vind je een kopie van een observatieschema uit </a:t>
            </a:r>
            <a:r>
              <a:rPr lang="nl-NL" dirty="0" err="1"/>
              <a:t>MeMoQ</a:t>
            </a:r>
            <a:r>
              <a:rPr lang="nl-NL" dirty="0"/>
              <a:t>, een Vlaams</a:t>
            </a:r>
          </a:p>
          <a:p>
            <a:r>
              <a:rPr lang="nl-NL" dirty="0"/>
              <a:t>Observatie-instrument voor kinderopvang en basisonderwijs. Je kunt hiermee</a:t>
            </a:r>
          </a:p>
          <a:p>
            <a:r>
              <a:rPr lang="nl-NL" dirty="0"/>
              <a:t>De betrokkenheid van een kind bij het spel observeren.</a:t>
            </a:r>
          </a:p>
          <a:p>
            <a:endParaRPr lang="nl-NL" dirty="0"/>
          </a:p>
          <a:p>
            <a:pPr marL="342900" indent="-342900">
              <a:buAutoNum type="arabicPeriod"/>
            </a:pPr>
            <a:r>
              <a:rPr lang="nl-NL" dirty="0"/>
              <a:t>Lees het schema goed door.</a:t>
            </a:r>
          </a:p>
          <a:p>
            <a:pPr marL="342900" indent="-342900">
              <a:buAutoNum type="arabicPeriod"/>
            </a:pPr>
            <a:r>
              <a:rPr lang="nl-NL" dirty="0"/>
              <a:t>Bekijk het filmpje en doorloop de stappen die er op het filmpje worden gevraagd.</a:t>
            </a:r>
          </a:p>
          <a:p>
            <a:r>
              <a:rPr lang="nl-NL" u="sng">
                <a:solidFill>
                  <a:srgbClr val="0563C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https://www.youtube.com/watch?v=xLcDxQ9H15E</a:t>
            </a:r>
            <a:endParaRPr lang="nl-NL" u="sng">
              <a:solidFill>
                <a:srgbClr val="0563C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nl-NL" dirty="0"/>
          </a:p>
          <a:p>
            <a:pPr marL="342900" indent="-342900">
              <a:buAutoNum type="arabicPeriod"/>
            </a:pPr>
            <a:r>
              <a:rPr lang="nl-NL" dirty="0"/>
              <a:t>Wat zijn is jouw conclusie over de betrokkenheid van dit jongetje?</a:t>
            </a:r>
          </a:p>
          <a:p>
            <a:pPr marL="342900" indent="-342900">
              <a:buAutoNum type="arabicPeriod"/>
            </a:pPr>
            <a:r>
              <a:rPr lang="nl-NL" dirty="0"/>
              <a:t>Wat vind je van deze manier van observeren?</a:t>
            </a:r>
          </a:p>
        </p:txBody>
      </p:sp>
    </p:spTree>
    <p:extLst>
      <p:ext uri="{BB962C8B-B14F-4D97-AF65-F5344CB8AC3E}">
        <p14:creationId xmlns:p14="http://schemas.microsoft.com/office/powerpoint/2010/main" val="2695834129"/>
      </p:ext>
    </p:extLst>
  </p:cSld>
  <p:clrMapOvr>
    <a:masterClrMapping/>
  </p:clrMapOvr>
</p:sld>
</file>

<file path=ppt/theme/theme1.xml><?xml version="1.0" encoding="utf-8"?>
<a:theme xmlns:a="http://schemas.openxmlformats.org/drawingml/2006/main" name="Condensspoor">
  <a:themeElements>
    <a:clrScheme name="Condensspoor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E5224E"/>
      </a:accent1>
      <a:accent2>
        <a:srgbClr val="9D074E"/>
      </a:accent2>
      <a:accent3>
        <a:srgbClr val="7F2294"/>
      </a:accent3>
      <a:accent4>
        <a:srgbClr val="8D65EA"/>
      </a:accent4>
      <a:accent5>
        <a:srgbClr val="588FE2"/>
      </a:accent5>
      <a:accent6>
        <a:srgbClr val="127CA4"/>
      </a:accent6>
      <a:hlink>
        <a:srgbClr val="FB4AB6"/>
      </a:hlink>
      <a:folHlink>
        <a:srgbClr val="F98FE9"/>
      </a:folHlink>
    </a:clrScheme>
    <a:fontScheme name="Condensspoor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ondensspoor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6DB8EB18-3657-4051-A897-2ED38832359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Condensspoor</Template>
  <TotalTime>20</TotalTime>
  <Words>289</Words>
  <Application>Microsoft Office PowerPoint</Application>
  <PresentationFormat>Breedbeeld</PresentationFormat>
  <Paragraphs>37</Paragraphs>
  <Slides>4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4</vt:i4>
      </vt:variant>
    </vt:vector>
  </HeadingPairs>
  <TitlesOfParts>
    <vt:vector size="8" baseType="lpstr">
      <vt:lpstr>Arial</vt:lpstr>
      <vt:lpstr>Calibri</vt:lpstr>
      <vt:lpstr>Century Gothic</vt:lpstr>
      <vt:lpstr>Condensspoor</vt:lpstr>
      <vt:lpstr>Gestructureerd observeren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Gestructureerd observeren</dc:title>
  <dc:creator>Laura Beeftink</dc:creator>
  <cp:lastModifiedBy>Laura Beeftink</cp:lastModifiedBy>
  <cp:revision>3</cp:revision>
  <dcterms:created xsi:type="dcterms:W3CDTF">2021-04-07T11:49:29Z</dcterms:created>
  <dcterms:modified xsi:type="dcterms:W3CDTF">2021-04-07T12:10:25Z</dcterms:modified>
</cp:coreProperties>
</file>