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  <p:sldMasterId id="2147483696" r:id="rId3"/>
  </p:sldMasterIdLst>
  <p:notesMasterIdLst>
    <p:notesMasterId r:id="rId64"/>
  </p:notesMasterIdLst>
  <p:handoutMasterIdLst>
    <p:handoutMasterId r:id="rId65"/>
  </p:handoutMasterIdLst>
  <p:sldIdLst>
    <p:sldId id="334" r:id="rId4"/>
    <p:sldId id="336" r:id="rId5"/>
    <p:sldId id="335" r:id="rId6"/>
    <p:sldId id="316" r:id="rId7"/>
    <p:sldId id="317" r:id="rId8"/>
    <p:sldId id="318" r:id="rId9"/>
    <p:sldId id="257" r:id="rId10"/>
    <p:sldId id="258" r:id="rId11"/>
    <p:sldId id="259" r:id="rId12"/>
    <p:sldId id="260" r:id="rId13"/>
    <p:sldId id="261" r:id="rId14"/>
    <p:sldId id="262" r:id="rId15"/>
    <p:sldId id="263" r:id="rId16"/>
    <p:sldId id="264" r:id="rId17"/>
    <p:sldId id="265" r:id="rId18"/>
    <p:sldId id="266" r:id="rId19"/>
    <p:sldId id="267" r:id="rId20"/>
    <p:sldId id="329" r:id="rId21"/>
    <p:sldId id="277" r:id="rId22"/>
    <p:sldId id="278" r:id="rId23"/>
    <p:sldId id="279" r:id="rId24"/>
    <p:sldId id="280" r:id="rId25"/>
    <p:sldId id="281" r:id="rId26"/>
    <p:sldId id="282" r:id="rId27"/>
    <p:sldId id="290" r:id="rId28"/>
    <p:sldId id="337" r:id="rId29"/>
    <p:sldId id="291" r:id="rId30"/>
    <p:sldId id="292" r:id="rId31"/>
    <p:sldId id="293" r:id="rId32"/>
    <p:sldId id="294" r:id="rId33"/>
    <p:sldId id="295" r:id="rId34"/>
    <p:sldId id="338" r:id="rId35"/>
    <p:sldId id="296" r:id="rId36"/>
    <p:sldId id="297" r:id="rId37"/>
    <p:sldId id="339" r:id="rId38"/>
    <p:sldId id="298" r:id="rId39"/>
    <p:sldId id="299" r:id="rId40"/>
    <p:sldId id="300" r:id="rId41"/>
    <p:sldId id="301" r:id="rId42"/>
    <p:sldId id="303" r:id="rId43"/>
    <p:sldId id="302" r:id="rId44"/>
    <p:sldId id="340" r:id="rId45"/>
    <p:sldId id="304" r:id="rId46"/>
    <p:sldId id="305" r:id="rId47"/>
    <p:sldId id="306" r:id="rId48"/>
    <p:sldId id="307" r:id="rId49"/>
    <p:sldId id="308" r:id="rId50"/>
    <p:sldId id="309" r:id="rId51"/>
    <p:sldId id="310" r:id="rId52"/>
    <p:sldId id="341" r:id="rId53"/>
    <p:sldId id="311" r:id="rId54"/>
    <p:sldId id="312" r:id="rId55"/>
    <p:sldId id="313" r:id="rId56"/>
    <p:sldId id="319" r:id="rId57"/>
    <p:sldId id="315" r:id="rId58"/>
    <p:sldId id="320" r:id="rId59"/>
    <p:sldId id="321" r:id="rId60"/>
    <p:sldId id="331" r:id="rId61"/>
    <p:sldId id="332" r:id="rId62"/>
    <p:sldId id="333" r:id="rId63"/>
  </p:sldIdLst>
  <p:sldSz cx="9144000" cy="5143500" type="screen16x9"/>
  <p:notesSz cx="6669088" cy="9872663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59" autoAdjust="0"/>
    <p:restoredTop sz="94660"/>
  </p:normalViewPr>
  <p:slideViewPr>
    <p:cSldViewPr>
      <p:cViewPr varScale="1">
        <p:scale>
          <a:sx n="143" d="100"/>
          <a:sy n="143" d="100"/>
        </p:scale>
        <p:origin x="744" y="11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63" Type="http://schemas.openxmlformats.org/officeDocument/2006/relationships/slide" Target="slides/slide60.xml"/><Relationship Id="rId68" Type="http://schemas.openxmlformats.org/officeDocument/2006/relationships/theme" Target="theme/theme1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66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61" Type="http://schemas.openxmlformats.org/officeDocument/2006/relationships/slide" Target="slides/slide58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handoutMaster" Target="handoutMasters/handout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notesMaster" Target="notesMasters/notesMaster1.xml"/><Relationship Id="rId69" Type="http://schemas.openxmlformats.org/officeDocument/2006/relationships/tableStyles" Target="tableStyles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67" Type="http://schemas.openxmlformats.org/officeDocument/2006/relationships/viewProps" Target="viewProps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slide" Target="slides/slide5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250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778250" y="0"/>
            <a:ext cx="2889250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425F26-FD48-44E0-962D-205C1E2A5600}" type="datetimeFigureOut">
              <a:rPr lang="nl-NL" smtClean="0"/>
              <a:t>20-4-2021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0" y="9377363"/>
            <a:ext cx="2889250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3778250" y="9377363"/>
            <a:ext cx="2889250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735B4C-2E23-4F26-8D32-ADC15191B4A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2072247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250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778250" y="0"/>
            <a:ext cx="2889250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5E158E-7962-4797-9D11-C6427BAD636D}" type="datetimeFigureOut">
              <a:rPr lang="nl-NL" smtClean="0"/>
              <a:t>20-4-2021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373063" y="1233488"/>
            <a:ext cx="5922962" cy="33321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66750" y="4751388"/>
            <a:ext cx="5335588" cy="38877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9377363"/>
            <a:ext cx="2889250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778250" y="9377363"/>
            <a:ext cx="2889250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B059F1-336B-4BF0-A149-62028A0C3EC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133647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B059F1-336B-4BF0-A149-62028A0C3EC7}" type="slidenum">
              <a:rPr lang="nl-NL" smtClean="0"/>
              <a:t>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269865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B059F1-336B-4BF0-A149-62028A0C3EC7}" type="slidenum">
              <a:rPr lang="nl-NL" smtClean="0"/>
              <a:t>33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304581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4800600"/>
            <a:ext cx="9141619" cy="3429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4750737"/>
            <a:ext cx="9141619" cy="4800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569214"/>
            <a:ext cx="7543800" cy="267462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6000" spc="-38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3341715"/>
            <a:ext cx="7543800" cy="85725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1800" cap="all" spc="150" baseline="0">
                <a:solidFill>
                  <a:schemeClr val="tx2"/>
                </a:solidFill>
                <a:latin typeface="+mj-lt"/>
              </a:defRPr>
            </a:lvl1pPr>
            <a:lvl2pPr marL="342900" indent="0" algn="ctr">
              <a:buNone/>
              <a:defRPr sz="18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nl-NL"/>
              <a:t>Klik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BC572-4FFD-4CAD-A1DE-1815F500F479}" type="datetimeFigureOut">
              <a:rPr lang="nl-NL" smtClean="0"/>
              <a:t>20-4-2021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619BA-3A98-44CA-B630-64707588EB3F}" type="slidenum">
              <a:rPr lang="nl-NL" smtClean="0"/>
              <a:t>‹nr.›</a:t>
            </a:fld>
            <a:endParaRPr lang="nl-NL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325755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645857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BC572-4FFD-4CAD-A1DE-1815F500F479}" type="datetimeFigureOut">
              <a:rPr lang="nl-NL" smtClean="0"/>
              <a:t>20-4-2021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619BA-3A98-44CA-B630-64707588EB3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473581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4800600"/>
            <a:ext cx="9141619" cy="3429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4750737"/>
            <a:ext cx="9141619" cy="4800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11084"/>
            <a:ext cx="1971675" cy="4318066"/>
          </a:xfrm>
        </p:spPr>
        <p:txBody>
          <a:bodyPr vert="eaVert"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11083"/>
            <a:ext cx="5800725" cy="4318067"/>
          </a:xfrm>
        </p:spPr>
        <p:txBody>
          <a:bodyPr vert="eaVert" lIns="45720" tIns="0" rIns="45720" bIns="0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BC572-4FFD-4CAD-A1DE-1815F500F479}" type="datetimeFigureOut">
              <a:rPr lang="nl-NL" smtClean="0"/>
              <a:t>20-4-2021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619BA-3A98-44CA-B630-64707588EB3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309830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4800600"/>
            <a:ext cx="9141619" cy="3429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4750737"/>
            <a:ext cx="9141619" cy="4800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569214"/>
            <a:ext cx="7543800" cy="267462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6000" spc="-38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3341715"/>
            <a:ext cx="7543800" cy="85725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1800" cap="all" spc="150" baseline="0">
                <a:solidFill>
                  <a:schemeClr val="tx2"/>
                </a:solidFill>
                <a:latin typeface="+mj-lt"/>
              </a:defRPr>
            </a:lvl1pPr>
            <a:lvl2pPr marL="342900" indent="0" algn="ctr">
              <a:buNone/>
              <a:defRPr sz="18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nl-NL"/>
              <a:t>Klik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F940D-2D66-4DBA-93FF-2CEE324BBE36}" type="datetime1">
              <a:rPr lang="nl-NL" smtClean="0"/>
              <a:t>20-4-2021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CE Overige Zoogdieren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42C0E-60A6-4270-922F-A20811B05817}" type="slidenum">
              <a:rPr lang="nl-NL" smtClean="0"/>
              <a:t>‹nr.›</a:t>
            </a:fld>
            <a:endParaRPr lang="nl-NL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325755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189366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F99A9-4137-49CD-8C18-926424F16F70}" type="datetime1">
              <a:rPr lang="nl-NL" smtClean="0"/>
              <a:t>20-4-2021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CE Overige Zoogdieren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42C0E-60A6-4270-922F-A20811B0581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6296435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4800600"/>
            <a:ext cx="9141619" cy="3429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4750737"/>
            <a:ext cx="9141619" cy="4800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69214"/>
            <a:ext cx="7543800" cy="267462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6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3339846"/>
            <a:ext cx="7543800" cy="85725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1800" cap="all" spc="150" baseline="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22D73-E518-4866-A945-20FFF0DB555B}" type="datetime1">
              <a:rPr lang="nl-NL" smtClean="0"/>
              <a:t>20-4-2021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CE Overige Zoogdieren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42C0E-60A6-4270-922F-A20811B05817}" type="slidenum">
              <a:rPr lang="nl-NL" smtClean="0"/>
              <a:t>‹nr.›</a:t>
            </a:fld>
            <a:endParaRPr lang="nl-NL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325755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88863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14953"/>
            <a:ext cx="7543800" cy="1088068"/>
          </a:xfrm>
        </p:spPr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59" y="1384301"/>
            <a:ext cx="3703320" cy="3017520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384301"/>
            <a:ext cx="3703320" cy="3017520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FF592B-1F69-4326-B3F2-98A89621BACA}" type="datetime1">
              <a:rPr lang="nl-NL" smtClean="0"/>
              <a:t>20-4-2021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CE Overige Zoogdieren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42C0E-60A6-4270-922F-A20811B0581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964056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14953"/>
            <a:ext cx="7543800" cy="1088068"/>
          </a:xfrm>
        </p:spPr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384539"/>
            <a:ext cx="3703320" cy="55221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1500" b="0" cap="all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1936751"/>
            <a:ext cx="3703320" cy="2533650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384539"/>
            <a:ext cx="3703320" cy="55221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1500" b="0" cap="all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1936751"/>
            <a:ext cx="3703320" cy="2533650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1111C-B90F-4260-8EBB-47E08D82A6F2}" type="datetime1">
              <a:rPr lang="nl-NL" smtClean="0"/>
              <a:t>20-4-2021</a:t>
            </a:fld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CE Overige Zoogdieren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42C0E-60A6-4270-922F-A20811B0581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979738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D07B5-C17D-40FD-92D0-058FFDDF35D6}" type="datetime1">
              <a:rPr lang="nl-NL" smtClean="0"/>
              <a:t>20-4-2021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CE Overige Zoogdieren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42C0E-60A6-4270-922F-A20811B0581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2017713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82" y="4800600"/>
            <a:ext cx="9141619" cy="3429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2" y="4750737"/>
            <a:ext cx="9141619" cy="4800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EDB91-76F8-4605-B1A9-50870C3AE8F5}" type="datetime1">
              <a:rPr lang="nl-NL" smtClean="0"/>
              <a:t>20-4-2021</a:t>
            </a:fld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nl-NL"/>
              <a:t>CE Overige Zoogdieren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42C0E-60A6-4270-922F-A20811B0581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6922321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" y="0"/>
            <a:ext cx="3038093" cy="5143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030053" y="0"/>
            <a:ext cx="48006" cy="514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445769"/>
            <a:ext cx="2400300" cy="1714500"/>
          </a:xfrm>
        </p:spPr>
        <p:txBody>
          <a:bodyPr anchor="b">
            <a:normAutofit/>
          </a:bodyPr>
          <a:lstStyle>
            <a:lvl1pPr>
              <a:defRPr sz="2700" b="0">
                <a:solidFill>
                  <a:srgbClr val="FFFFFF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00450" y="548640"/>
            <a:ext cx="4869180" cy="3943350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194560"/>
            <a:ext cx="2400300" cy="2534343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125">
                <a:solidFill>
                  <a:srgbClr val="FFFFFF"/>
                </a:solidFill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9134" y="4844839"/>
            <a:ext cx="1963883" cy="273844"/>
          </a:xfrm>
        </p:spPr>
        <p:txBody>
          <a:bodyPr/>
          <a:lstStyle>
            <a:lvl1pPr algn="l">
              <a:defRPr/>
            </a:lvl1pPr>
          </a:lstStyle>
          <a:p>
            <a:fld id="{D2AAC73A-B627-41AB-9B6D-F6F24F3C9C17}" type="datetime1">
              <a:rPr lang="nl-NL" smtClean="0"/>
              <a:t>20-4-2021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4844839"/>
            <a:ext cx="3486150" cy="273844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nl-NL"/>
              <a:t>CE Overige Zoogdieren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0042C0E-60A6-4270-922F-A20811B0581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711604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BC572-4FFD-4CAD-A1DE-1815F500F479}" type="datetimeFigureOut">
              <a:rPr lang="nl-NL" smtClean="0"/>
              <a:t>20-4-2021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619BA-3A98-44CA-B630-64707588EB3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379811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714750"/>
            <a:ext cx="9141619" cy="142875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2" y="3686307"/>
            <a:ext cx="9141619" cy="4800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3806190"/>
            <a:ext cx="7584948" cy="617220"/>
          </a:xfrm>
        </p:spPr>
        <p:txBody>
          <a:bodyPr lIns="91440" tIns="0" rIns="91440" bIns="0" anchor="b">
            <a:noAutofit/>
          </a:bodyPr>
          <a:lstStyle>
            <a:lvl1pPr>
              <a:defRPr sz="2700" b="0">
                <a:solidFill>
                  <a:srgbClr val="FFFFFF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" y="0"/>
            <a:ext cx="9143989" cy="3686307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60" y="4430267"/>
            <a:ext cx="7584948" cy="44577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450"/>
              </a:spcAft>
              <a:buNone/>
              <a:defRPr sz="1125">
                <a:solidFill>
                  <a:srgbClr val="FFFFFF"/>
                </a:solidFill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B0C87-8B8F-4782-B7B5-996140F49855}" type="datetime1">
              <a:rPr lang="nl-NL" smtClean="0"/>
              <a:t>20-4-2021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CE Overige Zoogdieren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42C0E-60A6-4270-922F-A20811B0581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2331194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9B134-34C7-4F9B-A596-5281E9871654}" type="datetime1">
              <a:rPr lang="nl-NL" smtClean="0"/>
              <a:t>20-4-2021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CE Overige Zoogdieren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42C0E-60A6-4270-922F-A20811B0581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0039129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4800600"/>
            <a:ext cx="9141619" cy="3429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4750737"/>
            <a:ext cx="9141619" cy="4800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11084"/>
            <a:ext cx="1971675" cy="4318066"/>
          </a:xfrm>
        </p:spPr>
        <p:txBody>
          <a:bodyPr vert="eaVert"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11083"/>
            <a:ext cx="5800725" cy="4318067"/>
          </a:xfrm>
        </p:spPr>
        <p:txBody>
          <a:bodyPr vert="eaVert" lIns="45720" tIns="0" rIns="45720" bIns="0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E70A1C-21DA-415C-A274-B764341CF6C4}" type="datetime1">
              <a:rPr lang="nl-NL" smtClean="0"/>
              <a:t>20-4-2021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CE Overige Zoogdieren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42C0E-60A6-4270-922F-A20811B0581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4702326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3398"/>
            <a:ext cx="6858000" cy="1790700"/>
          </a:xfrm>
        </p:spPr>
        <p:txBody>
          <a:bodyPr anchor="b">
            <a:normAutofit/>
          </a:bodyPr>
          <a:lstStyle>
            <a:lvl1pPr algn="ctr">
              <a:defRPr sz="4500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nl-NL"/>
              <a:t>Klik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A09DF-2E10-44CD-BBE7-2BAB0D78D7C0}" type="datetime1">
              <a:rPr lang="nl-NL" smtClean="0"/>
              <a:t>20-4-2021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CE Overige Zoogdieren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E93E6C-5AE4-45F4-AE1D-30C91AA49FF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4143919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6B858C-E7F4-4988-9457-D785108D90E9}" type="datetime1">
              <a:rPr lang="nl-NL" smtClean="0"/>
              <a:t>20-4-2021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CE Overige Zoogdieren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E93E6C-5AE4-45F4-AE1D-30C91AA49FF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3925928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4317"/>
            <a:ext cx="7886700" cy="2138406"/>
          </a:xfrm>
        </p:spPr>
        <p:txBody>
          <a:bodyPr anchor="b">
            <a:normAutofit/>
          </a:bodyPr>
          <a:lstStyle>
            <a:lvl1pPr>
              <a:defRPr sz="4500" b="0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14475"/>
            <a:ext cx="7886700" cy="1125140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E7786-BA73-4EBB-9656-3862F59BC672}" type="datetime1">
              <a:rPr lang="nl-NL" smtClean="0"/>
              <a:t>20-4-2021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CE Overige Zoogdieren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E93E6C-5AE4-45F4-AE1D-30C91AA49FF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2687318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3845" y="1371600"/>
            <a:ext cx="3886200" cy="3263503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71600"/>
            <a:ext cx="3886200" cy="3263503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4AC35-5250-4A57-B712-AB177E8549DA}" type="datetime1">
              <a:rPr lang="nl-NL" smtClean="0"/>
              <a:t>20-4-2021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CE Overige Zoogdieren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E93E6C-5AE4-45F4-AE1D-30C91AA49FF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8848679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261388"/>
            <a:ext cx="3867150" cy="619274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45" y="1880663"/>
            <a:ext cx="3867150" cy="2760394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1388"/>
            <a:ext cx="3886201" cy="619274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80663"/>
            <a:ext cx="3886201" cy="2760394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B9954-D0B8-4DEA-9155-DBFDF6AF76DF}" type="datetime1">
              <a:rPr lang="nl-NL" smtClean="0"/>
              <a:t>20-4-2021</a:t>
            </a:fld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CE Overige Zoogdieren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E93E6C-5AE4-45F4-AE1D-30C91AA49FF0}" type="slidenum">
              <a:rPr lang="nl-NL" smtClean="0"/>
              <a:t>‹nr.›</a:t>
            </a:fld>
            <a:endParaRPr lang="nl-NL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296411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907E2-71BE-4E4B-9BE0-7B63F781F7D0}" type="datetime1">
              <a:rPr lang="nl-NL" smtClean="0"/>
              <a:t>20-4-2021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CE Overige Zoogdieren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E93E6C-5AE4-45F4-AE1D-30C91AA49FF0}" type="slidenum">
              <a:rPr lang="nl-NL" smtClean="0"/>
              <a:t>‹nr.›</a:t>
            </a:fld>
            <a:endParaRPr lang="nl-NL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26893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F0C84D-D622-41DA-BEA2-22645AB447B8}" type="datetime1">
              <a:rPr lang="nl-NL" smtClean="0"/>
              <a:t>20-4-2021</a:t>
            </a:fld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CE Overige Zoogdieren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E93E6C-5AE4-45F4-AE1D-30C91AA49FF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344045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4800600"/>
            <a:ext cx="9141619" cy="3429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4750737"/>
            <a:ext cx="9141619" cy="4800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69214"/>
            <a:ext cx="7543800" cy="267462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6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3339846"/>
            <a:ext cx="7543800" cy="85725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1800" cap="all" spc="150" baseline="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BC572-4FFD-4CAD-A1DE-1815F500F479}" type="datetimeFigureOut">
              <a:rPr lang="nl-NL" smtClean="0"/>
              <a:t>20-4-2021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619BA-3A98-44CA-B630-64707588EB3F}" type="slidenum">
              <a:rPr lang="nl-NL" smtClean="0"/>
              <a:t>‹nr.›</a:t>
            </a:fld>
            <a:endParaRPr lang="nl-NL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325755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2485129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342900"/>
            <a:ext cx="2948940" cy="1200148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742950"/>
            <a:ext cx="4629150" cy="36576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1543049"/>
            <a:ext cx="2948940" cy="28575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7C164-C1EA-4A0C-9AE4-946711674472}" type="datetime1">
              <a:rPr lang="nl-NL" smtClean="0"/>
              <a:t>20-4-2021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CE Overige Zoogdieren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E93E6C-5AE4-45F4-AE1D-30C91AA49FF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8682411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342900"/>
            <a:ext cx="2948940" cy="1200150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200" y="742950"/>
            <a:ext cx="4629150" cy="36576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1543050"/>
            <a:ext cx="2948940" cy="28575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7E751-EA78-419C-89EF-32751F010D50}" type="datetime1">
              <a:rPr lang="nl-NL" smtClean="0"/>
              <a:t>20-4-2021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CE Overige Zoogdieren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E93E6C-5AE4-45F4-AE1D-30C91AA49FF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1993515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07B3E-92C3-40C4-8A46-BE65CA2F05D0}" type="datetime1">
              <a:rPr lang="nl-NL" smtClean="0"/>
              <a:t>20-4-2021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CE Overige Zoogdieren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E93E6C-5AE4-45F4-AE1D-30C91AA49FF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7774812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0271"/>
            <a:ext cx="1971675" cy="4358879"/>
          </a:xfrm>
        </p:spPr>
        <p:txBody>
          <a:bodyPr vert="eaVert"/>
          <a:lstStyle/>
          <a:p>
            <a:r>
              <a:rPr lang="nl-NL"/>
              <a:t>Klik om de stijl te bewerken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0272"/>
            <a:ext cx="5800725" cy="4358878"/>
          </a:xfrm>
        </p:spPr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FADF0-1F74-4002-885B-EA4A5C22FFF4}" type="datetime1">
              <a:rPr lang="nl-NL" smtClean="0"/>
              <a:t>20-4-2021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CE Overige Zoogdieren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E93E6C-5AE4-45F4-AE1D-30C91AA49FF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612061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14953"/>
            <a:ext cx="7543800" cy="1088068"/>
          </a:xfrm>
        </p:spPr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59" y="1384301"/>
            <a:ext cx="3703320" cy="3017520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384301"/>
            <a:ext cx="3703320" cy="3017520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BC572-4FFD-4CAD-A1DE-1815F500F479}" type="datetimeFigureOut">
              <a:rPr lang="nl-NL" smtClean="0"/>
              <a:t>20-4-2021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619BA-3A98-44CA-B630-64707588EB3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852803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14953"/>
            <a:ext cx="7543800" cy="1088068"/>
          </a:xfrm>
        </p:spPr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384539"/>
            <a:ext cx="3703320" cy="55221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1500" b="0" cap="all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1936751"/>
            <a:ext cx="3703320" cy="2533650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384539"/>
            <a:ext cx="3703320" cy="55221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1500" b="0" cap="all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1936751"/>
            <a:ext cx="3703320" cy="2533650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BC572-4FFD-4CAD-A1DE-1815F500F479}" type="datetimeFigureOut">
              <a:rPr lang="nl-NL" smtClean="0"/>
              <a:t>20-4-2021</a:t>
            </a:fld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619BA-3A98-44CA-B630-64707588EB3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947738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BC572-4FFD-4CAD-A1DE-1815F500F479}" type="datetimeFigureOut">
              <a:rPr lang="nl-NL" smtClean="0"/>
              <a:t>20-4-2021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619BA-3A98-44CA-B630-64707588EB3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012338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82" y="4800600"/>
            <a:ext cx="9141619" cy="3429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2" y="4750737"/>
            <a:ext cx="9141619" cy="4800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BC572-4FFD-4CAD-A1DE-1815F500F479}" type="datetimeFigureOut">
              <a:rPr lang="nl-NL" smtClean="0"/>
              <a:t>20-4-2021</a:t>
            </a:fld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nl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619BA-3A98-44CA-B630-64707588EB3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486468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" y="0"/>
            <a:ext cx="3038093" cy="5143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030053" y="0"/>
            <a:ext cx="48006" cy="514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445769"/>
            <a:ext cx="2400300" cy="1714500"/>
          </a:xfrm>
        </p:spPr>
        <p:txBody>
          <a:bodyPr anchor="b">
            <a:normAutofit/>
          </a:bodyPr>
          <a:lstStyle>
            <a:lvl1pPr>
              <a:defRPr sz="2700" b="0">
                <a:solidFill>
                  <a:srgbClr val="FFFFFF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00450" y="548640"/>
            <a:ext cx="4869180" cy="3943350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194560"/>
            <a:ext cx="2400300" cy="2534343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125">
                <a:solidFill>
                  <a:srgbClr val="FFFFFF"/>
                </a:solidFill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9134" y="4844839"/>
            <a:ext cx="1963883" cy="273844"/>
          </a:xfrm>
        </p:spPr>
        <p:txBody>
          <a:bodyPr/>
          <a:lstStyle>
            <a:lvl1pPr algn="l">
              <a:defRPr/>
            </a:lvl1pPr>
          </a:lstStyle>
          <a:p>
            <a:fld id="{322BC572-4FFD-4CAD-A1DE-1815F500F479}" type="datetimeFigureOut">
              <a:rPr lang="nl-NL" smtClean="0"/>
              <a:t>20-4-2021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4844839"/>
            <a:ext cx="3486150" cy="273844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42619BA-3A98-44CA-B630-64707588EB3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766351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714750"/>
            <a:ext cx="9141619" cy="142875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2" y="3686307"/>
            <a:ext cx="9141619" cy="4800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3806190"/>
            <a:ext cx="7584948" cy="617220"/>
          </a:xfrm>
        </p:spPr>
        <p:txBody>
          <a:bodyPr lIns="91440" tIns="0" rIns="91440" bIns="0" anchor="b">
            <a:noAutofit/>
          </a:bodyPr>
          <a:lstStyle>
            <a:lvl1pPr>
              <a:defRPr sz="2700" b="0">
                <a:solidFill>
                  <a:srgbClr val="FFFFFF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" y="0"/>
            <a:ext cx="9143989" cy="3686307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60" y="4430267"/>
            <a:ext cx="7584948" cy="44577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450"/>
              </a:spcAft>
              <a:buNone/>
              <a:defRPr sz="1125">
                <a:solidFill>
                  <a:srgbClr val="FFFFFF"/>
                </a:solidFill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BC572-4FFD-4CAD-A1DE-1815F500F479}" type="datetimeFigureOut">
              <a:rPr lang="nl-NL" smtClean="0"/>
              <a:t>20-4-2021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619BA-3A98-44CA-B630-64707588EB3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812562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4800600"/>
            <a:ext cx="9144000" cy="3429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4750737"/>
            <a:ext cx="9144001" cy="494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214953"/>
            <a:ext cx="7543800" cy="108806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384301"/>
            <a:ext cx="7543800" cy="301752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1" y="4844839"/>
            <a:ext cx="1854203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rgbClr val="FFFFFF"/>
                </a:solidFill>
              </a:defRPr>
            </a:lvl1pPr>
          </a:lstStyle>
          <a:p>
            <a:fld id="{322BC572-4FFD-4CAD-A1DE-1815F500F479}" type="datetimeFigureOut">
              <a:rPr lang="nl-NL" smtClean="0"/>
              <a:t>20-4-2021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4639" y="4844839"/>
            <a:ext cx="3617103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75" cap="all" baseline="0">
                <a:solidFill>
                  <a:srgbClr val="FFFFFF"/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5344" y="4844839"/>
            <a:ext cx="984019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88">
                <a:solidFill>
                  <a:srgbClr val="FFFFFF"/>
                </a:solidFill>
              </a:defRPr>
            </a:lvl1pPr>
          </a:lstStyle>
          <a:p>
            <a:fld id="{742619BA-3A98-44CA-B630-64707588EB3F}" type="slidenum">
              <a:rPr lang="nl-NL" smtClean="0"/>
              <a:t>‹nr.›</a:t>
            </a:fld>
            <a:endParaRPr lang="nl-NL"/>
          </a:p>
        </p:txBody>
      </p:sp>
      <p:cxnSp>
        <p:nvCxnSpPr>
          <p:cNvPr id="10" name="Straight Connector 9"/>
          <p:cNvCxnSpPr/>
          <p:nvPr/>
        </p:nvCxnSpPr>
        <p:spPr>
          <a:xfrm>
            <a:off x="895149" y="1303384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943543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85000"/>
        </a:lnSpc>
        <a:spcBef>
          <a:spcPct val="0"/>
        </a:spcBef>
        <a:buNone/>
        <a:defRPr sz="3600" kern="1200" spc="-38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68580" indent="-68580" algn="l" defTabSz="685800" rtl="0" eaLnBrk="1" latinLnBrk="0" hangingPunct="1">
        <a:lnSpc>
          <a:spcPct val="90000"/>
        </a:lnSpc>
        <a:spcBef>
          <a:spcPts val="900"/>
        </a:spcBef>
        <a:spcAft>
          <a:spcPts val="15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15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288036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3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425196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562356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699516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825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975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125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275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4800600"/>
            <a:ext cx="9144000" cy="3429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4750737"/>
            <a:ext cx="9144001" cy="494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214953"/>
            <a:ext cx="7543800" cy="108806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384301"/>
            <a:ext cx="7543800" cy="301752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1" y="4844839"/>
            <a:ext cx="1854203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rgbClr val="FFFFFF"/>
                </a:solidFill>
              </a:defRPr>
            </a:lvl1pPr>
          </a:lstStyle>
          <a:p>
            <a:fld id="{FDEDC4AA-25FF-4EDF-AB59-7BC87D71C105}" type="datetime1">
              <a:rPr lang="nl-NL" smtClean="0"/>
              <a:t>20-4-2021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4639" y="4844839"/>
            <a:ext cx="3617103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75" cap="all" baseline="0">
                <a:solidFill>
                  <a:srgbClr val="FFFFFF"/>
                </a:solidFill>
              </a:defRPr>
            </a:lvl1pPr>
          </a:lstStyle>
          <a:p>
            <a:r>
              <a:rPr lang="nl-NL"/>
              <a:t>CE Overige Zoogdieren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5344" y="4844839"/>
            <a:ext cx="984019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88">
                <a:solidFill>
                  <a:srgbClr val="FFFFFF"/>
                </a:solidFill>
              </a:defRPr>
            </a:lvl1pPr>
          </a:lstStyle>
          <a:p>
            <a:fld id="{90042C0E-60A6-4270-922F-A20811B05817}" type="slidenum">
              <a:rPr lang="nl-NL" smtClean="0"/>
              <a:t>‹nr.›</a:t>
            </a:fld>
            <a:endParaRPr lang="nl-NL"/>
          </a:p>
        </p:txBody>
      </p:sp>
      <p:cxnSp>
        <p:nvCxnSpPr>
          <p:cNvPr id="10" name="Straight Connector 9"/>
          <p:cNvCxnSpPr/>
          <p:nvPr/>
        </p:nvCxnSpPr>
        <p:spPr>
          <a:xfrm>
            <a:off x="895149" y="1303384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40916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sldNum="0" hdr="0" dt="0"/>
  <p:txStyles>
    <p:titleStyle>
      <a:lvl1pPr algn="l" defTabSz="685800" rtl="0" eaLnBrk="1" latinLnBrk="0" hangingPunct="1">
        <a:lnSpc>
          <a:spcPct val="85000"/>
        </a:lnSpc>
        <a:spcBef>
          <a:spcPct val="0"/>
        </a:spcBef>
        <a:buNone/>
        <a:defRPr sz="3600" kern="1200" spc="-38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68580" indent="-68580" algn="l" defTabSz="685800" rtl="0" eaLnBrk="1" latinLnBrk="0" hangingPunct="1">
        <a:lnSpc>
          <a:spcPct val="90000"/>
        </a:lnSpc>
        <a:spcBef>
          <a:spcPts val="900"/>
        </a:spcBef>
        <a:spcAft>
          <a:spcPts val="15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15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288036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3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425196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562356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699516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825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975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125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275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3845" y="274320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371600"/>
            <a:ext cx="7886700" cy="32635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E795CAC7-ADB7-464E-902A-81D69767A100}" type="datetime1">
              <a:rPr lang="nl-NL" smtClean="0"/>
              <a:t>20-4-2021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nl-NL"/>
              <a:t>CE Overige Zoogdieren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63145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E93E6C-5AE4-45F4-AE1D-30C91AA49FF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488608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6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6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6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6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143000" y="1078008"/>
            <a:ext cx="6858000" cy="1790700"/>
          </a:xfrm>
        </p:spPr>
        <p:txBody>
          <a:bodyPr>
            <a:normAutofit/>
          </a:bodyPr>
          <a:lstStyle/>
          <a:p>
            <a:pPr algn="ctr"/>
            <a:r>
              <a:rPr lang="nl-NL" sz="3000" dirty="0"/>
              <a:t>Bewijs van vakbekwaamheid</a:t>
            </a:r>
            <a:br>
              <a:rPr lang="nl-NL" dirty="0"/>
            </a:br>
            <a:r>
              <a:rPr lang="nl-NL" b="1" dirty="0"/>
              <a:t>Overige zoogdieren</a:t>
            </a:r>
            <a:br>
              <a:rPr lang="nl-NL" b="1" dirty="0"/>
            </a:br>
            <a:r>
              <a:rPr lang="nl-NL" sz="2700" b="1" dirty="0"/>
              <a:t>Les rassenkennis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143000" y="3311435"/>
            <a:ext cx="6858000" cy="1092381"/>
          </a:xfrm>
        </p:spPr>
        <p:txBody>
          <a:bodyPr>
            <a:normAutofit/>
          </a:bodyPr>
          <a:lstStyle/>
          <a:p>
            <a:pPr algn="ctr"/>
            <a:r>
              <a:rPr lang="nl-NL" sz="1400" dirty="0"/>
              <a:t>gemaakt door K. Borgerink</a:t>
            </a:r>
          </a:p>
        </p:txBody>
      </p:sp>
      <p:pic>
        <p:nvPicPr>
          <p:cNvPr id="7" name="Afbeelding 6" descr="Afbeeldingsresultaat voor overige zoogdieren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545096"/>
            <a:ext cx="2706563" cy="1095647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Afbeelding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75140" y="3333291"/>
            <a:ext cx="2051720" cy="1307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19274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4.Kleurdwerg</a:t>
            </a: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0138" y="1419622"/>
            <a:ext cx="3603724" cy="3149655"/>
          </a:xfrm>
          <a:prstGeom prst="rect">
            <a:avLst/>
          </a:prstGeom>
        </p:spPr>
      </p:pic>
      <p:sp>
        <p:nvSpPr>
          <p:cNvPr id="4" name="Tekstvak 3"/>
          <p:cNvSpPr txBox="1"/>
          <p:nvPr/>
        </p:nvSpPr>
        <p:spPr>
          <a:xfrm>
            <a:off x="7596336" y="2571750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Dwerg</a:t>
            </a:r>
          </a:p>
        </p:txBody>
      </p:sp>
    </p:spTree>
    <p:extLst>
      <p:ext uri="{BB962C8B-B14F-4D97-AF65-F5344CB8AC3E}">
        <p14:creationId xmlns:p14="http://schemas.microsoft.com/office/powerpoint/2010/main" val="682613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5. Pooltje </a:t>
            </a:r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3648" y="1635646"/>
            <a:ext cx="4255566" cy="2808552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8184" y="2499742"/>
            <a:ext cx="2080726" cy="1386284"/>
          </a:xfrm>
          <a:prstGeom prst="rect">
            <a:avLst/>
          </a:prstGeom>
        </p:spPr>
      </p:pic>
      <p:sp>
        <p:nvSpPr>
          <p:cNvPr id="6" name="Tekstvak 5"/>
          <p:cNvSpPr txBox="1"/>
          <p:nvPr/>
        </p:nvSpPr>
        <p:spPr>
          <a:xfrm>
            <a:off x="6988471" y="1995686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Dwerg</a:t>
            </a:r>
          </a:p>
        </p:txBody>
      </p:sp>
    </p:spTree>
    <p:extLst>
      <p:ext uri="{BB962C8B-B14F-4D97-AF65-F5344CB8AC3E}">
        <p14:creationId xmlns:p14="http://schemas.microsoft.com/office/powerpoint/2010/main" val="803971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6. Hollander</a:t>
            </a: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1419622"/>
            <a:ext cx="3888432" cy="3204068"/>
          </a:xfrm>
          <a:prstGeom prst="rect">
            <a:avLst/>
          </a:prstGeom>
        </p:spPr>
      </p:pic>
      <p:sp>
        <p:nvSpPr>
          <p:cNvPr id="4" name="Tekstvak 3"/>
          <p:cNvSpPr txBox="1"/>
          <p:nvPr/>
        </p:nvSpPr>
        <p:spPr>
          <a:xfrm>
            <a:off x="7596336" y="2571750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klein</a:t>
            </a:r>
          </a:p>
        </p:txBody>
      </p:sp>
    </p:spTree>
    <p:extLst>
      <p:ext uri="{BB962C8B-B14F-4D97-AF65-F5344CB8AC3E}">
        <p14:creationId xmlns:p14="http://schemas.microsoft.com/office/powerpoint/2010/main" val="60016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7. Rex</a:t>
            </a: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5756" y="1419622"/>
            <a:ext cx="4392488" cy="3048387"/>
          </a:xfrm>
          <a:prstGeom prst="rect">
            <a:avLst/>
          </a:prstGeom>
        </p:spPr>
      </p:pic>
      <p:sp>
        <p:nvSpPr>
          <p:cNvPr id="4" name="Tekstvak 3"/>
          <p:cNvSpPr txBox="1"/>
          <p:nvPr/>
        </p:nvSpPr>
        <p:spPr>
          <a:xfrm>
            <a:off x="7596336" y="2571750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Midden</a:t>
            </a:r>
          </a:p>
        </p:txBody>
      </p:sp>
    </p:spTree>
    <p:extLst>
      <p:ext uri="{BB962C8B-B14F-4D97-AF65-F5344CB8AC3E}">
        <p14:creationId xmlns:p14="http://schemas.microsoft.com/office/powerpoint/2010/main" val="2334756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8. Angora</a:t>
            </a: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4626" y="1491630"/>
            <a:ext cx="3754748" cy="3003798"/>
          </a:xfrm>
          <a:prstGeom prst="rect">
            <a:avLst/>
          </a:prstGeom>
        </p:spPr>
      </p:pic>
      <p:sp>
        <p:nvSpPr>
          <p:cNvPr id="4" name="Tekstvak 3"/>
          <p:cNvSpPr txBox="1"/>
          <p:nvPr/>
        </p:nvSpPr>
        <p:spPr>
          <a:xfrm>
            <a:off x="7596336" y="2571750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Midden</a:t>
            </a:r>
          </a:p>
        </p:txBody>
      </p:sp>
    </p:spTree>
    <p:extLst>
      <p:ext uri="{BB962C8B-B14F-4D97-AF65-F5344CB8AC3E}">
        <p14:creationId xmlns:p14="http://schemas.microsoft.com/office/powerpoint/2010/main" val="2938964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9. Voskonijn</a:t>
            </a:r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1272818"/>
            <a:ext cx="4970308" cy="3311468"/>
          </a:xfrm>
          <a:prstGeom prst="rect">
            <a:avLst/>
          </a:prstGeom>
        </p:spPr>
      </p:pic>
      <p:sp>
        <p:nvSpPr>
          <p:cNvPr id="4" name="Tekstvak 3"/>
          <p:cNvSpPr txBox="1"/>
          <p:nvPr/>
        </p:nvSpPr>
        <p:spPr>
          <a:xfrm>
            <a:off x="7596336" y="2571750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Midden</a:t>
            </a:r>
          </a:p>
        </p:txBody>
      </p:sp>
    </p:spTree>
    <p:extLst>
      <p:ext uri="{BB962C8B-B14F-4D97-AF65-F5344CB8AC3E}">
        <p14:creationId xmlns:p14="http://schemas.microsoft.com/office/powerpoint/2010/main" val="2174131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10. Teddy dwerg</a:t>
            </a: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1635646"/>
            <a:ext cx="3744416" cy="2834009"/>
          </a:xfrm>
          <a:prstGeom prst="rect">
            <a:avLst/>
          </a:prstGeom>
        </p:spPr>
      </p:pic>
      <p:sp>
        <p:nvSpPr>
          <p:cNvPr id="4" name="Tekstvak 3"/>
          <p:cNvSpPr txBox="1"/>
          <p:nvPr/>
        </p:nvSpPr>
        <p:spPr>
          <a:xfrm>
            <a:off x="7596336" y="2571750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Dwerg</a:t>
            </a:r>
          </a:p>
        </p:txBody>
      </p:sp>
    </p:spTree>
    <p:extLst>
      <p:ext uri="{BB962C8B-B14F-4D97-AF65-F5344CB8AC3E}">
        <p14:creationId xmlns:p14="http://schemas.microsoft.com/office/powerpoint/2010/main" val="451674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1520" y="425450"/>
            <a:ext cx="7886700" cy="994172"/>
          </a:xfrm>
        </p:spPr>
        <p:txBody>
          <a:bodyPr/>
          <a:lstStyle/>
          <a:p>
            <a:r>
              <a:rPr lang="nl-NL" dirty="0"/>
              <a:t>11. Baard konijn/ Leeuwenkop</a:t>
            </a: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4420" y="1419622"/>
            <a:ext cx="4635159" cy="3080449"/>
          </a:xfrm>
          <a:prstGeom prst="rect">
            <a:avLst/>
          </a:prstGeom>
        </p:spPr>
      </p:pic>
      <p:sp>
        <p:nvSpPr>
          <p:cNvPr id="4" name="Tekstvak 3"/>
          <p:cNvSpPr txBox="1"/>
          <p:nvPr/>
        </p:nvSpPr>
        <p:spPr>
          <a:xfrm>
            <a:off x="7596336" y="2571750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Klein</a:t>
            </a:r>
          </a:p>
        </p:txBody>
      </p:sp>
    </p:spTree>
    <p:extLst>
      <p:ext uri="{BB962C8B-B14F-4D97-AF65-F5344CB8AC3E}">
        <p14:creationId xmlns:p14="http://schemas.microsoft.com/office/powerpoint/2010/main" val="1381396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Cavia’s</a:t>
            </a:r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7944" y="1419622"/>
            <a:ext cx="4667852" cy="3050059"/>
          </a:xfrm>
          <a:prstGeom prst="rect">
            <a:avLst/>
          </a:prstGeom>
        </p:spPr>
      </p:pic>
      <p:pic>
        <p:nvPicPr>
          <p:cNvPr id="6" name="Afbeelding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5" y="1923678"/>
            <a:ext cx="3577575" cy="2088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912919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27584" y="-524594"/>
            <a:ext cx="7797552" cy="1861715"/>
          </a:xfrm>
        </p:spPr>
        <p:txBody>
          <a:bodyPr>
            <a:normAutofit/>
          </a:bodyPr>
          <a:lstStyle/>
          <a:p>
            <a:r>
              <a:rPr lang="nl-NL" dirty="0"/>
              <a:t>1. Cavia Gladhaar</a:t>
            </a:r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1923678"/>
            <a:ext cx="3984104" cy="2658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9759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/>
              <a:t>BHvD</a:t>
            </a:r>
            <a:r>
              <a:rPr lang="nl-NL" dirty="0"/>
              <a:t>: Overige zoogdieren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274380" y="1419622"/>
            <a:ext cx="8640960" cy="3017520"/>
          </a:xfrm>
        </p:spPr>
        <p:txBody>
          <a:bodyPr numCol="2"/>
          <a:lstStyle/>
          <a:p>
            <a:pPr>
              <a:buFont typeface="Arial" panose="020B0604020202020204" pitchFamily="34" charset="0"/>
              <a:buChar char="•"/>
            </a:pPr>
            <a:r>
              <a:rPr lang="nl-NL" dirty="0"/>
              <a:t>Onderwerpen kennisexamen &amp; theorielessen.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nl-NL" sz="1400" dirty="0"/>
              <a:t>Rassenkennis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nl-NL" sz="1400" dirty="0"/>
              <a:t>Huisvesting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nl-NL" sz="1400" dirty="0"/>
              <a:t>Voortplanting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nl-NL" sz="1400" dirty="0"/>
              <a:t>Voeding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nl-NL" sz="1400" dirty="0"/>
              <a:t>Ziektebeelden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nl-NL" sz="1400" dirty="0"/>
              <a:t>Preventieve- en curatieve gezondheidszorg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nl-NL" sz="1400" dirty="0"/>
              <a:t>Wet- en regelgeving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nl-NL" sz="1400" dirty="0"/>
              <a:t>Invasieve soorten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nl-NL" sz="1400" dirty="0"/>
              <a:t>Kennisexamen overige zoogdieren 30 maart 2020</a:t>
            </a:r>
          </a:p>
          <a:p>
            <a:pPr lvl="1">
              <a:buFont typeface="Arial" panose="020B0604020202020204" pitchFamily="34" charset="0"/>
              <a:buChar char="•"/>
            </a:pPr>
            <a:endParaRPr lang="nl-NL" sz="1500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nl-NL" sz="1500" dirty="0"/>
              <a:t>Onderwerpen vaardigheidsexamen &amp; praktijklessen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nl-NL" sz="1400" dirty="0"/>
              <a:t>Gezondheidscontrole. 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nl-NL" sz="1400" dirty="0"/>
              <a:t>Dagelijkse verzorging. 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nl-NL" sz="1400" dirty="0"/>
              <a:t>Voorlichting geven. 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nl-NL" sz="1400" dirty="0"/>
              <a:t>Een dier verplaatsen naar een ander verblijf. </a:t>
            </a:r>
          </a:p>
          <a:p>
            <a:pPr lvl="2">
              <a:buFont typeface="Arial" panose="020B0604020202020204" pitchFamily="34" charset="0"/>
              <a:buChar char="•"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84423027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2. Borstelhaar</a:t>
            </a: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0546" y="1491630"/>
            <a:ext cx="4982908" cy="3006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5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27584" y="483518"/>
            <a:ext cx="7653536" cy="864095"/>
          </a:xfrm>
        </p:spPr>
        <p:txBody>
          <a:bodyPr/>
          <a:lstStyle/>
          <a:p>
            <a:r>
              <a:rPr lang="nl-NL" dirty="0"/>
              <a:t>3. Amerikaans en Engels gekruind</a:t>
            </a: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574" y="1779662"/>
            <a:ext cx="3357194" cy="2376264"/>
          </a:xfrm>
          <a:prstGeom prst="rect">
            <a:avLst/>
          </a:prstGeom>
        </p:spPr>
      </p:pic>
      <p:pic>
        <p:nvPicPr>
          <p:cNvPr id="4" name="Afbeelding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1779662"/>
            <a:ext cx="2542406" cy="2589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946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4. Langhaar of </a:t>
            </a:r>
            <a:r>
              <a:rPr lang="nl-NL" dirty="0" err="1"/>
              <a:t>Peruvian</a:t>
            </a:r>
            <a:endParaRPr lang="nl-NL" dirty="0"/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1419622"/>
            <a:ext cx="4763008" cy="3181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4584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5. US Teddy/ Rex</a:t>
            </a: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419622"/>
            <a:ext cx="4082973" cy="2376264"/>
          </a:xfrm>
          <a:prstGeom prst="rect">
            <a:avLst/>
          </a:prstGeom>
        </p:spPr>
      </p:pic>
      <p:pic>
        <p:nvPicPr>
          <p:cNvPr id="4" name="Afbeelding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4008" y="2499742"/>
            <a:ext cx="3464661" cy="2016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864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6. </a:t>
            </a:r>
            <a:r>
              <a:rPr lang="nl-NL" dirty="0" err="1"/>
              <a:t>Skinny</a:t>
            </a:r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1765" y="1491630"/>
            <a:ext cx="4080470" cy="3238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3099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143000" y="339502"/>
            <a:ext cx="6858000" cy="1790700"/>
          </a:xfrm>
        </p:spPr>
        <p:txBody>
          <a:bodyPr/>
          <a:lstStyle/>
          <a:p>
            <a:r>
              <a:rPr lang="nl-NL" dirty="0"/>
              <a:t>Overige knaagdieren</a:t>
            </a:r>
          </a:p>
        </p:txBody>
      </p:sp>
      <p:sp>
        <p:nvSpPr>
          <p:cNvPr id="5" name="Ondertitel 4"/>
          <p:cNvSpPr>
            <a:spLocks noGrp="1"/>
          </p:cNvSpPr>
          <p:nvPr>
            <p:ph type="subTitle" idx="1"/>
          </p:nvPr>
        </p:nvSpPr>
        <p:spPr>
          <a:xfrm>
            <a:off x="1143000" y="2135863"/>
            <a:ext cx="6858000" cy="1241822"/>
          </a:xfrm>
        </p:spPr>
        <p:txBody>
          <a:bodyPr/>
          <a:lstStyle/>
          <a:p>
            <a:r>
              <a:rPr lang="nl-NL" dirty="0"/>
              <a:t>Hamsters, Ratten, Muizen, Chinchilla, </a:t>
            </a:r>
            <a:r>
              <a:rPr lang="nl-NL" dirty="0" err="1"/>
              <a:t>Degoe</a:t>
            </a:r>
            <a:r>
              <a:rPr lang="nl-NL" dirty="0"/>
              <a:t> en </a:t>
            </a:r>
            <a:r>
              <a:rPr lang="nl-NL" dirty="0" err="1"/>
              <a:t>Boeroendoek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45525363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Hamster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 rotWithShape="1">
          <a:blip r:embed="rId2"/>
          <a:srcRect t="20079"/>
          <a:stretch/>
        </p:blipFill>
        <p:spPr>
          <a:xfrm>
            <a:off x="1259632" y="1563638"/>
            <a:ext cx="6962271" cy="3044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961133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1. Syrische hamster</a:t>
            </a: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5301" y="1419622"/>
            <a:ext cx="4859117" cy="3237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403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71600" y="425450"/>
            <a:ext cx="7352320" cy="994172"/>
          </a:xfrm>
        </p:spPr>
        <p:txBody>
          <a:bodyPr/>
          <a:lstStyle/>
          <a:p>
            <a:r>
              <a:rPr lang="nl-NL" dirty="0"/>
              <a:t>2. Russische dwerghamster</a:t>
            </a: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1419622"/>
            <a:ext cx="4369668" cy="3277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8968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3. </a:t>
            </a:r>
            <a:r>
              <a:rPr lang="nl-NL" dirty="0" err="1"/>
              <a:t>Campbelli</a:t>
            </a:r>
            <a:r>
              <a:rPr lang="nl-NL" dirty="0"/>
              <a:t> dwerghamster</a:t>
            </a: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1347613"/>
            <a:ext cx="4680520" cy="3118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7812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Deze les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822960" y="1384300"/>
            <a:ext cx="7543800" cy="3367315"/>
          </a:xfrm>
        </p:spPr>
        <p:txBody>
          <a:bodyPr>
            <a:normAutofit/>
          </a:bodyPr>
          <a:lstStyle/>
          <a:p>
            <a:pPr lvl="1">
              <a:buFont typeface="Arial" panose="020B0604020202020204" pitchFamily="34" charset="0"/>
              <a:buChar char="•"/>
            </a:pPr>
            <a:r>
              <a:rPr lang="nl-NL" sz="1600" dirty="0"/>
              <a:t>De kandidaat kan rassen uit de rassenlijst van het servicedocument herkennen en de Nederlandse en wetenschappelijke naam noemen. 	</a:t>
            </a:r>
          </a:p>
          <a:p>
            <a:pPr lvl="1">
              <a:buFont typeface="Arial" panose="020B0604020202020204" pitchFamily="34" charset="0"/>
              <a:buChar char="•"/>
            </a:pPr>
            <a:endParaRPr lang="nl-NL" sz="1600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nl-NL" sz="1600" dirty="0"/>
              <a:t>De kandidaat kan uiterlijke kenmerken van de rassen uit de rassenlijst van het servicedocument benoemen. </a:t>
            </a:r>
          </a:p>
          <a:p>
            <a:pPr lvl="1">
              <a:buFont typeface="Arial" panose="020B0604020202020204" pitchFamily="34" charset="0"/>
              <a:buChar char="•"/>
            </a:pPr>
            <a:endParaRPr lang="nl-NL" sz="1600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nl-NL" sz="1600" dirty="0"/>
              <a:t>Rassenlijst</a:t>
            </a:r>
          </a:p>
          <a:p>
            <a:pPr marL="699516" lvl="2" indent="-342900">
              <a:buFont typeface="+mj-lt"/>
              <a:buAutoNum type="arabicPeriod"/>
            </a:pPr>
            <a:r>
              <a:rPr lang="nl-NL" sz="1400" dirty="0"/>
              <a:t>Konijnen</a:t>
            </a:r>
          </a:p>
          <a:p>
            <a:pPr marL="699516" lvl="2" indent="-342900">
              <a:buFont typeface="+mj-lt"/>
              <a:buAutoNum type="arabicPeriod"/>
            </a:pPr>
            <a:r>
              <a:rPr lang="nl-NL" sz="1400" dirty="0"/>
              <a:t>Knagers</a:t>
            </a:r>
          </a:p>
          <a:p>
            <a:pPr marL="699516" lvl="2" indent="-342900">
              <a:buFont typeface="+mj-lt"/>
              <a:buAutoNum type="arabicPeriod"/>
            </a:pPr>
            <a:r>
              <a:rPr lang="nl-NL" sz="1400" dirty="0"/>
              <a:t>Overige kleine zoogdieren (Egel, </a:t>
            </a:r>
            <a:r>
              <a:rPr lang="nl-NL" sz="1400" dirty="0" err="1"/>
              <a:t>Nijlroezet</a:t>
            </a:r>
            <a:r>
              <a:rPr lang="nl-NL" sz="1400" dirty="0"/>
              <a:t>, Bennet Wallaby, Stinkdier, Lama en Alpaca)</a:t>
            </a:r>
          </a:p>
          <a:p>
            <a:pPr lvl="1">
              <a:buFont typeface="Arial" panose="020B0604020202020204" pitchFamily="34" charset="0"/>
              <a:buChar char="•"/>
            </a:pPr>
            <a:endParaRPr lang="nl-NL" sz="1600" dirty="0"/>
          </a:p>
          <a:p>
            <a:pPr lvl="1">
              <a:buFont typeface="Arial" panose="020B0604020202020204" pitchFamily="34" charset="0"/>
              <a:buChar char="•"/>
            </a:pPr>
            <a:endParaRPr lang="nl-NL" sz="1600" dirty="0"/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06955297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27584" y="416899"/>
            <a:ext cx="7454652" cy="994172"/>
          </a:xfrm>
        </p:spPr>
        <p:txBody>
          <a:bodyPr/>
          <a:lstStyle/>
          <a:p>
            <a:r>
              <a:rPr lang="nl-NL" dirty="0"/>
              <a:t>4. </a:t>
            </a:r>
            <a:r>
              <a:rPr lang="nl-NL" dirty="0" err="1"/>
              <a:t>Roborovski</a:t>
            </a:r>
            <a:r>
              <a:rPr lang="nl-NL" dirty="0"/>
              <a:t> dwerghamster</a:t>
            </a: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4682" y="1419622"/>
            <a:ext cx="4674636" cy="3114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9980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5. Chinese dwerghamster</a:t>
            </a: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7784" y="1521244"/>
            <a:ext cx="4533292" cy="3020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4347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Gerbils</a:t>
            </a: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 rotWithShape="1">
          <a:blip r:embed="rId2"/>
          <a:srcRect l="3824" t="18954" r="4384" b="5956"/>
          <a:stretch/>
        </p:blipFill>
        <p:spPr>
          <a:xfrm>
            <a:off x="1259632" y="1397659"/>
            <a:ext cx="6912768" cy="3312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556912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1. Mongoolse gerbil</a:t>
            </a: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1419622"/>
            <a:ext cx="4896544" cy="3268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6260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2. Dikstaartgerbil</a:t>
            </a:r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5776" y="1419622"/>
            <a:ext cx="4250965" cy="3205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5205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Ratten</a:t>
            </a: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 rotWithShape="1">
          <a:blip r:embed="rId2"/>
          <a:srcRect t="19581"/>
          <a:stretch/>
        </p:blipFill>
        <p:spPr>
          <a:xfrm>
            <a:off x="1295377" y="1779662"/>
            <a:ext cx="6598966" cy="295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8513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1. Tamme Rat</a:t>
            </a: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4620" y="1707654"/>
            <a:ext cx="4320480" cy="2683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6441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2. Japanner</a:t>
            </a: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3728" y="1419622"/>
            <a:ext cx="5371008" cy="3099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5827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3. Husky</a:t>
            </a: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1419622"/>
            <a:ext cx="4953000" cy="312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0195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4. Rex</a:t>
            </a: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8274" y="1563638"/>
            <a:ext cx="4507451" cy="3003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0212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Konijnen</a:t>
            </a:r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 rotWithShape="1">
          <a:blip r:embed="rId3"/>
          <a:srcRect l="21652" t="31543" r="63143" b="44808"/>
          <a:stretch/>
        </p:blipFill>
        <p:spPr>
          <a:xfrm>
            <a:off x="1784786" y="1419622"/>
            <a:ext cx="5620148" cy="3382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851511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5. </a:t>
            </a:r>
            <a:r>
              <a:rPr lang="nl-NL" dirty="0" err="1"/>
              <a:t>Dumbo</a:t>
            </a:r>
            <a:endParaRPr lang="nl-NL" dirty="0"/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1491630"/>
            <a:ext cx="4824536" cy="3214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445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6. Naaktrat</a:t>
            </a: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7784" y="1398655"/>
            <a:ext cx="4680520" cy="3114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865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Muizen</a:t>
            </a: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 rotWithShape="1">
          <a:blip r:embed="rId2"/>
          <a:srcRect t="19194"/>
          <a:stretch/>
        </p:blipFill>
        <p:spPr>
          <a:xfrm>
            <a:off x="1304874" y="1635646"/>
            <a:ext cx="6579972" cy="2914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041000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1. Kleurmuis</a:t>
            </a: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4601" y="1419622"/>
            <a:ext cx="5720518" cy="3233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8566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2. Wit (rood en donker oog)</a:t>
            </a: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1036" y="1635646"/>
            <a:ext cx="3161928" cy="2106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2974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3. Eénkleurig</a:t>
            </a: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1828" y="1563638"/>
            <a:ext cx="4386064" cy="2922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9608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4. Goud- </a:t>
            </a:r>
            <a:r>
              <a:rPr lang="nl-NL" dirty="0" err="1"/>
              <a:t>agouti</a:t>
            </a:r>
            <a:r>
              <a:rPr lang="nl-NL" dirty="0"/>
              <a:t>/ zilver- </a:t>
            </a:r>
            <a:r>
              <a:rPr lang="nl-NL" dirty="0" err="1"/>
              <a:t>agouti</a:t>
            </a:r>
            <a:endParaRPr lang="nl-NL" dirty="0"/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923678"/>
            <a:ext cx="3593840" cy="2394396"/>
          </a:xfrm>
          <a:prstGeom prst="rect">
            <a:avLst/>
          </a:prstGeom>
        </p:spPr>
      </p:pic>
      <p:pic>
        <p:nvPicPr>
          <p:cNvPr id="4" name="Afbeelding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491630"/>
            <a:ext cx="3450094" cy="229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6540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5. Driekleur</a:t>
            </a: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2212" y="1419622"/>
            <a:ext cx="4219575" cy="286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7933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6. Sinaï Stekelmuis</a:t>
            </a: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1919" y="2410428"/>
            <a:ext cx="2901305" cy="1824401"/>
          </a:xfrm>
          <a:prstGeom prst="rect">
            <a:avLst/>
          </a:prstGeom>
        </p:spPr>
      </p:pic>
      <p:pic>
        <p:nvPicPr>
          <p:cNvPr id="4" name="Afbeelding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7624" y="1779662"/>
            <a:ext cx="2533650" cy="186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0700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7. </a:t>
            </a:r>
            <a:r>
              <a:rPr lang="nl-NL" dirty="0" err="1"/>
              <a:t>Veeltepelmuis</a:t>
            </a:r>
            <a:endParaRPr lang="nl-NL" dirty="0"/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347614"/>
            <a:ext cx="2533650" cy="2381250"/>
          </a:xfrm>
          <a:prstGeom prst="rect">
            <a:avLst/>
          </a:prstGeom>
        </p:spPr>
      </p:pic>
      <p:pic>
        <p:nvPicPr>
          <p:cNvPr id="4" name="Afbeelding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1419622"/>
            <a:ext cx="3674213" cy="275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5918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55576" y="332153"/>
            <a:ext cx="8229600" cy="857250"/>
          </a:xfrm>
        </p:spPr>
        <p:txBody>
          <a:bodyPr/>
          <a:lstStyle/>
          <a:p>
            <a:r>
              <a:rPr lang="nl-NL" dirty="0"/>
              <a:t>Haasachtigen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>
              <a:buFont typeface="Arial" panose="020B0604020202020204" pitchFamily="34" charset="0"/>
              <a:buChar char="•"/>
            </a:pPr>
            <a:r>
              <a:rPr lang="nl-NL" sz="1800" dirty="0"/>
              <a:t>Europese wilde konijn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nl-NL" sz="1800" dirty="0"/>
              <a:t>Haas en konijn behoren tot haasachtigen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nl-NL" sz="1800" dirty="0"/>
              <a:t>Dit is vanwege de tanden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nl-NL" sz="1800" dirty="0"/>
              <a:t>Meer kiezen en stifttanden.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nl-NL" sz="1800" dirty="0"/>
              <a:t>Ronde gedrongen bouw met krachtige achterpoten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nl-NL" sz="1800" dirty="0"/>
              <a:t>Door mutaties en selectie zijn er veel verschillende rassen ontstaan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nl-NL" sz="1800" dirty="0"/>
              <a:t>58 konijnenrassen erkend in Nederland</a:t>
            </a:r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224" y="1409500"/>
            <a:ext cx="2057400" cy="136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4105462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Overige knaagdieren en zoogdieren</a:t>
            </a: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3808" y="1851670"/>
            <a:ext cx="3734780" cy="2379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052570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1. Sugar glider</a:t>
            </a: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3768" y="1563638"/>
            <a:ext cx="4713312" cy="3040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9106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2. Chinchilla</a:t>
            </a: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9448" y="1419622"/>
            <a:ext cx="4365104" cy="3273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2586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3. </a:t>
            </a:r>
            <a:r>
              <a:rPr lang="nl-NL" dirty="0" err="1"/>
              <a:t>Degoe</a:t>
            </a:r>
            <a:endParaRPr lang="nl-NL" dirty="0"/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9792" y="1413186"/>
            <a:ext cx="3246487" cy="3149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663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4. Hudson Eekhoorn</a:t>
            </a: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5736" y="1491630"/>
            <a:ext cx="4402460" cy="3112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608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30. Afrikaanse witbuikegel</a:t>
            </a: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2941" y="1303021"/>
            <a:ext cx="3363838" cy="3363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9284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31. </a:t>
            </a:r>
            <a:r>
              <a:rPr lang="nl-NL" dirty="0" err="1"/>
              <a:t>Nijlroezet</a:t>
            </a:r>
            <a:endParaRPr lang="nl-NL" dirty="0"/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1419622"/>
            <a:ext cx="4793729" cy="3195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7459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dirty="0"/>
              <a:t>32. Bennet wallaby</a:t>
            </a: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7704" y="1419622"/>
            <a:ext cx="4784551" cy="279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3449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33. Stinkdier</a:t>
            </a:r>
          </a:p>
        </p:txBody>
      </p:sp>
      <p:pic>
        <p:nvPicPr>
          <p:cNvPr id="1026" name="Picture 2" descr="Afbeeldingsresultaat voor stinkdi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5059" y="1419622"/>
            <a:ext cx="4879601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6146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34. Lama</a:t>
            </a:r>
          </a:p>
        </p:txBody>
      </p:sp>
      <p:pic>
        <p:nvPicPr>
          <p:cNvPr id="8194" name="Picture 2" descr="Afbeeldingsresultaat voor lam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491630"/>
            <a:ext cx="4269540" cy="3202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8206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Indeling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>
              <a:buFont typeface="Arial" panose="020B0604020202020204" pitchFamily="34" charset="0"/>
              <a:buChar char="•"/>
            </a:pPr>
            <a:r>
              <a:rPr lang="nl-NL" sz="1800" dirty="0"/>
              <a:t>Dwergrassen gem. 1 kg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nl-NL" sz="1800" dirty="0"/>
              <a:t>Kleine rassen ongeveer 1,5-4 kg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nl-NL" sz="1800" dirty="0"/>
              <a:t>Midden rassen 3-5 kg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nl-NL" sz="1800" dirty="0"/>
              <a:t>Grote rassen 5 kg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nl-NL" sz="1800" dirty="0"/>
              <a:t>Bijzondere vachtstructuur</a:t>
            </a:r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1928036"/>
            <a:ext cx="3505928" cy="2692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5316241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35. Alpaca</a:t>
            </a:r>
          </a:p>
        </p:txBody>
      </p:sp>
      <p:pic>
        <p:nvPicPr>
          <p:cNvPr id="7170" name="Picture 2" descr="Afbeeldingsresultaat voor alpac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635646"/>
            <a:ext cx="2600990" cy="2886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872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1. Franse hangoor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nl-NL" sz="2000" dirty="0"/>
          </a:p>
          <a:p>
            <a:endParaRPr lang="nl-NL" sz="2000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 rotWithShape="1">
          <a:blip r:embed="rId2"/>
          <a:srcRect l="4557" t="20135" r="7070" b="15329"/>
          <a:stretch/>
        </p:blipFill>
        <p:spPr>
          <a:xfrm>
            <a:off x="2627784" y="1851670"/>
            <a:ext cx="3600400" cy="2088232"/>
          </a:xfrm>
          <a:prstGeom prst="rect">
            <a:avLst/>
          </a:prstGeom>
        </p:spPr>
      </p:pic>
      <p:sp>
        <p:nvSpPr>
          <p:cNvPr id="5" name="Tekstvak 4"/>
          <p:cNvSpPr txBox="1"/>
          <p:nvPr/>
        </p:nvSpPr>
        <p:spPr>
          <a:xfrm>
            <a:off x="7219206" y="2512659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Midden</a:t>
            </a:r>
          </a:p>
        </p:txBody>
      </p:sp>
    </p:spTree>
    <p:extLst>
      <p:ext uri="{BB962C8B-B14F-4D97-AF65-F5344CB8AC3E}">
        <p14:creationId xmlns:p14="http://schemas.microsoft.com/office/powerpoint/2010/main" val="1659444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2. Vlaamse reus</a:t>
            </a: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1472282"/>
            <a:ext cx="5080000" cy="3187700"/>
          </a:xfrm>
          <a:prstGeom prst="rect">
            <a:avLst/>
          </a:prstGeom>
        </p:spPr>
      </p:pic>
      <p:sp>
        <p:nvSpPr>
          <p:cNvPr id="4" name="Tekstvak 3"/>
          <p:cNvSpPr txBox="1"/>
          <p:nvPr/>
        </p:nvSpPr>
        <p:spPr>
          <a:xfrm>
            <a:off x="7596336" y="2571750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groot</a:t>
            </a:r>
          </a:p>
        </p:txBody>
      </p:sp>
    </p:spTree>
    <p:extLst>
      <p:ext uri="{BB962C8B-B14F-4D97-AF65-F5344CB8AC3E}">
        <p14:creationId xmlns:p14="http://schemas.microsoft.com/office/powerpoint/2010/main" val="3361275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512" y="451404"/>
            <a:ext cx="7886700" cy="994172"/>
          </a:xfrm>
        </p:spPr>
        <p:txBody>
          <a:bodyPr/>
          <a:lstStyle/>
          <a:p>
            <a:r>
              <a:rPr lang="nl-NL" dirty="0"/>
              <a:t>3. Nederlandse Hangoordwerg</a:t>
            </a: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7600" y="1419622"/>
            <a:ext cx="4368800" cy="2882900"/>
          </a:xfrm>
          <a:prstGeom prst="rect">
            <a:avLst/>
          </a:prstGeom>
        </p:spPr>
      </p:pic>
      <p:sp>
        <p:nvSpPr>
          <p:cNvPr id="4" name="Tekstvak 3"/>
          <p:cNvSpPr txBox="1"/>
          <p:nvPr/>
        </p:nvSpPr>
        <p:spPr>
          <a:xfrm>
            <a:off x="7596336" y="2571750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Dwerg</a:t>
            </a:r>
          </a:p>
        </p:txBody>
      </p:sp>
    </p:spTree>
    <p:extLst>
      <p:ext uri="{BB962C8B-B14F-4D97-AF65-F5344CB8AC3E}">
        <p14:creationId xmlns:p14="http://schemas.microsoft.com/office/powerpoint/2010/main" val="4219690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Thema CE Overige Zoogdieren">
  <a:themeElements>
    <a:clrScheme name="Terugblik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Terugblik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rugblik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a CE Overige Zoogdieren" id="{0F141828-A012-4200-A57D-27DE3CCE5A78}" vid="{D5A96D35-4906-49E1-86F5-4FD38B93B73E}"/>
    </a:ext>
  </a:extLst>
</a:theme>
</file>

<file path=ppt/theme/theme2.xml><?xml version="1.0" encoding="utf-8"?>
<a:theme xmlns:a="http://schemas.openxmlformats.org/drawingml/2006/main" name="1_Thema2">
  <a:themeElements>
    <a:clrScheme name="Terugblik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Terugblik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rugblik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a2" id="{A79972D6-03D6-4A1A-A180-E093F557F781}" vid="{44244B60-D7B9-4E80-BB7F-4B3E61B203F7}"/>
    </a:ext>
  </a:extLst>
</a:theme>
</file>

<file path=ppt/theme/theme3.xml><?xml version="1.0" encoding="utf-8"?>
<a:theme xmlns:a="http://schemas.openxmlformats.org/drawingml/2006/main" name="HDOfficeLightV0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Thema CE Overige Zoogdieren</Template>
  <TotalTime>2139</TotalTime>
  <Words>355</Words>
  <Application>Microsoft Office PowerPoint</Application>
  <PresentationFormat>Diavoorstelling (16:9)</PresentationFormat>
  <Paragraphs>112</Paragraphs>
  <Slides>60</Slides>
  <Notes>2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3</vt:i4>
      </vt:variant>
      <vt:variant>
        <vt:lpstr>Diatitels</vt:lpstr>
      </vt:variant>
      <vt:variant>
        <vt:i4>60</vt:i4>
      </vt:variant>
    </vt:vector>
  </HeadingPairs>
  <TitlesOfParts>
    <vt:vector size="67" baseType="lpstr">
      <vt:lpstr>Arial</vt:lpstr>
      <vt:lpstr>Calibri</vt:lpstr>
      <vt:lpstr>Calibri Light</vt:lpstr>
      <vt:lpstr>Wingdings 2</vt:lpstr>
      <vt:lpstr>Thema CE Overige Zoogdieren</vt:lpstr>
      <vt:lpstr>1_Thema2</vt:lpstr>
      <vt:lpstr>HDOfficeLightV0</vt:lpstr>
      <vt:lpstr>Bewijs van vakbekwaamheid Overige zoogdieren Les rassenkennis</vt:lpstr>
      <vt:lpstr>BHvD: Overige zoogdieren</vt:lpstr>
      <vt:lpstr>Deze les</vt:lpstr>
      <vt:lpstr>Konijnen</vt:lpstr>
      <vt:lpstr>Haasachtigen</vt:lpstr>
      <vt:lpstr>Indeling</vt:lpstr>
      <vt:lpstr>1. Franse hangoor</vt:lpstr>
      <vt:lpstr>2. Vlaamse reus</vt:lpstr>
      <vt:lpstr>3. Nederlandse Hangoordwerg</vt:lpstr>
      <vt:lpstr>4.Kleurdwerg</vt:lpstr>
      <vt:lpstr>5. Pooltje </vt:lpstr>
      <vt:lpstr>6. Hollander</vt:lpstr>
      <vt:lpstr>7. Rex</vt:lpstr>
      <vt:lpstr>8. Angora</vt:lpstr>
      <vt:lpstr>9. Voskonijn</vt:lpstr>
      <vt:lpstr>10. Teddy dwerg</vt:lpstr>
      <vt:lpstr>11. Baard konijn/ Leeuwenkop</vt:lpstr>
      <vt:lpstr>Cavia’s</vt:lpstr>
      <vt:lpstr>1. Cavia Gladhaar</vt:lpstr>
      <vt:lpstr>2. Borstelhaar</vt:lpstr>
      <vt:lpstr>3. Amerikaans en Engels gekruind</vt:lpstr>
      <vt:lpstr>4. Langhaar of Peruvian</vt:lpstr>
      <vt:lpstr>5. US Teddy/ Rex</vt:lpstr>
      <vt:lpstr>6. Skinny</vt:lpstr>
      <vt:lpstr>Overige knaagdieren</vt:lpstr>
      <vt:lpstr>Hamster</vt:lpstr>
      <vt:lpstr>1. Syrische hamster</vt:lpstr>
      <vt:lpstr>2. Russische dwerghamster</vt:lpstr>
      <vt:lpstr>3. Campbelli dwerghamster</vt:lpstr>
      <vt:lpstr>4. Roborovski dwerghamster</vt:lpstr>
      <vt:lpstr>5. Chinese dwerghamster</vt:lpstr>
      <vt:lpstr>Gerbils</vt:lpstr>
      <vt:lpstr>1. Mongoolse gerbil</vt:lpstr>
      <vt:lpstr>2. Dikstaartgerbil</vt:lpstr>
      <vt:lpstr>Ratten</vt:lpstr>
      <vt:lpstr>1. Tamme Rat</vt:lpstr>
      <vt:lpstr>2. Japanner</vt:lpstr>
      <vt:lpstr>3. Husky</vt:lpstr>
      <vt:lpstr>4. Rex</vt:lpstr>
      <vt:lpstr>5. Dumbo</vt:lpstr>
      <vt:lpstr>6. Naaktrat</vt:lpstr>
      <vt:lpstr>Muizen</vt:lpstr>
      <vt:lpstr>1. Kleurmuis</vt:lpstr>
      <vt:lpstr>2. Wit (rood en donker oog)</vt:lpstr>
      <vt:lpstr>3. Eénkleurig</vt:lpstr>
      <vt:lpstr>4. Goud- agouti/ zilver- agouti</vt:lpstr>
      <vt:lpstr>5. Driekleur</vt:lpstr>
      <vt:lpstr>6. Sinaï Stekelmuis</vt:lpstr>
      <vt:lpstr>7. Veeltepelmuis</vt:lpstr>
      <vt:lpstr>Overige knaagdieren en zoogdieren</vt:lpstr>
      <vt:lpstr>1. Sugar glider</vt:lpstr>
      <vt:lpstr>2. Chinchilla</vt:lpstr>
      <vt:lpstr>3. Degoe</vt:lpstr>
      <vt:lpstr>4. Hudson Eekhoorn</vt:lpstr>
      <vt:lpstr>30. Afrikaanse witbuikegel</vt:lpstr>
      <vt:lpstr>31. Nijlroezet</vt:lpstr>
      <vt:lpstr>32. Bennet wallaby</vt:lpstr>
      <vt:lpstr>33. Stinkdier</vt:lpstr>
      <vt:lpstr>34. Lama</vt:lpstr>
      <vt:lpstr>35. Alpaca</vt:lpstr>
    </vt:vector>
  </TitlesOfParts>
  <Company>AOC Oost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Blok 2 Rassenkennis</dc:title>
  <dc:creator>Yorike vd Weijden</dc:creator>
  <cp:lastModifiedBy>Mariska Vijvers - Roosink</cp:lastModifiedBy>
  <cp:revision>80</cp:revision>
  <cp:lastPrinted>2017-10-06T09:48:02Z</cp:lastPrinted>
  <dcterms:created xsi:type="dcterms:W3CDTF">2017-09-21T07:47:25Z</dcterms:created>
  <dcterms:modified xsi:type="dcterms:W3CDTF">2021-04-20T06:48:16Z</dcterms:modified>
</cp:coreProperties>
</file>