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1.xml" ContentType="application/vnd.openxmlformats-officedocument.presentationml.notesSlid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7"/>
  </p:notesMasterIdLst>
  <p:handoutMasterIdLst>
    <p:handoutMasterId r:id="rId38"/>
  </p:handoutMasterIdLst>
  <p:sldIdLst>
    <p:sldId id="256" r:id="rId2"/>
    <p:sldId id="341" r:id="rId3"/>
    <p:sldId id="342" r:id="rId4"/>
    <p:sldId id="346" r:id="rId5"/>
    <p:sldId id="368" r:id="rId6"/>
    <p:sldId id="367" r:id="rId7"/>
    <p:sldId id="366" r:id="rId8"/>
    <p:sldId id="369" r:id="rId9"/>
    <p:sldId id="370" r:id="rId10"/>
    <p:sldId id="371" r:id="rId11"/>
    <p:sldId id="348" r:id="rId12"/>
    <p:sldId id="372" r:id="rId13"/>
    <p:sldId id="349" r:id="rId14"/>
    <p:sldId id="350" r:id="rId15"/>
    <p:sldId id="374" r:id="rId16"/>
    <p:sldId id="352" r:id="rId17"/>
    <p:sldId id="345" r:id="rId18"/>
    <p:sldId id="353" r:id="rId19"/>
    <p:sldId id="354" r:id="rId20"/>
    <p:sldId id="373" r:id="rId21"/>
    <p:sldId id="299" r:id="rId22"/>
    <p:sldId id="302" r:id="rId23"/>
    <p:sldId id="303" r:id="rId24"/>
    <p:sldId id="304" r:id="rId25"/>
    <p:sldId id="305" r:id="rId26"/>
    <p:sldId id="355" r:id="rId27"/>
    <p:sldId id="356" r:id="rId28"/>
    <p:sldId id="357" r:id="rId29"/>
    <p:sldId id="358" r:id="rId30"/>
    <p:sldId id="359" r:id="rId31"/>
    <p:sldId id="360" r:id="rId32"/>
    <p:sldId id="361" r:id="rId33"/>
    <p:sldId id="362" r:id="rId34"/>
    <p:sldId id="364" r:id="rId35"/>
    <p:sldId id="365" r:id="rId36"/>
  </p:sldIdLst>
  <p:sldSz cx="9144000" cy="6858000" type="screen4x3"/>
  <p:notesSz cx="6797675" cy="9926638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69C7853C-536D-4A76-A0AE-DD22124D55A5}" styleName="Stijl, thema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Stijl, thema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973" autoAdjust="0"/>
    <p:restoredTop sz="94660"/>
  </p:normalViewPr>
  <p:slideViewPr>
    <p:cSldViewPr>
      <p:cViewPr varScale="1">
        <p:scale>
          <a:sx n="81" d="100"/>
          <a:sy n="81" d="100"/>
        </p:scale>
        <p:origin x="691" y="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handoutMaster" Target="handoutMasters/handoutMaster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nl-NL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nl-NL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Blad1!$B$4:$B$15</c:f>
              <c:numCache>
                <c:formatCode>General</c:formatCode>
                <c:ptCount val="12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  <c:pt idx="5">
                  <c:v>2012</c:v>
                </c:pt>
                <c:pt idx="6">
                  <c:v>2013</c:v>
                </c:pt>
                <c:pt idx="7">
                  <c:v>2014</c:v>
                </c:pt>
                <c:pt idx="8">
                  <c:v>2015</c:v>
                </c:pt>
                <c:pt idx="9">
                  <c:v>2016</c:v>
                </c:pt>
                <c:pt idx="10">
                  <c:v>2017</c:v>
                </c:pt>
                <c:pt idx="11">
                  <c:v>2018</c:v>
                </c:pt>
              </c:numCache>
            </c:numRef>
          </c:cat>
          <c:val>
            <c:numRef>
              <c:f>Blad1!$C$4:$C$15</c:f>
              <c:numCache>
                <c:formatCode>General</c:formatCode>
                <c:ptCount val="12"/>
                <c:pt idx="0">
                  <c:v>2.35</c:v>
                </c:pt>
                <c:pt idx="1">
                  <c:v>2.36</c:v>
                </c:pt>
                <c:pt idx="2">
                  <c:v>2.38</c:v>
                </c:pt>
                <c:pt idx="3">
                  <c:v>2.38</c:v>
                </c:pt>
                <c:pt idx="4">
                  <c:v>2.38</c:v>
                </c:pt>
                <c:pt idx="5">
                  <c:v>2.36</c:v>
                </c:pt>
                <c:pt idx="6">
                  <c:v>2.37</c:v>
                </c:pt>
                <c:pt idx="7">
                  <c:v>2.37</c:v>
                </c:pt>
                <c:pt idx="8">
                  <c:v>2.36</c:v>
                </c:pt>
                <c:pt idx="9">
                  <c:v>2.35</c:v>
                </c:pt>
                <c:pt idx="10">
                  <c:v>2.36</c:v>
                </c:pt>
                <c:pt idx="11">
                  <c:v>2.35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2D4-4E32-9D9B-F70A6CC5CD33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431813208"/>
        <c:axId val="431811896"/>
      </c:barChart>
      <c:catAx>
        <c:axId val="431813208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2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nl-NL" sz="2000"/>
                  <a:t>Jaar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2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nl-NL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nl-NL"/>
          </a:p>
        </c:txPr>
        <c:crossAx val="431811896"/>
        <c:crosses val="autoZero"/>
        <c:auto val="1"/>
        <c:lblAlgn val="ctr"/>
        <c:lblOffset val="100"/>
        <c:noMultiLvlLbl val="0"/>
      </c:catAx>
      <c:valAx>
        <c:axId val="43181189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2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nl-NL" sz="2000"/>
                  <a:t>worpindex</a:t>
                </a:r>
              </a:p>
            </c:rich>
          </c:tx>
          <c:layout>
            <c:manualLayout>
              <c:xMode val="edge"/>
              <c:yMode val="edge"/>
              <c:x val="5.5555555555555558E-3"/>
              <c:y val="0.36900845727617382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2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nl-NL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nl-NL"/>
          </a:p>
        </c:txPr>
        <c:crossAx val="431813208"/>
        <c:crosses val="autoZero"/>
        <c:crossBetween val="between"/>
        <c:majorUnit val="1.0000000000000002E-2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nl-NL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nl-NL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nl-NL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Blad1!$C$2:$C$13</c:f>
              <c:numCache>
                <c:formatCode>General</c:formatCode>
                <c:ptCount val="12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  <c:pt idx="5">
                  <c:v>2012</c:v>
                </c:pt>
                <c:pt idx="6">
                  <c:v>2013</c:v>
                </c:pt>
                <c:pt idx="7">
                  <c:v>2014</c:v>
                </c:pt>
                <c:pt idx="8">
                  <c:v>2015</c:v>
                </c:pt>
                <c:pt idx="9">
                  <c:v>2016</c:v>
                </c:pt>
                <c:pt idx="10">
                  <c:v>2017</c:v>
                </c:pt>
                <c:pt idx="11">
                  <c:v>2018</c:v>
                </c:pt>
              </c:numCache>
            </c:numRef>
          </c:cat>
          <c:val>
            <c:numRef>
              <c:f>Blad1!$D$2:$D$13</c:f>
              <c:numCache>
                <c:formatCode>_("€"* #,##0.00_);_("€"* \(#,##0.00\);_("€"* "-"??_);_(@_)</c:formatCode>
                <c:ptCount val="12"/>
                <c:pt idx="0">
                  <c:v>34.700000000000003</c:v>
                </c:pt>
                <c:pt idx="1">
                  <c:v>40.770000000000003</c:v>
                </c:pt>
                <c:pt idx="2">
                  <c:v>44.32</c:v>
                </c:pt>
                <c:pt idx="3">
                  <c:v>40.74</c:v>
                </c:pt>
                <c:pt idx="4">
                  <c:v>39.97</c:v>
                </c:pt>
                <c:pt idx="5">
                  <c:v>49.95</c:v>
                </c:pt>
                <c:pt idx="6">
                  <c:v>49.76</c:v>
                </c:pt>
                <c:pt idx="7">
                  <c:v>47.74</c:v>
                </c:pt>
                <c:pt idx="8">
                  <c:v>37.090000000000003</c:v>
                </c:pt>
                <c:pt idx="9">
                  <c:v>47.09</c:v>
                </c:pt>
                <c:pt idx="10">
                  <c:v>55.8</c:v>
                </c:pt>
                <c:pt idx="11">
                  <c:v>41.14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DB1-45EC-B17D-152A555BA0EE}"/>
            </c:ext>
          </c:extLst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431192296"/>
        <c:axId val="431185736"/>
      </c:barChart>
      <c:catAx>
        <c:axId val="431192296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2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nl-NL" sz="2000"/>
                  <a:t>Jaren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2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nl-NL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nl-NL"/>
          </a:p>
        </c:txPr>
        <c:crossAx val="431185736"/>
        <c:crosses val="autoZero"/>
        <c:auto val="1"/>
        <c:lblAlgn val="ctr"/>
        <c:lblOffset val="100"/>
        <c:noMultiLvlLbl val="0"/>
      </c:catAx>
      <c:valAx>
        <c:axId val="43118573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2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nl-NL" sz="2000" dirty="0"/>
                  <a:t>Biggenprijs</a:t>
                </a:r>
                <a:r>
                  <a:rPr lang="nl-NL" sz="2000" baseline="0" dirty="0"/>
                  <a:t> in €</a:t>
                </a:r>
                <a:endParaRPr lang="nl-NL" sz="2000" dirty="0"/>
              </a:p>
            </c:rich>
          </c:tx>
          <c:layout>
            <c:manualLayout>
              <c:xMode val="edge"/>
              <c:yMode val="edge"/>
              <c:x val="0"/>
              <c:y val="0.19211550452680662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2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nl-NL"/>
            </a:p>
          </c:txPr>
        </c:title>
        <c:numFmt formatCode="_(&quot;€&quot;* #,##0.00_);_(&quot;€&quot;* \(#,##0.00\);_(&quot;€&quot;* &quot;-&quot;??_);_(@_)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nl-NL"/>
          </a:p>
        </c:txPr>
        <c:crossAx val="43119229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nl-NL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nl-NL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Blad1!$C$1</c:f>
              <c:strCache>
                <c:ptCount val="1"/>
                <c:pt idx="0">
                  <c:v>voerwinst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nl-NL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trendline>
            <c:spPr>
              <a:ln w="19050" cap="rnd">
                <a:solidFill>
                  <a:schemeClr val="accent1"/>
                </a:solidFill>
                <a:prstDash val="sysDot"/>
              </a:ln>
              <a:effectLst/>
            </c:spPr>
            <c:trendlineType val="linear"/>
            <c:dispRSqr val="0"/>
            <c:dispEq val="0"/>
          </c:trendline>
          <c:cat>
            <c:numRef>
              <c:f>Blad1!$A$2:$A$10</c:f>
              <c:numCache>
                <c:formatCode>General</c:formatCode>
                <c:ptCount val="9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  <c:pt idx="5">
                  <c:v>2015</c:v>
                </c:pt>
                <c:pt idx="6">
                  <c:v>2016</c:v>
                </c:pt>
                <c:pt idx="7">
                  <c:v>2017</c:v>
                </c:pt>
                <c:pt idx="8">
                  <c:v>2018</c:v>
                </c:pt>
              </c:numCache>
            </c:numRef>
          </c:cat>
          <c:val>
            <c:numRef>
              <c:f>Blad1!$C$2:$C$10</c:f>
              <c:numCache>
                <c:formatCode>General</c:formatCode>
                <c:ptCount val="9"/>
                <c:pt idx="0">
                  <c:v>535</c:v>
                </c:pt>
                <c:pt idx="1">
                  <c:v>406</c:v>
                </c:pt>
                <c:pt idx="2">
                  <c:v>651</c:v>
                </c:pt>
                <c:pt idx="3">
                  <c:v>603</c:v>
                </c:pt>
                <c:pt idx="4">
                  <c:v>633</c:v>
                </c:pt>
                <c:pt idx="5">
                  <c:v>400</c:v>
                </c:pt>
                <c:pt idx="6">
                  <c:v>727</c:v>
                </c:pt>
                <c:pt idx="7">
                  <c:v>987</c:v>
                </c:pt>
                <c:pt idx="8">
                  <c:v>516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C0F-48AC-B9AF-0AF3557E8CE0}"/>
            </c:ext>
          </c:extLst>
        </c:ser>
        <c:ser>
          <c:idx val="1"/>
          <c:order val="1"/>
          <c:tx>
            <c:strRef>
              <c:f>Blad1!$D$1</c:f>
              <c:strCache>
                <c:ptCount val="1"/>
                <c:pt idx="0">
                  <c:v>saldo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nl-NL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Blad1!$A$2:$A$10</c:f>
              <c:numCache>
                <c:formatCode>General</c:formatCode>
                <c:ptCount val="9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  <c:pt idx="5">
                  <c:v>2015</c:v>
                </c:pt>
                <c:pt idx="6">
                  <c:v>2016</c:v>
                </c:pt>
                <c:pt idx="7">
                  <c:v>2017</c:v>
                </c:pt>
                <c:pt idx="8">
                  <c:v>2018</c:v>
                </c:pt>
              </c:numCache>
            </c:numRef>
          </c:cat>
          <c:val>
            <c:numRef>
              <c:f>Blad1!$D$2:$D$10</c:f>
              <c:numCache>
                <c:formatCode>General</c:formatCode>
                <c:ptCount val="9"/>
                <c:pt idx="0">
                  <c:v>393</c:v>
                </c:pt>
                <c:pt idx="1">
                  <c:v>261</c:v>
                </c:pt>
                <c:pt idx="2">
                  <c:v>501</c:v>
                </c:pt>
                <c:pt idx="3">
                  <c:v>452</c:v>
                </c:pt>
                <c:pt idx="4">
                  <c:v>479</c:v>
                </c:pt>
                <c:pt idx="5">
                  <c:v>259</c:v>
                </c:pt>
                <c:pt idx="6">
                  <c:v>577</c:v>
                </c:pt>
                <c:pt idx="7">
                  <c:v>834</c:v>
                </c:pt>
                <c:pt idx="8">
                  <c:v>360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CC0F-48AC-B9AF-0AF3557E8CE0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219"/>
        <c:axId val="429177904"/>
        <c:axId val="429178232"/>
      </c:barChart>
      <c:lineChart>
        <c:grouping val="standard"/>
        <c:varyColors val="0"/>
        <c:ser>
          <c:idx val="2"/>
          <c:order val="2"/>
          <c:tx>
            <c:strRef>
              <c:f>Blad1!$B$1</c:f>
              <c:strCache>
                <c:ptCount val="1"/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nl-NL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Blad1!$A$2:$A$10</c:f>
              <c:numCache>
                <c:formatCode>General</c:formatCode>
                <c:ptCount val="9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  <c:pt idx="5">
                  <c:v>2015</c:v>
                </c:pt>
                <c:pt idx="6">
                  <c:v>2016</c:v>
                </c:pt>
                <c:pt idx="7">
                  <c:v>2017</c:v>
                </c:pt>
                <c:pt idx="8">
                  <c:v>2018</c:v>
                </c:pt>
              </c:numCache>
            </c:numRef>
          </c:cat>
          <c:val>
            <c:numRef>
              <c:f>Blad1!$B$2:$B$10</c:f>
              <c:numCache>
                <c:formatCode>_("€"* #,##0.00_);_("€"* \(#,##0.00\);_("€"* "-"??_);_(@_)</c:formatCode>
                <c:ptCount val="9"/>
                <c:pt idx="0">
                  <c:v>40.74</c:v>
                </c:pt>
                <c:pt idx="1">
                  <c:v>39.97</c:v>
                </c:pt>
                <c:pt idx="2">
                  <c:v>49.95</c:v>
                </c:pt>
                <c:pt idx="3">
                  <c:v>49.76</c:v>
                </c:pt>
                <c:pt idx="4">
                  <c:v>47.74</c:v>
                </c:pt>
                <c:pt idx="5">
                  <c:v>37.090000000000003</c:v>
                </c:pt>
                <c:pt idx="6">
                  <c:v>47.09</c:v>
                </c:pt>
                <c:pt idx="7">
                  <c:v>55.8</c:v>
                </c:pt>
                <c:pt idx="8">
                  <c:v>41.14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CC0F-48AC-B9AF-0AF3557E8CE0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marker val="1"/>
        <c:smooth val="0"/>
        <c:axId val="430708872"/>
        <c:axId val="430709856"/>
      </c:lineChart>
      <c:catAx>
        <c:axId val="429177904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2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nl-NL" sz="2000" dirty="0"/>
                  <a:t>Jaren</a:t>
                </a:r>
              </a:p>
            </c:rich>
          </c:tx>
          <c:layout>
            <c:manualLayout>
              <c:xMode val="edge"/>
              <c:yMode val="edge"/>
              <c:x val="0.44595328932912248"/>
              <c:y val="0.93317670229319194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2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nl-NL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nl-NL"/>
          </a:p>
        </c:txPr>
        <c:crossAx val="429178232"/>
        <c:crosses val="autoZero"/>
        <c:auto val="1"/>
        <c:lblAlgn val="ctr"/>
        <c:lblOffset val="100"/>
        <c:noMultiLvlLbl val="0"/>
      </c:catAx>
      <c:valAx>
        <c:axId val="42917823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2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nl-NL" sz="2000"/>
                  <a:t>Voerwinst en saldo in €</a:t>
                </a:r>
              </a:p>
            </c:rich>
          </c:tx>
          <c:layout>
            <c:manualLayout>
              <c:xMode val="edge"/>
              <c:yMode val="edge"/>
              <c:x val="0"/>
              <c:y val="0.1652938304122101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2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nl-NL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nl-NL"/>
          </a:p>
        </c:txPr>
        <c:crossAx val="429177904"/>
        <c:crosses val="autoZero"/>
        <c:crossBetween val="between"/>
      </c:valAx>
      <c:valAx>
        <c:axId val="430709856"/>
        <c:scaling>
          <c:orientation val="minMax"/>
        </c:scaling>
        <c:delete val="0"/>
        <c:axPos val="r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2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nl-NL" sz="2000" dirty="0"/>
                  <a:t>Biggenprijs in €</a:t>
                </a:r>
              </a:p>
            </c:rich>
          </c:tx>
          <c:layout>
            <c:manualLayout>
              <c:xMode val="edge"/>
              <c:yMode val="edge"/>
              <c:x val="0.94970209371862857"/>
              <c:y val="0.22660825346082319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2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nl-NL"/>
            </a:p>
          </c:txPr>
        </c:title>
        <c:numFmt formatCode="_(&quot;€&quot;* #,##0.00_);_(&quot;€&quot;* \(#,##0.00\);_(&quot;€&quot;* &quot;-&quot;??_);_(@_)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nl-NL"/>
          </a:p>
        </c:txPr>
        <c:crossAx val="430708872"/>
        <c:crosses val="max"/>
        <c:crossBetween val="between"/>
      </c:valAx>
      <c:catAx>
        <c:axId val="430708872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430709856"/>
        <c:crosses val="autoZero"/>
        <c:auto val="1"/>
        <c:lblAlgn val="ctr"/>
        <c:lblOffset val="100"/>
        <c:noMultiLvlLbl val="0"/>
      </c:cat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nl-NL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C011CD3-7CFF-49E4-814F-8FF4E5819514}" type="datetimeFigureOut">
              <a:rPr lang="nl-NL" smtClean="0"/>
              <a:t>31-3-2021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9428585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3850443" y="9428585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4ED00C6-A7DF-4CF1-AD2E-1ACF47B60CB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4563636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938E082-BFE9-45A5-AAB8-00BC33F6F564}" type="datetimeFigureOut">
              <a:rPr lang="nl-NL" smtClean="0"/>
              <a:t>31-3-2021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65225" y="1241425"/>
            <a:ext cx="44672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79450" y="4776788"/>
            <a:ext cx="5438775" cy="39084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8D3B93E-2B4B-4637-857E-7A5B0A50163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653599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Blauw voerwinst </a:t>
            </a:r>
          </a:p>
          <a:p>
            <a:r>
              <a:rPr lang="nl-NL" dirty="0"/>
              <a:t>Rood  overige toegerekende kosten 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8D3B93E-2B4B-4637-857E-7A5B0A50163C}" type="slidenum">
              <a:rPr lang="nl-NL" smtClean="0"/>
              <a:t>12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6385447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7BCD97E-E242-4DDA-9CB4-423729829575}" type="slidenum">
              <a:rPr lang="nl-NL" smtClean="0"/>
              <a:t>23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2880299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B0DA3D6F-577A-4CD5-88C2-A81273FE2B4C}" type="slidenum">
              <a:rPr lang="nl-NL" altLang="nl-NL" smtClean="0"/>
              <a:pPr>
                <a:spcBef>
                  <a:spcPct val="0"/>
                </a:spcBef>
              </a:pPr>
              <a:t>34</a:t>
            </a:fld>
            <a:endParaRPr lang="nl-NL" altLang="nl-NL"/>
          </a:p>
        </p:txBody>
      </p:sp>
      <p:sp>
        <p:nvSpPr>
          <p:cNvPr id="296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70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nl-NL" altLang="nl-NL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743447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 om de ondertitelstijl van het model te bewerken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31-3-2021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1927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31-3-2021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727192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79712" y="332656"/>
            <a:ext cx="6645424" cy="648072"/>
          </a:xfrm>
        </p:spPr>
        <p:txBody>
          <a:bodyPr>
            <a:noAutofit/>
          </a:bodyPr>
          <a:lstStyle>
            <a:lvl1pPr algn="r">
              <a:defRPr sz="2800"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051720" y="1196752"/>
            <a:ext cx="6635080" cy="4929411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31-3-2021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76883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>
            <a:normAutofit/>
          </a:bodyPr>
          <a:lstStyle>
            <a:lvl1pPr algn="l">
              <a:defRPr sz="3600" b="1" cap="all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31-3-2021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573387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NL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31-3-2021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437833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31-3-2021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24101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31-3-2021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942562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31-3-2021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45927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31-3-2021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71061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31-3-2021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45501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FED390-F77C-4CDE-BB93-EE6416285244}" type="datetimeFigureOut">
              <a:rPr lang="nl-NL" smtClean="0"/>
              <a:t>31-3-2021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3308CA-A037-474B-AA6E-6C7C048F3532}" type="slidenum">
              <a:rPr lang="nl-NL" smtClean="0"/>
              <a:t>‹nr.›</a:t>
            </a:fld>
            <a:endParaRPr lang="nl-NL"/>
          </a:p>
        </p:txBody>
      </p:sp>
      <p:pic>
        <p:nvPicPr>
          <p:cNvPr id="8" name="Afbeelding 7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85"/>
            <a:ext cx="9144000" cy="68566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6447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5" r:id="rId6"/>
    <p:sldLayoutId id="2147483656" r:id="rId7"/>
    <p:sldLayoutId id="2147483657" r:id="rId8"/>
    <p:sldLayoutId id="2147483658" r:id="rId9"/>
    <p:sldLayoutId id="2147483659" r:id="rId10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www.google.nl/url?sa=i&amp;rct=j&amp;q=&amp;esrc=s&amp;source=images&amp;cd=&amp;cad=rja&amp;uact=8&amp;ved=0ahUKEwjh852QgZbKAhVELg8KHaGIAWoQjRwIBw&amp;url=http%3A%2F%2Fwww.jumbojetje.nl%2Ftutorials%2Fgouden-bling-bling-euroteken&amp;bvm=bv.110151844,d.ZWU&amp;psig=AFQjCNH9G3r7_SaqzGFbSFgXAMUDc7rU9g&amp;ust=1452197907138281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2988"/>
            <a:ext cx="9144000" cy="6856629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51720" y="1412776"/>
            <a:ext cx="6645216" cy="646232"/>
          </a:xfrm>
          <a:prstGeom prst="rect">
            <a:avLst/>
          </a:prstGeom>
        </p:spPr>
      </p:pic>
      <p:sp>
        <p:nvSpPr>
          <p:cNvPr id="6" name="Titel 1"/>
          <p:cNvSpPr txBox="1">
            <a:spLocks/>
          </p:cNvSpPr>
          <p:nvPr/>
        </p:nvSpPr>
        <p:spPr>
          <a:xfrm>
            <a:off x="1331640" y="764704"/>
            <a:ext cx="6645424" cy="129430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800" kern="1200">
                <a:solidFill>
                  <a:schemeClr val="tx1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nl-NL" sz="3900" b="1" dirty="0"/>
              <a:t>Analyse zeugenhouderij</a:t>
            </a:r>
          </a:p>
        </p:txBody>
      </p:sp>
      <p:sp>
        <p:nvSpPr>
          <p:cNvPr id="3" name="Tekstvak 2"/>
          <p:cNvSpPr txBox="1"/>
          <p:nvPr/>
        </p:nvSpPr>
        <p:spPr>
          <a:xfrm>
            <a:off x="2569358" y="2059008"/>
            <a:ext cx="41699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000" b="1" dirty="0"/>
              <a:t>OOVV1 – Keten, Kwaliteit en Afzet N4</a:t>
            </a:r>
          </a:p>
        </p:txBody>
      </p:sp>
      <p:pic>
        <p:nvPicPr>
          <p:cNvPr id="7" name="Picture 2" descr="Gerelateerde afbeeldi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3091" y="3686577"/>
            <a:ext cx="3851148" cy="1925574"/>
          </a:xfrm>
          <a:prstGeom prst="rect">
            <a:avLst/>
          </a:prstGeom>
          <a:noFill/>
          <a:ln w="50800"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4030018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altLang="nl-NL"/>
              <a:t>Ontwikkeling opbrengstprijs per big</a:t>
            </a:r>
          </a:p>
        </p:txBody>
      </p:sp>
      <p:sp>
        <p:nvSpPr>
          <p:cNvPr id="22532" name="Tijdelijke aanduiding voor dianumm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har char="•"/>
              <a:defRPr sz="2100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01584496-5103-44BD-B652-A66856AF8921}" type="slidenum">
              <a:rPr lang="en-US" altLang="nl-NL" sz="1200" smtClean="0">
                <a:solidFill>
                  <a:schemeClr val="bg2"/>
                </a:solidFill>
              </a:rPr>
              <a:pPr>
                <a:spcBef>
                  <a:spcPct val="0"/>
                </a:spcBef>
                <a:buFontTx/>
                <a:buNone/>
              </a:pPr>
              <a:t>10</a:t>
            </a:fld>
            <a:endParaRPr lang="en-US" altLang="nl-NL" sz="1200">
              <a:solidFill>
                <a:schemeClr val="bg2"/>
              </a:solidFill>
            </a:endParaRPr>
          </a:p>
        </p:txBody>
      </p:sp>
      <p:sp>
        <p:nvSpPr>
          <p:cNvPr id="5" name="Rechthoek 4"/>
          <p:cNvSpPr/>
          <p:nvPr/>
        </p:nvSpPr>
        <p:spPr>
          <a:xfrm>
            <a:off x="204215" y="6455657"/>
            <a:ext cx="2639569" cy="27699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r>
              <a:rPr lang="nl-NL" altLang="nl-NL" sz="1200" dirty="0">
                <a:latin typeface="Arial" panose="020B0604020202020204" pitchFamily="34" charset="0"/>
              </a:rPr>
              <a:t>Bron: Kengetallenspiegel Agrovision</a:t>
            </a:r>
          </a:p>
        </p:txBody>
      </p:sp>
      <p:graphicFrame>
        <p:nvGraphicFramePr>
          <p:cNvPr id="7" name="Tijdelijke aanduiding voor inhoud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66693426"/>
              </p:ext>
            </p:extLst>
          </p:nvPr>
        </p:nvGraphicFramePr>
        <p:xfrm>
          <a:off x="179512" y="958537"/>
          <a:ext cx="8640960" cy="53693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8" name="Picture 2" descr="Gerelateerde afbeeldi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3676" y="6130696"/>
            <a:ext cx="1480324" cy="7401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2885144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Voerwinst en Saldo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012099" y="1556792"/>
            <a:ext cx="7643192" cy="4929411"/>
          </a:xfrm>
        </p:spPr>
        <p:txBody>
          <a:bodyPr/>
          <a:lstStyle/>
          <a:p>
            <a:pPr>
              <a:buFont typeface="Wingdings" panose="05000000000000000000" pitchFamily="2" charset="2"/>
              <a:buChar char="Ø"/>
              <a:defRPr/>
            </a:pPr>
            <a:r>
              <a:rPr lang="nl-NL" b="1" dirty="0"/>
              <a:t>Voerwinst</a:t>
            </a:r>
            <a:r>
              <a:rPr lang="nl-NL" dirty="0"/>
              <a:t> = omzet &amp; aanwas – voerkosten</a:t>
            </a:r>
          </a:p>
          <a:p>
            <a:pPr>
              <a:buFont typeface="Wingdings" panose="05000000000000000000" pitchFamily="2" charset="2"/>
              <a:buChar char="Ø"/>
              <a:defRPr/>
            </a:pPr>
            <a:r>
              <a:rPr lang="nl-NL" b="1" dirty="0"/>
              <a:t>Saldo</a:t>
            </a:r>
            <a:r>
              <a:rPr lang="nl-NL" dirty="0"/>
              <a:t> = opbrengsten – toegerekende kosten </a:t>
            </a:r>
          </a:p>
          <a:p>
            <a:pPr marL="0" indent="0">
              <a:buNone/>
            </a:pPr>
            <a:r>
              <a:rPr lang="nl-NL" dirty="0"/>
              <a:t> </a:t>
            </a:r>
          </a:p>
        </p:txBody>
      </p:sp>
      <p:pic>
        <p:nvPicPr>
          <p:cNvPr id="4" name="Picture 2" descr="Gerelateerde afbeeldi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3676" y="6130696"/>
            <a:ext cx="1480324" cy="7401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176007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Ontwikkeling biggenprijs, voerwinst en saldo</a:t>
            </a:r>
          </a:p>
        </p:txBody>
      </p:sp>
      <p:graphicFrame>
        <p:nvGraphicFramePr>
          <p:cNvPr id="4" name="Tijdelijke aanduiding voor inhoud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00091109"/>
              </p:ext>
            </p:extLst>
          </p:nvPr>
        </p:nvGraphicFramePr>
        <p:xfrm>
          <a:off x="1259632" y="1196974"/>
          <a:ext cx="7632848" cy="554439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5" name="Picture 2" descr="Gerelateerde afbeeldi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3676" y="6130696"/>
            <a:ext cx="1480324" cy="7401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5260563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Opbrengsten</a:t>
            </a:r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indent="-457200">
              <a:buFont typeface="+mj-lt"/>
              <a:buAutoNum type="arabicPeriod"/>
              <a:tabLst>
                <a:tab pos="712788" algn="l"/>
                <a:tab pos="3859213" algn="l"/>
                <a:tab pos="5919788" algn="l"/>
              </a:tabLst>
              <a:defRPr/>
            </a:pPr>
            <a:r>
              <a:rPr lang="nl-NL" sz="2400" dirty="0"/>
              <a:t>Waarde (geld) verkochte producten (op lopende rekening) → omzet</a:t>
            </a:r>
          </a:p>
          <a:p>
            <a:pPr marL="457200" indent="-457200">
              <a:buFont typeface="+mj-lt"/>
              <a:buAutoNum type="arabicPeriod"/>
              <a:tabLst>
                <a:tab pos="712788" algn="l"/>
                <a:tab pos="3859213" algn="l"/>
                <a:tab pos="5919788" algn="l"/>
              </a:tabLst>
              <a:defRPr/>
            </a:pPr>
            <a:r>
              <a:rPr lang="nl-NL" sz="2400" dirty="0"/>
              <a:t>Vorderingen (nog  €  tegoed van geleverd) en voorraden (varkens in het hok: voer)</a:t>
            </a:r>
          </a:p>
          <a:p>
            <a:pPr marL="457200" indent="-457200">
              <a:buFont typeface="+mj-lt"/>
              <a:buAutoNum type="arabicPeriod"/>
              <a:tabLst>
                <a:tab pos="712788" algn="l"/>
                <a:tab pos="3859213" algn="l"/>
                <a:tab pos="5919788" algn="l"/>
              </a:tabLst>
              <a:defRPr/>
            </a:pPr>
            <a:r>
              <a:rPr lang="nl-NL" sz="2400" dirty="0"/>
              <a:t>Aanwas (verschil waarde eind-beginbalans)</a:t>
            </a:r>
          </a:p>
        </p:txBody>
      </p:sp>
      <p:pic>
        <p:nvPicPr>
          <p:cNvPr id="6" name="Picture 2" descr="Gerelateerde afbeeldi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3676" y="6130696"/>
            <a:ext cx="1480324" cy="7401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7108790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Voorbeeld</a:t>
            </a:r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196752"/>
            <a:ext cx="5267325" cy="275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kstvak 4"/>
          <p:cNvSpPr txBox="1"/>
          <p:nvPr/>
        </p:nvSpPr>
        <p:spPr>
          <a:xfrm>
            <a:off x="3995936" y="4365104"/>
            <a:ext cx="4136069" cy="1477328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nl-NL" dirty="0"/>
              <a:t>Ontvangsten 	= 	€ 270.000</a:t>
            </a:r>
          </a:p>
          <a:p>
            <a:r>
              <a:rPr lang="nl-NL" dirty="0"/>
              <a:t>Aanwas 		= 	€      8.000 +</a:t>
            </a:r>
          </a:p>
          <a:p>
            <a:r>
              <a:rPr lang="nl-NL" dirty="0"/>
              <a:t>Ontvangsten 2 jan.	=	€      4.000 –</a:t>
            </a:r>
          </a:p>
          <a:p>
            <a:r>
              <a:rPr lang="nl-NL" u="sng" dirty="0"/>
              <a:t>Vorderingen 3 jan. 	=	€      2.400 +</a:t>
            </a:r>
          </a:p>
          <a:p>
            <a:r>
              <a:rPr lang="nl-NL" dirty="0"/>
              <a:t>Omzet en aanwas 	=	€ 276.400</a:t>
            </a:r>
          </a:p>
        </p:txBody>
      </p:sp>
      <p:pic>
        <p:nvPicPr>
          <p:cNvPr id="6" name="Picture 2" descr="Gerelateerde afbeeldi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3676" y="6130696"/>
            <a:ext cx="1480324" cy="7401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958733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8C959D3-8273-4CFA-8CB3-4E4D4E058E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Oefening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F295ECA-2C17-410F-8502-B269F9A9EB7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sz="18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Aan begin van het boekjaar 2019 heeft een veehouderijbedrijf: </a:t>
            </a:r>
            <a:endParaRPr lang="nl-NL" sz="1800" dirty="0">
              <a:effectLst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1" indent="-342900">
              <a:buFont typeface="Arial" panose="020B0604020202020204" pitchFamily="34" charset="0"/>
              <a:buChar char="-"/>
            </a:pPr>
            <a:r>
              <a:rPr lang="nl-NL" sz="18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€6600,- aan vorderingen (geleverde varkens) </a:t>
            </a:r>
            <a:endParaRPr lang="nl-NL" sz="1800" dirty="0">
              <a:effectLst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1" indent="-342900">
              <a:buFont typeface="Arial" panose="020B0604020202020204" pitchFamily="34" charset="0"/>
              <a:buChar char="-"/>
            </a:pPr>
            <a:r>
              <a:rPr lang="nl-NL" sz="18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€ 100,- aan voorraad zaagsel</a:t>
            </a:r>
          </a:p>
          <a:p>
            <a:pPr marL="400050" lvl="1" indent="0">
              <a:buNone/>
            </a:pPr>
            <a:endParaRPr lang="nl-NL" sz="1800" dirty="0">
              <a:effectLst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nl-NL" sz="18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Gedurende het jaar is er €133.000,- aan opbrengsten geweest.</a:t>
            </a:r>
            <a:endParaRPr lang="nl-NL" sz="1800" dirty="0">
              <a:effectLst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nl-NL" sz="18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Aan het einde van het boekjaar 2019 heeft hetzelfde bedrijf: </a:t>
            </a:r>
            <a:endParaRPr lang="nl-NL" sz="1800" dirty="0">
              <a:effectLst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1" indent="-342900">
              <a:buFont typeface="Arial" panose="020B0604020202020204" pitchFamily="34" charset="0"/>
              <a:buChar char="-"/>
            </a:pPr>
            <a:r>
              <a:rPr lang="nl-NL" sz="18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€4200,- aan vorderingen (geleverde varkens) </a:t>
            </a:r>
            <a:endParaRPr lang="nl-NL" sz="1800" dirty="0">
              <a:effectLst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1" indent="-342900">
              <a:buFont typeface="Arial" panose="020B0604020202020204" pitchFamily="34" charset="0"/>
              <a:buChar char="-"/>
            </a:pPr>
            <a:r>
              <a:rPr lang="nl-NL" sz="18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€2000,- aan voorraad zaagsel</a:t>
            </a:r>
            <a:endParaRPr lang="nl-NL" sz="1800" dirty="0">
              <a:effectLst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nl-NL" sz="18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nl-NL" sz="1800" dirty="0">
              <a:effectLst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nl-NL" sz="18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Wat zijn de totale opbrengsten?</a:t>
            </a:r>
            <a:endParaRPr lang="nl-NL" sz="1800" dirty="0">
              <a:effectLst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31710754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Kosten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051720" y="1196752"/>
            <a:ext cx="6635080" cy="5400600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  <a:defRPr/>
            </a:pPr>
            <a:r>
              <a:rPr lang="nl-NL" sz="2600" u="sng" dirty="0"/>
              <a:t>Toegerekende kosten </a:t>
            </a:r>
            <a:r>
              <a:rPr lang="nl-NL" sz="2600" dirty="0"/>
              <a:t>(= variabele kosten): stopt als de productie stopt</a:t>
            </a:r>
          </a:p>
          <a:p>
            <a:pPr marL="514350" indent="-514350">
              <a:buFont typeface="+mj-lt"/>
              <a:buAutoNum type="arabicPeriod"/>
              <a:defRPr/>
            </a:pPr>
            <a:endParaRPr lang="nl-NL" sz="2600" dirty="0"/>
          </a:p>
          <a:p>
            <a:pPr marL="514350" indent="-514350">
              <a:buFont typeface="+mj-lt"/>
              <a:buAutoNum type="arabicPeriod"/>
              <a:defRPr/>
            </a:pPr>
            <a:r>
              <a:rPr lang="nl-NL" sz="2600" u="sng" dirty="0"/>
              <a:t>Niet-toegerekende kosten </a:t>
            </a:r>
            <a:r>
              <a:rPr lang="nl-NL" sz="2600" dirty="0"/>
              <a:t>(= vaste kosten): gaan door ook wanneer de productie stopt.</a:t>
            </a:r>
          </a:p>
          <a:p>
            <a:pPr marL="0" indent="0">
              <a:buNone/>
              <a:defRPr/>
            </a:pPr>
            <a:endParaRPr lang="nl-NL" sz="1800" u="sng" dirty="0"/>
          </a:p>
          <a:p>
            <a:endParaRPr lang="nl-NL" dirty="0"/>
          </a:p>
        </p:txBody>
      </p:sp>
      <p:pic>
        <p:nvPicPr>
          <p:cNvPr id="4" name="Picture 2" descr="Gerelateerde afbeeldi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3676" y="6130696"/>
            <a:ext cx="1480324" cy="7401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3"/>
          <a:srcRect l="14286" t="595" r="14309" b="-595"/>
          <a:stretch/>
        </p:blipFill>
        <p:spPr>
          <a:xfrm>
            <a:off x="1259632" y="4437112"/>
            <a:ext cx="3239344" cy="2267681"/>
          </a:xfrm>
          <a:prstGeom prst="rect">
            <a:avLst/>
          </a:prstGeom>
          <a:ln w="53975"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301275297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itel 1"/>
          <p:cNvSpPr>
            <a:spLocks noGrp="1"/>
          </p:cNvSpPr>
          <p:nvPr>
            <p:ph type="title"/>
          </p:nvPr>
        </p:nvSpPr>
        <p:spPr>
          <a:xfrm>
            <a:off x="2267744" y="211156"/>
            <a:ext cx="6645424" cy="648072"/>
          </a:xfrm>
        </p:spPr>
        <p:txBody>
          <a:bodyPr/>
          <a:lstStyle/>
          <a:p>
            <a:r>
              <a:rPr lang="nl-NL" altLang="nl-NL" dirty="0"/>
              <a:t>Wat moet een big opbrengen?</a:t>
            </a:r>
          </a:p>
        </p:txBody>
      </p:sp>
      <p:sp>
        <p:nvSpPr>
          <p:cNvPr id="32771" name="Tijdelijke aanduiding voor inhoud 2"/>
          <p:cNvSpPr>
            <a:spLocks noGrp="1"/>
          </p:cNvSpPr>
          <p:nvPr>
            <p:ph idx="1"/>
          </p:nvPr>
        </p:nvSpPr>
        <p:spPr>
          <a:xfrm>
            <a:off x="472547" y="1203833"/>
            <a:ext cx="6635080" cy="4929411"/>
          </a:xfrm>
        </p:spPr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nl-NL" altLang="nl-NL" sz="2000" dirty="0"/>
              <a:t>Kosten voor voer en water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nl-NL" altLang="nl-NL" sz="2000" dirty="0"/>
              <a:t>Gezondheidskosten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nl-NL" altLang="nl-NL" sz="2000" dirty="0"/>
              <a:t>Fokkerijkosten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nl-NL" altLang="nl-NL" sz="2000" dirty="0"/>
              <a:t>Kosten voor water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nl-NL" altLang="nl-NL" sz="2000" dirty="0"/>
              <a:t>Kosten verwarming en elektriciteit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nl-NL" altLang="nl-NL" sz="2000" dirty="0"/>
              <a:t>Kosten voor strooisel en overige veekosten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nl-NL" altLang="nl-NL" sz="2000" dirty="0"/>
              <a:t>Mestkosten</a:t>
            </a:r>
          </a:p>
          <a:p>
            <a:pPr>
              <a:buFont typeface="Wingdings" panose="05000000000000000000" pitchFamily="2" charset="2"/>
              <a:buChar char="Ø"/>
            </a:pPr>
            <a:endParaRPr lang="nl-NL" altLang="nl-NL" sz="2000" dirty="0"/>
          </a:p>
          <a:p>
            <a:pPr>
              <a:buFont typeface="Wingdings" panose="05000000000000000000" pitchFamily="2" charset="2"/>
              <a:buChar char="Ø"/>
            </a:pPr>
            <a:r>
              <a:rPr lang="nl-NL" altLang="nl-NL" sz="2000" dirty="0"/>
              <a:t>Kosten voor telefoon, verzekeringen, lidmaatschappen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nl-NL" altLang="nl-NL" sz="2000" dirty="0"/>
              <a:t>Arbeidskosten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nl-NL" altLang="nl-NL" sz="2000" dirty="0"/>
              <a:t>Huisvestingskosten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nl-NL" altLang="nl-NL" sz="2000" dirty="0"/>
              <a:t>Rente</a:t>
            </a:r>
          </a:p>
          <a:p>
            <a:endParaRPr lang="nl-NL" altLang="nl-NL" dirty="0"/>
          </a:p>
          <a:p>
            <a:endParaRPr lang="nl-NL" altLang="nl-NL" dirty="0"/>
          </a:p>
        </p:txBody>
      </p:sp>
      <p:sp>
        <p:nvSpPr>
          <p:cNvPr id="32772" name="Tijdelijke aanduiding voor dianumm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har char="•"/>
              <a:defRPr sz="2100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5689542D-8FFE-4C14-A3AD-D0D535B72683}" type="slidenum">
              <a:rPr lang="en-US" altLang="nl-NL" sz="1200" smtClean="0">
                <a:solidFill>
                  <a:schemeClr val="bg2"/>
                </a:solidFill>
              </a:rPr>
              <a:pPr>
                <a:spcBef>
                  <a:spcPct val="0"/>
                </a:spcBef>
                <a:buFontTx/>
                <a:buNone/>
              </a:pPr>
              <a:t>17</a:t>
            </a:fld>
            <a:endParaRPr lang="en-US" altLang="nl-NL" sz="1200">
              <a:solidFill>
                <a:schemeClr val="bg2"/>
              </a:solidFill>
            </a:endParaRPr>
          </a:p>
        </p:txBody>
      </p:sp>
      <p:sp>
        <p:nvSpPr>
          <p:cNvPr id="32773" name="Rechteraccolade 4"/>
          <p:cNvSpPr>
            <a:spLocks/>
          </p:cNvSpPr>
          <p:nvPr/>
        </p:nvSpPr>
        <p:spPr bwMode="auto">
          <a:xfrm>
            <a:off x="6227763" y="1244972"/>
            <a:ext cx="431800" cy="2472059"/>
          </a:xfrm>
          <a:prstGeom prst="rightBrace">
            <a:avLst>
              <a:gd name="adj1" fmla="val 8335"/>
              <a:gd name="adj2" fmla="val 50000"/>
            </a:avLst>
          </a:prstGeom>
          <a:solidFill>
            <a:schemeClr val="bg1"/>
          </a:solidFill>
          <a:ln w="25400" algn="ctr">
            <a:solidFill>
              <a:srgbClr val="92D050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2100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nl-NL" altLang="nl-NL" sz="1800">
              <a:latin typeface="Arial" panose="020B0604020202020204" pitchFamily="34" charset="0"/>
            </a:endParaRPr>
          </a:p>
        </p:txBody>
      </p:sp>
      <p:sp>
        <p:nvSpPr>
          <p:cNvPr id="32774" name="Rechteraccolade 5"/>
          <p:cNvSpPr>
            <a:spLocks/>
          </p:cNvSpPr>
          <p:nvPr/>
        </p:nvSpPr>
        <p:spPr bwMode="auto">
          <a:xfrm>
            <a:off x="6299201" y="4221088"/>
            <a:ext cx="360362" cy="1656184"/>
          </a:xfrm>
          <a:prstGeom prst="rightBrace">
            <a:avLst>
              <a:gd name="adj1" fmla="val 8321"/>
              <a:gd name="adj2" fmla="val 50000"/>
            </a:avLst>
          </a:prstGeom>
          <a:solidFill>
            <a:schemeClr val="bg1"/>
          </a:solidFill>
          <a:ln w="25400" algn="ctr">
            <a:solidFill>
              <a:srgbClr val="92D050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2100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nl-NL" altLang="nl-NL" sz="1800">
              <a:latin typeface="Arial" panose="020B0604020202020204" pitchFamily="34" charset="0"/>
            </a:endParaRPr>
          </a:p>
        </p:txBody>
      </p:sp>
      <p:sp>
        <p:nvSpPr>
          <p:cNvPr id="32775" name="Tekstvak 6"/>
          <p:cNvSpPr txBox="1">
            <a:spLocks noChangeArrowheads="1"/>
          </p:cNvSpPr>
          <p:nvPr/>
        </p:nvSpPr>
        <p:spPr bwMode="auto">
          <a:xfrm>
            <a:off x="6767512" y="2127058"/>
            <a:ext cx="1857624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2100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nl-NL" altLang="nl-NL" sz="2000" dirty="0">
                <a:latin typeface="Arial" panose="020B0604020202020204" pitchFamily="34" charset="0"/>
              </a:rPr>
              <a:t>Toegerekende kosten</a:t>
            </a:r>
          </a:p>
        </p:txBody>
      </p:sp>
      <p:sp>
        <p:nvSpPr>
          <p:cNvPr id="32776" name="Tekstvak 7"/>
          <p:cNvSpPr txBox="1">
            <a:spLocks noChangeArrowheads="1"/>
          </p:cNvSpPr>
          <p:nvPr/>
        </p:nvSpPr>
        <p:spPr bwMode="auto">
          <a:xfrm>
            <a:off x="6793677" y="4695237"/>
            <a:ext cx="2350323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2100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nl-NL" altLang="nl-NL" sz="2000" dirty="0">
                <a:latin typeface="Arial" panose="020B0604020202020204" pitchFamily="34" charset="0"/>
              </a:rPr>
              <a:t>Niet toegerekende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nl-NL" altLang="nl-NL" sz="2000" dirty="0">
                <a:latin typeface="Arial" panose="020B0604020202020204" pitchFamily="34" charset="0"/>
              </a:rPr>
              <a:t>kosten</a:t>
            </a:r>
          </a:p>
        </p:txBody>
      </p:sp>
      <p:pic>
        <p:nvPicPr>
          <p:cNvPr id="9" name="Picture 2" descr="Gerelateerde afbeeldi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3676" y="6130696"/>
            <a:ext cx="1480324" cy="7401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5265974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Saldo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115616" y="1196752"/>
            <a:ext cx="7571184" cy="4929411"/>
          </a:xfrm>
        </p:spPr>
        <p:txBody>
          <a:bodyPr/>
          <a:lstStyle/>
          <a:p>
            <a:pPr>
              <a:buFontTx/>
              <a:buNone/>
            </a:pPr>
            <a:r>
              <a:rPr lang="nl-NL" altLang="nl-NL" dirty="0"/>
              <a:t>Op verschillende manieren uit te drukken: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nl-NL" altLang="nl-NL" sz="2400" dirty="0"/>
              <a:t>per g.a.z. (gemiddeld aanwezige zeug)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nl-NL" altLang="nl-NL" sz="2400" dirty="0"/>
              <a:t>per grootgebrachte big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nl-NL" altLang="nl-NL" sz="2400" dirty="0"/>
              <a:t>per afgeleverd varken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nl-NL" altLang="nl-NL" sz="2400" dirty="0"/>
              <a:t>per g.a.vlv (gemiddeld aanwezig vleesvarken)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nl-NL" altLang="nl-NL" sz="2400" dirty="0"/>
              <a:t>per m</a:t>
            </a:r>
            <a:r>
              <a:rPr lang="nl-NL" altLang="nl-NL" sz="2400" baseline="30000" dirty="0"/>
              <a:t>2</a:t>
            </a:r>
            <a:r>
              <a:rPr lang="nl-NL" altLang="nl-NL" sz="2400" dirty="0"/>
              <a:t> </a:t>
            </a:r>
          </a:p>
          <a:p>
            <a:endParaRPr lang="nl-NL" dirty="0"/>
          </a:p>
        </p:txBody>
      </p:sp>
      <p:pic>
        <p:nvPicPr>
          <p:cNvPr id="4" name="Picture 2" descr="Gerelateerde afbeeldi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3676" y="6130696"/>
            <a:ext cx="1480324" cy="7401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1991562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Samenvattend</a:t>
            </a:r>
          </a:p>
        </p:txBody>
      </p:sp>
      <p:sp>
        <p:nvSpPr>
          <p:cNvPr id="5" name="Rectangle 11"/>
          <p:cNvSpPr>
            <a:spLocks noChangeArrowheads="1"/>
          </p:cNvSpPr>
          <p:nvPr/>
        </p:nvSpPr>
        <p:spPr bwMode="auto">
          <a:xfrm>
            <a:off x="1115616" y="2132856"/>
            <a:ext cx="7346106" cy="1123950"/>
          </a:xfrm>
          <a:prstGeom prst="rect">
            <a:avLst/>
          </a:prstGeom>
          <a:solidFill>
            <a:srgbClr val="FFC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nl-NL" altLang="nl-NL" sz="2400" b="1" dirty="0"/>
              <a:t>Samenvattend: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nl-NL" altLang="nl-NL" sz="1800" dirty="0"/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nl-NL" altLang="nl-NL" sz="2000" u="sng" dirty="0"/>
              <a:t>Saldo</a:t>
            </a:r>
            <a:r>
              <a:rPr lang="nl-NL" altLang="nl-NL" sz="2000" dirty="0"/>
              <a:t> = 	opbrengsten   –   toegerekende  kosten</a:t>
            </a:r>
          </a:p>
        </p:txBody>
      </p:sp>
      <p:sp>
        <p:nvSpPr>
          <p:cNvPr id="6" name="Line 9"/>
          <p:cNvSpPr>
            <a:spLocks noChangeShapeType="1"/>
          </p:cNvSpPr>
          <p:nvPr/>
        </p:nvSpPr>
        <p:spPr bwMode="auto">
          <a:xfrm flipV="1">
            <a:off x="3635896" y="3130723"/>
            <a:ext cx="127000" cy="684213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nl-NL"/>
          </a:p>
        </p:txBody>
      </p:sp>
      <p:sp>
        <p:nvSpPr>
          <p:cNvPr id="8" name="Rectangle 11"/>
          <p:cNvSpPr>
            <a:spLocks noChangeArrowheads="1"/>
          </p:cNvSpPr>
          <p:nvPr/>
        </p:nvSpPr>
        <p:spPr bwMode="auto">
          <a:xfrm>
            <a:off x="2627784" y="3801371"/>
            <a:ext cx="1946275" cy="390525"/>
          </a:xfrm>
          <a:prstGeom prst="rect">
            <a:avLst/>
          </a:prstGeom>
          <a:solidFill>
            <a:srgbClr val="FFC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nl-NL" altLang="nl-NL" sz="2000"/>
              <a:t>aantal  x prijs </a:t>
            </a:r>
          </a:p>
        </p:txBody>
      </p:sp>
      <p:sp>
        <p:nvSpPr>
          <p:cNvPr id="10" name="PIJL-OMHOOG 2"/>
          <p:cNvSpPr/>
          <p:nvPr/>
        </p:nvSpPr>
        <p:spPr>
          <a:xfrm>
            <a:off x="3059832" y="4218434"/>
            <a:ext cx="287338" cy="381000"/>
          </a:xfrm>
          <a:prstGeom prst="up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nl-NL"/>
          </a:p>
        </p:txBody>
      </p:sp>
      <p:sp>
        <p:nvSpPr>
          <p:cNvPr id="11" name="Line 9"/>
          <p:cNvSpPr>
            <a:spLocks noChangeShapeType="1"/>
          </p:cNvSpPr>
          <p:nvPr/>
        </p:nvSpPr>
        <p:spPr bwMode="auto">
          <a:xfrm flipH="1" flipV="1">
            <a:off x="6283176" y="3161689"/>
            <a:ext cx="233040" cy="699358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nl-NL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5543078" y="3801370"/>
            <a:ext cx="1946275" cy="390525"/>
          </a:xfrm>
          <a:prstGeom prst="rect">
            <a:avLst/>
          </a:prstGeom>
          <a:solidFill>
            <a:srgbClr val="FFC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nl-NL" altLang="nl-NL" sz="2000"/>
              <a:t>aantal  x prijs </a:t>
            </a:r>
          </a:p>
        </p:txBody>
      </p:sp>
      <p:sp>
        <p:nvSpPr>
          <p:cNvPr id="13" name="PIJL-OMHOOG 2"/>
          <p:cNvSpPr/>
          <p:nvPr/>
        </p:nvSpPr>
        <p:spPr>
          <a:xfrm>
            <a:off x="5937957" y="4218434"/>
            <a:ext cx="287338" cy="381000"/>
          </a:xfrm>
          <a:prstGeom prst="up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nl-NL"/>
          </a:p>
        </p:txBody>
      </p:sp>
      <p:sp>
        <p:nvSpPr>
          <p:cNvPr id="14" name="PIJL-OMHOOG 13"/>
          <p:cNvSpPr/>
          <p:nvPr/>
        </p:nvSpPr>
        <p:spPr>
          <a:xfrm>
            <a:off x="3923928" y="4222835"/>
            <a:ext cx="287338" cy="381000"/>
          </a:xfrm>
          <a:prstGeom prst="up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nl-NL"/>
          </a:p>
        </p:txBody>
      </p:sp>
      <p:sp>
        <p:nvSpPr>
          <p:cNvPr id="15" name="PIJL-OMHOOG 14"/>
          <p:cNvSpPr/>
          <p:nvPr/>
        </p:nvSpPr>
        <p:spPr>
          <a:xfrm>
            <a:off x="6876256" y="4218434"/>
            <a:ext cx="288925" cy="381000"/>
          </a:xfrm>
          <a:prstGeom prst="up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nl-NL"/>
          </a:p>
        </p:txBody>
      </p:sp>
      <p:sp>
        <p:nvSpPr>
          <p:cNvPr id="16" name="Rechthoek 15"/>
          <p:cNvSpPr/>
          <p:nvPr/>
        </p:nvSpPr>
        <p:spPr>
          <a:xfrm>
            <a:off x="7812360" y="4797152"/>
            <a:ext cx="936625" cy="414337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nl-NL" sz="1400" dirty="0">
                <a:solidFill>
                  <a:schemeClr val="tx1"/>
                </a:solidFill>
              </a:rPr>
              <a:t>“Zelf in</a:t>
            </a:r>
          </a:p>
          <a:p>
            <a:pPr algn="ctr">
              <a:defRPr/>
            </a:pPr>
            <a:r>
              <a:rPr lang="nl-NL" sz="1400" dirty="0">
                <a:solidFill>
                  <a:schemeClr val="tx1"/>
                </a:solidFill>
              </a:rPr>
              <a:t>De hand”</a:t>
            </a:r>
          </a:p>
        </p:txBody>
      </p:sp>
      <p:sp>
        <p:nvSpPr>
          <p:cNvPr id="18" name="Rechthoek 17"/>
          <p:cNvSpPr/>
          <p:nvPr/>
        </p:nvSpPr>
        <p:spPr>
          <a:xfrm>
            <a:off x="7813781" y="5373216"/>
            <a:ext cx="936625" cy="414338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nl-NL" sz="1400" dirty="0">
                <a:solidFill>
                  <a:schemeClr val="tx1"/>
                </a:solidFill>
              </a:rPr>
              <a:t>“Markt”</a:t>
            </a:r>
          </a:p>
        </p:txBody>
      </p:sp>
      <p:pic>
        <p:nvPicPr>
          <p:cNvPr id="19" name="Picture 2" descr="Gerelateerde afbeeldi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3676" y="6130696"/>
            <a:ext cx="1480324" cy="7401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435521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1209676" y="321289"/>
            <a:ext cx="7773987" cy="1143000"/>
          </a:xfrm>
        </p:spPr>
        <p:txBody>
          <a:bodyPr/>
          <a:lstStyle/>
          <a:p>
            <a:r>
              <a:rPr lang="nl-NL" altLang="nl-NL" dirty="0"/>
              <a:t>Bedrijfsanalyse in de varkenshouderij</a:t>
            </a:r>
          </a:p>
        </p:txBody>
      </p:sp>
      <p:sp>
        <p:nvSpPr>
          <p:cNvPr id="10243" name="Text Box 4"/>
          <p:cNvSpPr txBox="1">
            <a:spLocks noChangeArrowheads="1"/>
          </p:cNvSpPr>
          <p:nvPr/>
        </p:nvSpPr>
        <p:spPr bwMode="auto">
          <a:xfrm>
            <a:off x="1873250" y="1844675"/>
            <a:ext cx="5337175" cy="376238"/>
          </a:xfrm>
          <a:prstGeom prst="rect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2100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nl-NL" altLang="nl-NL" sz="1800" b="1">
                <a:latin typeface="Arial" panose="020B0604020202020204" pitchFamily="34" charset="0"/>
              </a:rPr>
              <a:t>Aantal grootgebrachte biggen per zeug per jaar</a:t>
            </a:r>
          </a:p>
        </p:txBody>
      </p:sp>
      <p:sp>
        <p:nvSpPr>
          <p:cNvPr id="10244" name="Text Box 5"/>
          <p:cNvSpPr txBox="1">
            <a:spLocks noChangeArrowheads="1"/>
          </p:cNvSpPr>
          <p:nvPr/>
        </p:nvSpPr>
        <p:spPr bwMode="auto">
          <a:xfrm>
            <a:off x="323850" y="2565400"/>
            <a:ext cx="1458913" cy="649288"/>
          </a:xfrm>
          <a:prstGeom prst="rect">
            <a:avLst/>
          </a:prstGeom>
          <a:solidFill>
            <a:schemeClr val="bg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2100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nl-NL" altLang="nl-NL" sz="1200" dirty="0">
                <a:latin typeface="Arial" panose="020B0604020202020204" pitchFamily="34" charset="0"/>
              </a:rPr>
              <a:t>Aantal gespeende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nl-NL" altLang="nl-NL" sz="1200" dirty="0">
                <a:latin typeface="Arial" panose="020B0604020202020204" pitchFamily="34" charset="0"/>
              </a:rPr>
              <a:t>biggen per zeug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nl-NL" altLang="nl-NL" sz="1200" dirty="0">
                <a:latin typeface="Arial" panose="020B0604020202020204" pitchFamily="34" charset="0"/>
              </a:rPr>
              <a:t>per jaar</a:t>
            </a:r>
          </a:p>
        </p:txBody>
      </p:sp>
      <p:sp>
        <p:nvSpPr>
          <p:cNvPr id="10245" name="Text Box 7"/>
          <p:cNvSpPr txBox="1">
            <a:spLocks noChangeArrowheads="1"/>
          </p:cNvSpPr>
          <p:nvPr/>
        </p:nvSpPr>
        <p:spPr bwMode="auto">
          <a:xfrm>
            <a:off x="539750" y="3716338"/>
            <a:ext cx="1458913" cy="466725"/>
          </a:xfrm>
          <a:prstGeom prst="rect">
            <a:avLst/>
          </a:prstGeom>
          <a:solidFill>
            <a:schemeClr val="bg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2100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nl-NL" altLang="nl-NL" sz="1200">
                <a:latin typeface="Arial" panose="020B0604020202020204" pitchFamily="34" charset="0"/>
              </a:rPr>
              <a:t>Aantal gespeende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nl-NL" altLang="nl-NL" sz="1200">
                <a:latin typeface="Arial" panose="020B0604020202020204" pitchFamily="34" charset="0"/>
              </a:rPr>
              <a:t>biggen per worp</a:t>
            </a:r>
          </a:p>
        </p:txBody>
      </p:sp>
      <p:sp>
        <p:nvSpPr>
          <p:cNvPr id="10246" name="Text Box 9"/>
          <p:cNvSpPr txBox="1">
            <a:spLocks noChangeArrowheads="1"/>
          </p:cNvSpPr>
          <p:nvPr/>
        </p:nvSpPr>
        <p:spPr bwMode="auto">
          <a:xfrm>
            <a:off x="6659563" y="2565400"/>
            <a:ext cx="1439862" cy="649288"/>
          </a:xfrm>
          <a:prstGeom prst="rect">
            <a:avLst/>
          </a:prstGeom>
          <a:solidFill>
            <a:schemeClr val="bg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100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nl-NL" altLang="nl-NL" sz="1200">
                <a:latin typeface="Arial" panose="020B0604020202020204" pitchFamily="34" charset="0"/>
              </a:rPr>
              <a:t>Percentage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nl-NL" altLang="nl-NL" sz="1200">
                <a:latin typeface="Arial" panose="020B0604020202020204" pitchFamily="34" charset="0"/>
              </a:rPr>
              <a:t>uitval biggen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nl-NL" altLang="nl-NL" sz="1200">
                <a:latin typeface="Arial" panose="020B0604020202020204" pitchFamily="34" charset="0"/>
              </a:rPr>
              <a:t>na spenen</a:t>
            </a:r>
          </a:p>
        </p:txBody>
      </p:sp>
      <p:sp>
        <p:nvSpPr>
          <p:cNvPr id="10247" name="Text Box 11"/>
          <p:cNvSpPr txBox="1">
            <a:spLocks noChangeArrowheads="1"/>
          </p:cNvSpPr>
          <p:nvPr/>
        </p:nvSpPr>
        <p:spPr bwMode="auto">
          <a:xfrm>
            <a:off x="6227763" y="3500438"/>
            <a:ext cx="1439862" cy="466725"/>
          </a:xfrm>
          <a:prstGeom prst="rect">
            <a:avLst/>
          </a:prstGeom>
          <a:solidFill>
            <a:schemeClr val="bg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100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nl-NL" altLang="nl-NL" sz="1200">
                <a:latin typeface="Arial" panose="020B0604020202020204" pitchFamily="34" charset="0"/>
              </a:rPr>
              <a:t>Bedrijfsworpindex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nl-NL" altLang="nl-NL" sz="1200">
              <a:latin typeface="Arial" panose="020B0604020202020204" pitchFamily="34" charset="0"/>
            </a:endParaRPr>
          </a:p>
        </p:txBody>
      </p:sp>
      <p:sp>
        <p:nvSpPr>
          <p:cNvPr id="10248" name="Text Box 14"/>
          <p:cNvSpPr txBox="1">
            <a:spLocks noChangeArrowheads="1"/>
          </p:cNvSpPr>
          <p:nvPr/>
        </p:nvSpPr>
        <p:spPr bwMode="auto">
          <a:xfrm>
            <a:off x="611188" y="4652963"/>
            <a:ext cx="784225" cy="831850"/>
          </a:xfrm>
          <a:prstGeom prst="rect">
            <a:avLst/>
          </a:prstGeom>
          <a:solidFill>
            <a:schemeClr val="bg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2100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nl-NL" altLang="nl-NL" sz="1200">
                <a:latin typeface="Arial" panose="020B0604020202020204" pitchFamily="34" charset="0"/>
              </a:rPr>
              <a:t>Levend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nl-NL" altLang="nl-NL" sz="1200">
                <a:latin typeface="Arial" panose="020B0604020202020204" pitchFamily="34" charset="0"/>
              </a:rPr>
              <a:t>geboren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nl-NL" altLang="nl-NL" sz="1200">
                <a:latin typeface="Arial" panose="020B0604020202020204" pitchFamily="34" charset="0"/>
              </a:rPr>
              <a:t>biggen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nl-NL" altLang="nl-NL" sz="1200">
                <a:latin typeface="Arial" panose="020B0604020202020204" pitchFamily="34" charset="0"/>
              </a:rPr>
              <a:t>per worp</a:t>
            </a:r>
          </a:p>
        </p:txBody>
      </p:sp>
      <p:sp>
        <p:nvSpPr>
          <p:cNvPr id="10249" name="Text Box 16"/>
          <p:cNvSpPr txBox="1">
            <a:spLocks noChangeArrowheads="1"/>
          </p:cNvSpPr>
          <p:nvPr/>
        </p:nvSpPr>
        <p:spPr bwMode="auto">
          <a:xfrm>
            <a:off x="1692275" y="4437063"/>
            <a:ext cx="969963" cy="649287"/>
          </a:xfrm>
          <a:prstGeom prst="rect">
            <a:avLst/>
          </a:prstGeom>
          <a:solidFill>
            <a:schemeClr val="bg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2100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nl-NL" altLang="nl-NL" sz="1200">
                <a:latin typeface="Arial" panose="020B0604020202020204" pitchFamily="34" charset="0"/>
              </a:rPr>
              <a:t>Percentage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nl-NL" altLang="nl-NL" sz="1200">
                <a:latin typeface="Arial" panose="020B0604020202020204" pitchFamily="34" charset="0"/>
              </a:rPr>
              <a:t>uitval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nl-NL" altLang="nl-NL" sz="1200">
                <a:latin typeface="Arial" panose="020B0604020202020204" pitchFamily="34" charset="0"/>
              </a:rPr>
              <a:t>tot spenen</a:t>
            </a:r>
          </a:p>
        </p:txBody>
      </p:sp>
      <p:sp>
        <p:nvSpPr>
          <p:cNvPr id="10250" name="Line 17"/>
          <p:cNvSpPr>
            <a:spLocks noChangeShapeType="1"/>
          </p:cNvSpPr>
          <p:nvPr/>
        </p:nvSpPr>
        <p:spPr bwMode="auto">
          <a:xfrm flipH="1">
            <a:off x="1763713" y="2205038"/>
            <a:ext cx="2663825" cy="719137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oval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nl-NL"/>
          </a:p>
        </p:txBody>
      </p:sp>
      <p:sp>
        <p:nvSpPr>
          <p:cNvPr id="10251" name="Line 18"/>
          <p:cNvSpPr>
            <a:spLocks noChangeShapeType="1"/>
          </p:cNvSpPr>
          <p:nvPr/>
        </p:nvSpPr>
        <p:spPr bwMode="auto">
          <a:xfrm>
            <a:off x="4427538" y="2205038"/>
            <a:ext cx="2232025" cy="719137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oval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nl-NL"/>
          </a:p>
        </p:txBody>
      </p:sp>
      <p:sp>
        <p:nvSpPr>
          <p:cNvPr id="10252" name="Line 19"/>
          <p:cNvSpPr>
            <a:spLocks noChangeShapeType="1"/>
          </p:cNvSpPr>
          <p:nvPr/>
        </p:nvSpPr>
        <p:spPr bwMode="auto">
          <a:xfrm>
            <a:off x="1116013" y="3213100"/>
            <a:ext cx="0" cy="503238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oval" w="med" len="sm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nl-NL"/>
          </a:p>
        </p:txBody>
      </p:sp>
      <p:sp>
        <p:nvSpPr>
          <p:cNvPr id="10253" name="Line 20"/>
          <p:cNvSpPr>
            <a:spLocks noChangeShapeType="1"/>
          </p:cNvSpPr>
          <p:nvPr/>
        </p:nvSpPr>
        <p:spPr bwMode="auto">
          <a:xfrm>
            <a:off x="755650" y="4149725"/>
            <a:ext cx="144463" cy="503238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oval" w="med" len="sm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nl-NL"/>
          </a:p>
        </p:txBody>
      </p:sp>
      <p:sp>
        <p:nvSpPr>
          <p:cNvPr id="10254" name="Line 21"/>
          <p:cNvSpPr>
            <a:spLocks noChangeShapeType="1"/>
          </p:cNvSpPr>
          <p:nvPr/>
        </p:nvSpPr>
        <p:spPr bwMode="auto">
          <a:xfrm>
            <a:off x="1042988" y="4149725"/>
            <a:ext cx="649287" cy="503238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oval" w="med" len="sm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nl-NL"/>
          </a:p>
        </p:txBody>
      </p:sp>
      <p:sp>
        <p:nvSpPr>
          <p:cNvPr id="10255" name="Text Box 24"/>
          <p:cNvSpPr txBox="1">
            <a:spLocks noChangeArrowheads="1"/>
          </p:cNvSpPr>
          <p:nvPr/>
        </p:nvSpPr>
        <p:spPr bwMode="auto">
          <a:xfrm>
            <a:off x="3924300" y="4292600"/>
            <a:ext cx="960438" cy="831850"/>
          </a:xfrm>
          <a:prstGeom prst="rect">
            <a:avLst/>
          </a:prstGeom>
          <a:solidFill>
            <a:schemeClr val="bg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2100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nl-NL" altLang="nl-NL" sz="1200">
                <a:latin typeface="Arial" panose="020B0604020202020204" pitchFamily="34" charset="0"/>
              </a:rPr>
              <a:t>Interval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nl-NL" altLang="nl-NL" sz="1200">
                <a:latin typeface="Arial" panose="020B0604020202020204" pitchFamily="34" charset="0"/>
              </a:rPr>
              <a:t>spenen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nl-NL" altLang="nl-NL" sz="1200">
                <a:latin typeface="Arial" panose="020B0604020202020204" pitchFamily="34" charset="0"/>
              </a:rPr>
              <a:t>eerste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nl-NL" altLang="nl-NL" sz="1200">
                <a:latin typeface="Arial" panose="020B0604020202020204" pitchFamily="34" charset="0"/>
              </a:rPr>
              <a:t>inseminatie</a:t>
            </a:r>
          </a:p>
        </p:txBody>
      </p:sp>
      <p:sp>
        <p:nvSpPr>
          <p:cNvPr id="10256" name="Text Box 25"/>
          <p:cNvSpPr txBox="1">
            <a:spLocks noChangeArrowheads="1"/>
          </p:cNvSpPr>
          <p:nvPr/>
        </p:nvSpPr>
        <p:spPr bwMode="auto">
          <a:xfrm>
            <a:off x="5076825" y="4581525"/>
            <a:ext cx="960438" cy="1014413"/>
          </a:xfrm>
          <a:prstGeom prst="rect">
            <a:avLst/>
          </a:prstGeom>
          <a:solidFill>
            <a:schemeClr val="bg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2100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nl-NL" altLang="nl-NL" sz="1200">
                <a:latin typeface="Arial" panose="020B0604020202020204" pitchFamily="34" charset="0"/>
              </a:rPr>
              <a:t>Interval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nl-NL" altLang="nl-NL" sz="1200">
                <a:latin typeface="Arial" panose="020B0604020202020204" pitchFamily="34" charset="0"/>
              </a:rPr>
              <a:t>eerste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nl-NL" altLang="nl-NL" sz="1200">
                <a:latin typeface="Arial" panose="020B0604020202020204" pitchFamily="34" charset="0"/>
              </a:rPr>
              <a:t>inseminatie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nl-NL" altLang="nl-NL" sz="1200">
                <a:latin typeface="Arial" panose="020B0604020202020204" pitchFamily="34" charset="0"/>
              </a:rPr>
              <a:t>laatste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nl-NL" altLang="nl-NL" sz="1200">
                <a:latin typeface="Arial" panose="020B0604020202020204" pitchFamily="34" charset="0"/>
              </a:rPr>
              <a:t>inseminatie</a:t>
            </a:r>
          </a:p>
        </p:txBody>
      </p:sp>
      <p:sp>
        <p:nvSpPr>
          <p:cNvPr id="10257" name="Text Box 26"/>
          <p:cNvSpPr txBox="1">
            <a:spLocks noChangeArrowheads="1"/>
          </p:cNvSpPr>
          <p:nvPr/>
        </p:nvSpPr>
        <p:spPr bwMode="auto">
          <a:xfrm>
            <a:off x="6276975" y="4724400"/>
            <a:ext cx="1323975" cy="649288"/>
          </a:xfrm>
          <a:prstGeom prst="rect">
            <a:avLst/>
          </a:prstGeom>
          <a:solidFill>
            <a:schemeClr val="bg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2100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nl-NL" altLang="nl-NL" sz="1200">
                <a:latin typeface="Arial" panose="020B0604020202020204" pitchFamily="34" charset="0"/>
              </a:rPr>
              <a:t>Verliesdagen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nl-NL" altLang="nl-NL" sz="1200">
                <a:latin typeface="Arial" panose="020B0604020202020204" pitchFamily="34" charset="0"/>
              </a:rPr>
              <a:t>per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nl-NL" altLang="nl-NL" sz="1200">
                <a:latin typeface="Arial" panose="020B0604020202020204" pitchFamily="34" charset="0"/>
              </a:rPr>
              <a:t>afgevoerde zeug</a:t>
            </a:r>
          </a:p>
        </p:txBody>
      </p:sp>
      <p:sp>
        <p:nvSpPr>
          <p:cNvPr id="10258" name="Text Box 27"/>
          <p:cNvSpPr txBox="1">
            <a:spLocks noChangeArrowheads="1"/>
          </p:cNvSpPr>
          <p:nvPr/>
        </p:nvSpPr>
        <p:spPr bwMode="auto">
          <a:xfrm>
            <a:off x="7956550" y="4581525"/>
            <a:ext cx="1027113" cy="466725"/>
          </a:xfrm>
          <a:prstGeom prst="rect">
            <a:avLst/>
          </a:prstGeom>
          <a:solidFill>
            <a:schemeClr val="bg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2100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nl-NL" altLang="nl-NL" sz="1200">
                <a:latin typeface="Arial" panose="020B0604020202020204" pitchFamily="34" charset="0"/>
              </a:rPr>
              <a:t>Lengte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nl-NL" altLang="nl-NL" sz="1200">
                <a:latin typeface="Arial" panose="020B0604020202020204" pitchFamily="34" charset="0"/>
              </a:rPr>
              <a:t>zoogperiode</a:t>
            </a:r>
          </a:p>
        </p:txBody>
      </p:sp>
      <p:sp>
        <p:nvSpPr>
          <p:cNvPr id="10259" name="Line 28"/>
          <p:cNvSpPr>
            <a:spLocks noChangeShapeType="1"/>
          </p:cNvSpPr>
          <p:nvPr/>
        </p:nvSpPr>
        <p:spPr bwMode="auto">
          <a:xfrm flipH="1">
            <a:off x="4643438" y="3789363"/>
            <a:ext cx="1584325" cy="503237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oval" w="med" len="sm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nl-NL"/>
          </a:p>
        </p:txBody>
      </p:sp>
      <p:sp>
        <p:nvSpPr>
          <p:cNvPr id="10260" name="Line 29"/>
          <p:cNvSpPr>
            <a:spLocks noChangeShapeType="1"/>
          </p:cNvSpPr>
          <p:nvPr/>
        </p:nvSpPr>
        <p:spPr bwMode="auto">
          <a:xfrm flipH="1">
            <a:off x="5724525" y="3933825"/>
            <a:ext cx="647700" cy="6477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oval" w="med" len="sm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nl-NL"/>
          </a:p>
        </p:txBody>
      </p:sp>
      <p:sp>
        <p:nvSpPr>
          <p:cNvPr id="10261" name="Line 30"/>
          <p:cNvSpPr>
            <a:spLocks noChangeShapeType="1"/>
          </p:cNvSpPr>
          <p:nvPr/>
        </p:nvSpPr>
        <p:spPr bwMode="auto">
          <a:xfrm>
            <a:off x="6659563" y="3933825"/>
            <a:ext cx="0" cy="79057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oval" w="med" len="sm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nl-NL"/>
          </a:p>
        </p:txBody>
      </p:sp>
      <p:sp>
        <p:nvSpPr>
          <p:cNvPr id="10262" name="Line 31"/>
          <p:cNvSpPr>
            <a:spLocks noChangeShapeType="1"/>
          </p:cNvSpPr>
          <p:nvPr/>
        </p:nvSpPr>
        <p:spPr bwMode="auto">
          <a:xfrm>
            <a:off x="7308850" y="4005263"/>
            <a:ext cx="863600" cy="57467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oval" w="med" len="sm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nl-NL"/>
          </a:p>
        </p:txBody>
      </p:sp>
      <p:sp>
        <p:nvSpPr>
          <p:cNvPr id="10263" name="Text Box 34"/>
          <p:cNvSpPr txBox="1">
            <a:spLocks noChangeArrowheads="1"/>
          </p:cNvSpPr>
          <p:nvPr/>
        </p:nvSpPr>
        <p:spPr bwMode="auto">
          <a:xfrm>
            <a:off x="1116013" y="6021388"/>
            <a:ext cx="969962" cy="649287"/>
          </a:xfrm>
          <a:prstGeom prst="rect">
            <a:avLst/>
          </a:prstGeom>
          <a:solidFill>
            <a:schemeClr val="bg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2100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nl-NL" altLang="nl-NL" sz="1200">
                <a:latin typeface="Arial" panose="020B0604020202020204" pitchFamily="34" charset="0"/>
              </a:rPr>
              <a:t>Percentage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nl-NL" altLang="nl-NL" sz="1200">
                <a:latin typeface="Arial" panose="020B0604020202020204" pitchFamily="34" charset="0"/>
              </a:rPr>
              <a:t>eerste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nl-NL" altLang="nl-NL" sz="1200">
                <a:latin typeface="Arial" panose="020B0604020202020204" pitchFamily="34" charset="0"/>
              </a:rPr>
              <a:t>worpen</a:t>
            </a:r>
          </a:p>
        </p:txBody>
      </p:sp>
      <p:sp>
        <p:nvSpPr>
          <p:cNvPr id="10264" name="Text Box 35"/>
          <p:cNvSpPr txBox="1">
            <a:spLocks noChangeArrowheads="1"/>
          </p:cNvSpPr>
          <p:nvPr/>
        </p:nvSpPr>
        <p:spPr bwMode="auto">
          <a:xfrm>
            <a:off x="4211638" y="6021388"/>
            <a:ext cx="1298575" cy="649287"/>
          </a:xfrm>
          <a:prstGeom prst="rect">
            <a:avLst/>
          </a:prstGeom>
          <a:solidFill>
            <a:schemeClr val="bg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2100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nl-NL" altLang="nl-NL" sz="1200">
                <a:latin typeface="Arial" panose="020B0604020202020204" pitchFamily="34" charset="0"/>
              </a:rPr>
              <a:t>Afbigpercentage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nl-NL" altLang="nl-NL" sz="1200">
                <a:latin typeface="Arial" panose="020B0604020202020204" pitchFamily="34" charset="0"/>
              </a:rPr>
              <a:t>van eerste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nl-NL" altLang="nl-NL" sz="1200">
                <a:latin typeface="Arial" panose="020B0604020202020204" pitchFamily="34" charset="0"/>
              </a:rPr>
              <a:t>inseminatie</a:t>
            </a:r>
          </a:p>
        </p:txBody>
      </p:sp>
      <p:sp>
        <p:nvSpPr>
          <p:cNvPr id="10265" name="Text Box 36"/>
          <p:cNvSpPr txBox="1">
            <a:spLocks noChangeArrowheads="1"/>
          </p:cNvSpPr>
          <p:nvPr/>
        </p:nvSpPr>
        <p:spPr bwMode="auto">
          <a:xfrm>
            <a:off x="6156325" y="5949950"/>
            <a:ext cx="1179513" cy="466725"/>
          </a:xfrm>
          <a:prstGeom prst="rect">
            <a:avLst/>
          </a:prstGeom>
          <a:solidFill>
            <a:schemeClr val="bg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2100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nl-NL" altLang="nl-NL" sz="1200">
                <a:latin typeface="Arial" panose="020B0604020202020204" pitchFamily="34" charset="0"/>
              </a:rPr>
              <a:t>Percentage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nl-NL" altLang="nl-NL" sz="1200">
                <a:latin typeface="Arial" panose="020B0604020202020204" pitchFamily="34" charset="0"/>
              </a:rPr>
              <a:t>herinseminatie</a:t>
            </a:r>
          </a:p>
        </p:txBody>
      </p:sp>
      <p:sp>
        <p:nvSpPr>
          <p:cNvPr id="10266" name="Line 37"/>
          <p:cNvSpPr>
            <a:spLocks noChangeShapeType="1"/>
          </p:cNvSpPr>
          <p:nvPr/>
        </p:nvSpPr>
        <p:spPr bwMode="auto">
          <a:xfrm>
            <a:off x="1042988" y="5516563"/>
            <a:ext cx="433387" cy="5048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oval" w="med" len="sm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nl-NL"/>
          </a:p>
        </p:txBody>
      </p:sp>
      <p:sp>
        <p:nvSpPr>
          <p:cNvPr id="10267" name="Line 38"/>
          <p:cNvSpPr>
            <a:spLocks noChangeShapeType="1"/>
          </p:cNvSpPr>
          <p:nvPr/>
        </p:nvSpPr>
        <p:spPr bwMode="auto">
          <a:xfrm flipH="1">
            <a:off x="5219700" y="5589588"/>
            <a:ext cx="431800" cy="431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oval" w="med" len="sm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nl-NL"/>
          </a:p>
        </p:txBody>
      </p:sp>
      <p:sp>
        <p:nvSpPr>
          <p:cNvPr id="10268" name="Line 39"/>
          <p:cNvSpPr>
            <a:spLocks noChangeShapeType="1"/>
          </p:cNvSpPr>
          <p:nvPr/>
        </p:nvSpPr>
        <p:spPr bwMode="auto">
          <a:xfrm>
            <a:off x="5795963" y="5589588"/>
            <a:ext cx="792162" cy="360362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oval" w="med" len="sm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nl-NL"/>
          </a:p>
        </p:txBody>
      </p:sp>
      <p:pic>
        <p:nvPicPr>
          <p:cNvPr id="29" name="Picture 2" descr="Gerelateerde afbeeldi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3676" y="6130696"/>
            <a:ext cx="1480324" cy="7401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994998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71D80DA-4178-4F4C-B094-638276E633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Oefening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309CCBE-8517-4FC6-92B6-8CF12B43967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07135" y="836712"/>
            <a:ext cx="8003232" cy="5544616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  <a:tabLst>
                <a:tab pos="457200" algn="l"/>
              </a:tabLst>
            </a:pPr>
            <a:r>
              <a:rPr lang="nl-NL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Voor een varkenshouderijbedrijf is gegeven:</a:t>
            </a:r>
          </a:p>
          <a:p>
            <a:pPr marL="0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nl-NL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Alg. bedrijfsgegevens:	360 gem. aanw. zeugen (</a:t>
            </a:r>
            <a:r>
              <a:rPr lang="nl-NL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g.a.z</a:t>
            </a:r>
            <a:r>
              <a:rPr lang="nl-NL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.);  7200 biggen verkocht</a:t>
            </a:r>
          </a:p>
          <a:p>
            <a:pPr marL="0" indent="0">
              <a:buNone/>
              <a:tabLst>
                <a:tab pos="990600" algn="l"/>
              </a:tabLst>
            </a:pPr>
            <a:r>
              <a:rPr lang="nl-NL" sz="1800" u="sng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Begin</a:t>
            </a:r>
            <a:r>
              <a:rPr lang="nl-NL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balans:	Vordering	€ 17.000  aan biggen</a:t>
            </a:r>
          </a:p>
          <a:p>
            <a:pPr marL="0" indent="0">
              <a:buNone/>
              <a:tabLst>
                <a:tab pos="990600" algn="l"/>
              </a:tabLst>
            </a:pPr>
            <a:r>
              <a:rPr lang="nl-NL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			€   2.000 aan verkochte </a:t>
            </a:r>
            <a:r>
              <a:rPr lang="nl-NL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zeugen+beren</a:t>
            </a:r>
            <a:endParaRPr lang="nl-NL" sz="1800" dirty="0">
              <a:effectLst/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marL="0" indent="0">
              <a:spcBef>
                <a:spcPts val="600"/>
              </a:spcBef>
              <a:spcAft>
                <a:spcPts val="600"/>
              </a:spcAft>
              <a:buNone/>
              <a:tabLst>
                <a:tab pos="990600" algn="l"/>
              </a:tabLst>
            </a:pPr>
            <a:r>
              <a:rPr lang="nl-NL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		Voorraden:€   9.300  aan mengvoer</a:t>
            </a:r>
          </a:p>
          <a:p>
            <a:pPr marL="0" indent="0">
              <a:buNone/>
              <a:tabLst>
                <a:tab pos="990600" algn="l"/>
              </a:tabLst>
            </a:pPr>
            <a:r>
              <a:rPr lang="nl-NL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		Aanwezig:	351 zeugen (à  € 330,-) + 3 beren (à €  600,-)</a:t>
            </a:r>
          </a:p>
          <a:p>
            <a:pPr marL="0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nl-NL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Ontvangsten </a:t>
            </a:r>
            <a:r>
              <a:rPr lang="nl-NL" sz="1800" u="sng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in</a:t>
            </a:r>
            <a:r>
              <a:rPr lang="nl-NL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boekjaar:	€  360.000</a:t>
            </a:r>
          </a:p>
          <a:p>
            <a:pPr marL="0" indent="0">
              <a:buNone/>
            </a:pPr>
            <a:r>
              <a:rPr lang="nl-NL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Uitgaven in boekjaar:	€ 200.000</a:t>
            </a:r>
            <a:r>
              <a:rPr lang="nl-NL" sz="1800" b="1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 </a:t>
            </a:r>
          </a:p>
          <a:p>
            <a:pPr marL="0" indent="0">
              <a:buNone/>
            </a:pPr>
            <a:endParaRPr lang="nl-NL" sz="1800" dirty="0">
              <a:effectLst/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marL="0" indent="0">
              <a:buNone/>
              <a:tabLst>
                <a:tab pos="990600" algn="l"/>
              </a:tabLst>
            </a:pPr>
            <a:r>
              <a:rPr lang="nl-NL" sz="1800" u="sng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Eind</a:t>
            </a:r>
            <a:r>
              <a:rPr lang="nl-NL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balans:	Vordering	€  4.000  aan verkocht biggen</a:t>
            </a:r>
          </a:p>
          <a:p>
            <a:pPr marL="0" indent="0">
              <a:buNone/>
              <a:tabLst>
                <a:tab pos="990600" algn="l"/>
              </a:tabLst>
            </a:pPr>
            <a:r>
              <a:rPr lang="nl-NL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			€  1.200   aan verkochte </a:t>
            </a:r>
            <a:r>
              <a:rPr lang="nl-NL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zeugen+beren</a:t>
            </a:r>
            <a:endParaRPr lang="nl-NL" sz="1800" dirty="0">
              <a:effectLst/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marL="0" indent="0">
              <a:spcBef>
                <a:spcPts val="600"/>
              </a:spcBef>
              <a:spcAft>
                <a:spcPts val="600"/>
              </a:spcAft>
              <a:buNone/>
              <a:tabLst>
                <a:tab pos="990600" algn="l"/>
              </a:tabLst>
            </a:pPr>
            <a:r>
              <a:rPr lang="nl-NL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		Voorraden:€   2.400  aan mengvoer</a:t>
            </a:r>
          </a:p>
          <a:p>
            <a:pPr marL="0" indent="0">
              <a:buNone/>
              <a:tabLst>
                <a:tab pos="990600" algn="l"/>
              </a:tabLst>
            </a:pPr>
            <a:r>
              <a:rPr lang="nl-NL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		Aanwezig:	363 zeugen (à  € 330,-) + 2 beren (à €  600,-)</a:t>
            </a:r>
          </a:p>
          <a:p>
            <a:endParaRPr lang="nl-NL" sz="1800" dirty="0">
              <a:effectLst/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nl-NL" sz="1800" u="sng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Bereken voor dit bedrijf:</a:t>
            </a:r>
            <a:endParaRPr lang="nl-NL" sz="1800" dirty="0">
              <a:effectLst/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marL="342900" lvl="0" indent="-342900">
              <a:buFont typeface="+mj-lt"/>
              <a:buAutoNum type="alphaLcPeriod"/>
              <a:tabLst>
                <a:tab pos="228600" algn="l"/>
              </a:tabLst>
            </a:pPr>
            <a:r>
              <a:rPr lang="nl-NL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de post aanwas</a:t>
            </a:r>
          </a:p>
          <a:p>
            <a:pPr marL="342900" lvl="0" indent="-342900">
              <a:buFont typeface="+mj-lt"/>
              <a:buAutoNum type="alphaLcPeriod"/>
              <a:tabLst>
                <a:tab pos="228600" algn="l"/>
              </a:tabLst>
            </a:pPr>
            <a:r>
              <a:rPr lang="nl-NL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de totale opbrengsten (incl. aanwas)</a:t>
            </a:r>
          </a:p>
          <a:p>
            <a:pPr marL="342900" lvl="0" indent="-342900">
              <a:buFont typeface="+mj-lt"/>
              <a:buAutoNum type="alphaLcPeriod"/>
              <a:tabLst>
                <a:tab pos="228600" algn="l"/>
              </a:tabLst>
            </a:pPr>
            <a:r>
              <a:rPr lang="nl-NL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de totale toegerekende kosten</a:t>
            </a:r>
          </a:p>
          <a:p>
            <a:pPr marL="342900" lvl="0" indent="-342900">
              <a:buFont typeface="+mj-lt"/>
              <a:buAutoNum type="alphaLcPeriod"/>
              <a:tabLst>
                <a:tab pos="228600" algn="l"/>
              </a:tabLst>
            </a:pPr>
            <a:r>
              <a:rPr lang="nl-NL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het saldo (totaal bedrijf)</a:t>
            </a:r>
          </a:p>
          <a:p>
            <a:pPr marL="342900" lvl="0" indent="-342900">
              <a:buFont typeface="+mj-lt"/>
              <a:buAutoNum type="alphaLcPeriod"/>
              <a:tabLst>
                <a:tab pos="228600" algn="l"/>
              </a:tabLst>
            </a:pPr>
            <a:r>
              <a:rPr lang="nl-NL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het saldo per </a:t>
            </a:r>
            <a:r>
              <a:rPr lang="nl-NL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g.a.z</a:t>
            </a:r>
            <a:r>
              <a:rPr lang="nl-NL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.; het saldo per afgeleverde big</a:t>
            </a:r>
          </a:p>
          <a:p>
            <a:pPr marL="0" indent="0">
              <a:buNone/>
            </a:pPr>
            <a:endParaRPr lang="nl-NL" dirty="0"/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C818BADB-89D5-483C-B55B-87EC9194CAC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3568" y="836712"/>
            <a:ext cx="7149480" cy="3715716"/>
          </a:xfrm>
          <a:prstGeom prst="rect">
            <a:avLst/>
          </a:prstGeom>
        </p:spPr>
      </p:pic>
      <p:sp>
        <p:nvSpPr>
          <p:cNvPr id="5" name="Rechthoek 4">
            <a:extLst>
              <a:ext uri="{FF2B5EF4-FFF2-40B4-BE49-F238E27FC236}">
                <a16:creationId xmlns:a16="http://schemas.microsoft.com/office/drawing/2014/main" id="{46BAF316-03DE-4C04-9667-1CE5FA9CAFC3}"/>
              </a:ext>
            </a:extLst>
          </p:cNvPr>
          <p:cNvSpPr/>
          <p:nvPr/>
        </p:nvSpPr>
        <p:spPr>
          <a:xfrm>
            <a:off x="665354" y="802752"/>
            <a:ext cx="1098334" cy="32199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7649438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9E067BE-7A49-4B27-952C-C5782F8517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79712" y="332656"/>
            <a:ext cx="6563072" cy="648072"/>
          </a:xfrm>
        </p:spPr>
        <p:txBody>
          <a:bodyPr/>
          <a:lstStyle/>
          <a:p>
            <a:r>
              <a:rPr lang="nl-NL" dirty="0"/>
              <a:t>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DAD25C7-4DFC-4977-8BFF-5E47F2838D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9512" y="4351437"/>
            <a:ext cx="8363272" cy="1617043"/>
          </a:xfrm>
        </p:spPr>
        <p:txBody>
          <a:bodyPr/>
          <a:lstStyle/>
          <a:p>
            <a:pPr marL="514350" indent="-514350">
              <a:buAutoNum type="alphaLcPeriod"/>
            </a:pPr>
            <a:r>
              <a:rPr lang="nl-NL" sz="2400" dirty="0"/>
              <a:t>Post aanwas?</a:t>
            </a:r>
          </a:p>
          <a:p>
            <a:pPr marL="0" indent="0">
              <a:buNone/>
            </a:pPr>
            <a:r>
              <a:rPr lang="nl-NL" sz="2400" dirty="0"/>
              <a:t>= Einde – begin </a:t>
            </a:r>
          </a:p>
          <a:p>
            <a:pPr marL="0" indent="0">
              <a:buNone/>
            </a:pPr>
            <a:endParaRPr lang="nl-NL" dirty="0"/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65B01E65-5DE1-4772-BFF7-AE982B1FE29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512" y="836712"/>
            <a:ext cx="6762750" cy="3514725"/>
          </a:xfrm>
          <a:prstGeom prst="rect">
            <a:avLst/>
          </a:prstGeom>
        </p:spPr>
      </p:pic>
      <p:pic>
        <p:nvPicPr>
          <p:cNvPr id="5" name="Afbeelding 4">
            <a:extLst>
              <a:ext uri="{FF2B5EF4-FFF2-40B4-BE49-F238E27FC236}">
                <a16:creationId xmlns:a16="http://schemas.microsoft.com/office/drawing/2014/main" id="{A56157CD-1A84-4CFD-973C-D6EE9BD8553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19872" y="4495453"/>
            <a:ext cx="4429125" cy="1571625"/>
          </a:xfrm>
          <a:prstGeom prst="rect">
            <a:avLst/>
          </a:prstGeom>
        </p:spPr>
      </p:pic>
      <p:pic>
        <p:nvPicPr>
          <p:cNvPr id="6" name="Afbeelding 5">
            <a:extLst>
              <a:ext uri="{FF2B5EF4-FFF2-40B4-BE49-F238E27FC236}">
                <a16:creationId xmlns:a16="http://schemas.microsoft.com/office/drawing/2014/main" id="{545E8C84-2CD2-41D1-9A34-FEAD8EA12F9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11575" y="4545186"/>
            <a:ext cx="4410075" cy="1543050"/>
          </a:xfrm>
          <a:prstGeom prst="rect">
            <a:avLst/>
          </a:prstGeom>
        </p:spPr>
      </p:pic>
      <p:pic>
        <p:nvPicPr>
          <p:cNvPr id="7" name="Afbeelding 6">
            <a:extLst>
              <a:ext uri="{FF2B5EF4-FFF2-40B4-BE49-F238E27FC236}">
                <a16:creationId xmlns:a16="http://schemas.microsoft.com/office/drawing/2014/main" id="{2C0C8406-EF7F-4EBE-8049-5D0436FAE3D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813352" y="5159958"/>
            <a:ext cx="1076325" cy="1419225"/>
          </a:xfrm>
          <a:prstGeom prst="rect">
            <a:avLst/>
          </a:prstGeom>
        </p:spPr>
      </p:pic>
      <p:cxnSp>
        <p:nvCxnSpPr>
          <p:cNvPr id="11" name="Rechte verbindingslijn 10">
            <a:extLst>
              <a:ext uri="{FF2B5EF4-FFF2-40B4-BE49-F238E27FC236}">
                <a16:creationId xmlns:a16="http://schemas.microsoft.com/office/drawing/2014/main" id="{0EB8E167-6550-4BC6-B736-B71A3B7A14C5}"/>
              </a:ext>
            </a:extLst>
          </p:cNvPr>
          <p:cNvCxnSpPr/>
          <p:nvPr/>
        </p:nvCxnSpPr>
        <p:spPr>
          <a:xfrm>
            <a:off x="2483768" y="2420888"/>
            <a:ext cx="3456384" cy="0"/>
          </a:xfrm>
          <a:prstGeom prst="line">
            <a:avLst/>
          </a:prstGeom>
          <a:ln/>
          <a:effectLst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2" name="Rechte verbindingslijn 11">
            <a:extLst>
              <a:ext uri="{FF2B5EF4-FFF2-40B4-BE49-F238E27FC236}">
                <a16:creationId xmlns:a16="http://schemas.microsoft.com/office/drawing/2014/main" id="{D9454870-4E0B-40DE-8779-E52A15B4D62D}"/>
              </a:ext>
            </a:extLst>
          </p:cNvPr>
          <p:cNvCxnSpPr/>
          <p:nvPr/>
        </p:nvCxnSpPr>
        <p:spPr>
          <a:xfrm>
            <a:off x="2387010" y="4221088"/>
            <a:ext cx="3456384" cy="0"/>
          </a:xfrm>
          <a:prstGeom prst="line">
            <a:avLst/>
          </a:prstGeom>
          <a:ln/>
          <a:effectLst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8" name="Rechthoek 7">
            <a:extLst>
              <a:ext uri="{FF2B5EF4-FFF2-40B4-BE49-F238E27FC236}">
                <a16:creationId xmlns:a16="http://schemas.microsoft.com/office/drawing/2014/main" id="{C8328B8D-1A7E-40E0-991E-37322BC0B318}"/>
              </a:ext>
            </a:extLst>
          </p:cNvPr>
          <p:cNvSpPr/>
          <p:nvPr/>
        </p:nvSpPr>
        <p:spPr>
          <a:xfrm>
            <a:off x="179512" y="836712"/>
            <a:ext cx="1008112" cy="21602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075556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Afbeelding 4">
            <a:extLst>
              <a:ext uri="{FF2B5EF4-FFF2-40B4-BE49-F238E27FC236}">
                <a16:creationId xmlns:a16="http://schemas.microsoft.com/office/drawing/2014/main" id="{99E3CE98-097B-4A34-B91E-7522F865A45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38400" y="3465095"/>
            <a:ext cx="6705600" cy="215265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97C10514-54B7-4F67-9EE6-BA8E81CC48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C95C4EE-C50C-41F1-A9DD-2BB6039A38D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1560" y="3380526"/>
            <a:ext cx="8149670" cy="333074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dirty="0"/>
              <a:t>Totale </a:t>
            </a:r>
            <a:r>
              <a:rPr lang="nl-NL" sz="2400" dirty="0"/>
              <a:t>opbrengsten</a:t>
            </a:r>
            <a:r>
              <a:rPr lang="nl-NL" dirty="0"/>
              <a:t>?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sz="2000" dirty="0"/>
          </a:p>
          <a:p>
            <a:pPr marL="0" indent="0">
              <a:buNone/>
            </a:pPr>
            <a:br>
              <a:rPr lang="nl-NL" sz="2000" dirty="0"/>
            </a:br>
            <a:r>
              <a:rPr lang="nl-NL" sz="2000" dirty="0"/>
              <a:t>= totaal 295000 opbrengsten verkoop vee </a:t>
            </a:r>
          </a:p>
          <a:p>
            <a:pPr marL="0" indent="0">
              <a:buNone/>
            </a:pPr>
            <a:r>
              <a:rPr lang="nl-NL" sz="2000" dirty="0"/>
              <a:t>+ aanwas = 295.000+4.555 = </a:t>
            </a:r>
          </a:p>
          <a:p>
            <a:pPr marL="0" indent="0">
              <a:buNone/>
            </a:pPr>
            <a:r>
              <a:rPr lang="nl-NL" sz="2000" b="1" dirty="0"/>
              <a:t>				299.555 opbrengsten</a:t>
            </a:r>
            <a:endParaRPr lang="nl-NL" sz="2000" dirty="0"/>
          </a:p>
          <a:p>
            <a:pPr marL="0" indent="0">
              <a:buNone/>
            </a:pPr>
            <a:endParaRPr lang="nl-NL" dirty="0"/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359A78E5-98A9-4707-85DE-423E8B799FD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44120" y="146732"/>
            <a:ext cx="6409144" cy="3330949"/>
          </a:xfrm>
          <a:prstGeom prst="rect">
            <a:avLst/>
          </a:prstGeom>
        </p:spPr>
      </p:pic>
      <p:sp>
        <p:nvSpPr>
          <p:cNvPr id="6" name="Pijl: gebogen omhoog 5">
            <a:extLst>
              <a:ext uri="{FF2B5EF4-FFF2-40B4-BE49-F238E27FC236}">
                <a16:creationId xmlns:a16="http://schemas.microsoft.com/office/drawing/2014/main" id="{E07E9CFC-F009-4C2B-A024-CDEE75590E85}"/>
              </a:ext>
            </a:extLst>
          </p:cNvPr>
          <p:cNvSpPr/>
          <p:nvPr/>
        </p:nvSpPr>
        <p:spPr>
          <a:xfrm flipH="1">
            <a:off x="2222376" y="4467286"/>
            <a:ext cx="432048" cy="420588"/>
          </a:xfrm>
          <a:prstGeom prst="bentUp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7" name="Pijl: gebogen omhoog 6">
            <a:extLst>
              <a:ext uri="{FF2B5EF4-FFF2-40B4-BE49-F238E27FC236}">
                <a16:creationId xmlns:a16="http://schemas.microsoft.com/office/drawing/2014/main" id="{DBE3F022-5C2F-4BD8-A32B-78A6B03CC838}"/>
              </a:ext>
            </a:extLst>
          </p:cNvPr>
          <p:cNvSpPr/>
          <p:nvPr/>
        </p:nvSpPr>
        <p:spPr>
          <a:xfrm flipH="1">
            <a:off x="2222376" y="4946948"/>
            <a:ext cx="432048" cy="420588"/>
          </a:xfrm>
          <a:prstGeom prst="bentUp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8" name="Pijl: gebogen omhoog 7">
            <a:extLst>
              <a:ext uri="{FF2B5EF4-FFF2-40B4-BE49-F238E27FC236}">
                <a16:creationId xmlns:a16="http://schemas.microsoft.com/office/drawing/2014/main" id="{8DD3BD3B-A0FF-4278-B92F-5CA09F567DA2}"/>
              </a:ext>
            </a:extLst>
          </p:cNvPr>
          <p:cNvSpPr/>
          <p:nvPr/>
        </p:nvSpPr>
        <p:spPr>
          <a:xfrm flipH="1">
            <a:off x="6948264" y="4467286"/>
            <a:ext cx="432048" cy="420588"/>
          </a:xfrm>
          <a:prstGeom prst="bentUp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cxnSp>
        <p:nvCxnSpPr>
          <p:cNvPr id="9" name="Rechte verbindingslijn 8">
            <a:extLst>
              <a:ext uri="{FF2B5EF4-FFF2-40B4-BE49-F238E27FC236}">
                <a16:creationId xmlns:a16="http://schemas.microsoft.com/office/drawing/2014/main" id="{BC8071E5-8263-4368-BA81-84B0B6946EDD}"/>
              </a:ext>
            </a:extLst>
          </p:cNvPr>
          <p:cNvCxnSpPr/>
          <p:nvPr/>
        </p:nvCxnSpPr>
        <p:spPr>
          <a:xfrm>
            <a:off x="3923928" y="1124744"/>
            <a:ext cx="3456384" cy="0"/>
          </a:xfrm>
          <a:prstGeom prst="line">
            <a:avLst/>
          </a:prstGeom>
          <a:ln/>
          <a:effectLst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0" name="Rechte verbindingslijn 9">
            <a:extLst>
              <a:ext uri="{FF2B5EF4-FFF2-40B4-BE49-F238E27FC236}">
                <a16:creationId xmlns:a16="http://schemas.microsoft.com/office/drawing/2014/main" id="{1F368375-80BA-46C0-B743-615ADB188EA2}"/>
              </a:ext>
            </a:extLst>
          </p:cNvPr>
          <p:cNvCxnSpPr/>
          <p:nvPr/>
        </p:nvCxnSpPr>
        <p:spPr>
          <a:xfrm>
            <a:off x="3851920" y="908720"/>
            <a:ext cx="3456384" cy="0"/>
          </a:xfrm>
          <a:prstGeom prst="line">
            <a:avLst/>
          </a:prstGeom>
          <a:ln/>
          <a:effectLst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1" name="Rechte verbindingslijn 10">
            <a:extLst>
              <a:ext uri="{FF2B5EF4-FFF2-40B4-BE49-F238E27FC236}">
                <a16:creationId xmlns:a16="http://schemas.microsoft.com/office/drawing/2014/main" id="{C95D0428-7074-4796-9A16-11757235A392}"/>
              </a:ext>
            </a:extLst>
          </p:cNvPr>
          <p:cNvCxnSpPr/>
          <p:nvPr/>
        </p:nvCxnSpPr>
        <p:spPr>
          <a:xfrm>
            <a:off x="3923928" y="2564904"/>
            <a:ext cx="3456384" cy="0"/>
          </a:xfrm>
          <a:prstGeom prst="line">
            <a:avLst/>
          </a:prstGeom>
          <a:ln/>
          <a:effectLst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2" name="Rechte verbindingslijn 11">
            <a:extLst>
              <a:ext uri="{FF2B5EF4-FFF2-40B4-BE49-F238E27FC236}">
                <a16:creationId xmlns:a16="http://schemas.microsoft.com/office/drawing/2014/main" id="{D6F108D8-377B-4805-833C-047E40327140}"/>
              </a:ext>
            </a:extLst>
          </p:cNvPr>
          <p:cNvCxnSpPr/>
          <p:nvPr/>
        </p:nvCxnSpPr>
        <p:spPr>
          <a:xfrm>
            <a:off x="3995936" y="2780928"/>
            <a:ext cx="3456384" cy="0"/>
          </a:xfrm>
          <a:prstGeom prst="line">
            <a:avLst/>
          </a:prstGeom>
          <a:ln/>
          <a:effectLst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3" name="Rechthoek 12">
            <a:extLst>
              <a:ext uri="{FF2B5EF4-FFF2-40B4-BE49-F238E27FC236}">
                <a16:creationId xmlns:a16="http://schemas.microsoft.com/office/drawing/2014/main" id="{5C45F1AE-27F1-4244-8608-6C6013D8DAD5}"/>
              </a:ext>
            </a:extLst>
          </p:cNvPr>
          <p:cNvSpPr/>
          <p:nvPr/>
        </p:nvSpPr>
        <p:spPr>
          <a:xfrm>
            <a:off x="1718320" y="165570"/>
            <a:ext cx="1008112" cy="21602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555801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Afbeelding 4">
            <a:extLst>
              <a:ext uri="{FF2B5EF4-FFF2-40B4-BE49-F238E27FC236}">
                <a16:creationId xmlns:a16="http://schemas.microsoft.com/office/drawing/2014/main" id="{6D162C9A-AFC2-481D-828D-7AA0AAF8ACC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40186" y="3399741"/>
            <a:ext cx="5324475" cy="203835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D8C26778-4DBB-4237-B3CD-A1812A61ED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C8927677-D1FC-4F75-A9FB-DAD63450790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9512" y="3477680"/>
            <a:ext cx="8507288" cy="323358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sz="2400" dirty="0"/>
              <a:t>Totaal uitgaven?</a:t>
            </a:r>
          </a:p>
          <a:p>
            <a:pPr marL="0" indent="0">
              <a:buNone/>
            </a:pPr>
            <a:endParaRPr lang="nl-NL" sz="2400" dirty="0"/>
          </a:p>
          <a:p>
            <a:pPr marL="0" indent="0">
              <a:buNone/>
            </a:pPr>
            <a:endParaRPr lang="nl-NL" sz="2400" dirty="0"/>
          </a:p>
          <a:p>
            <a:pPr marL="0" indent="0">
              <a:buNone/>
            </a:pPr>
            <a:endParaRPr lang="nl-NL" sz="2400" dirty="0"/>
          </a:p>
          <a:p>
            <a:pPr marL="0" indent="0">
              <a:buNone/>
            </a:pPr>
            <a:r>
              <a:rPr lang="nl-NL" sz="2400" dirty="0"/>
              <a:t>= totaal </a:t>
            </a:r>
            <a:r>
              <a:rPr lang="nl-NL" sz="2400" b="1" dirty="0"/>
              <a:t>207.900 toegerekende kosten</a:t>
            </a:r>
          </a:p>
          <a:p>
            <a:pPr marL="0" indent="0">
              <a:buNone/>
            </a:pPr>
            <a:endParaRPr lang="nl-NL" sz="2400" dirty="0"/>
          </a:p>
          <a:p>
            <a:pPr marL="0" indent="0">
              <a:buNone/>
            </a:pPr>
            <a:r>
              <a:rPr lang="nl-NL" sz="2400" dirty="0"/>
              <a:t> </a:t>
            </a:r>
          </a:p>
          <a:p>
            <a:pPr marL="0" indent="0">
              <a:buNone/>
            </a:pPr>
            <a:endParaRPr lang="nl-NL" dirty="0"/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86CE4324-FCD0-431C-8DFE-20051A988D0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44120" y="146732"/>
            <a:ext cx="6409144" cy="3330949"/>
          </a:xfrm>
          <a:prstGeom prst="rect">
            <a:avLst/>
          </a:prstGeom>
        </p:spPr>
      </p:pic>
      <p:sp>
        <p:nvSpPr>
          <p:cNvPr id="6" name="Pijl: gebogen omhoog 5">
            <a:extLst>
              <a:ext uri="{FF2B5EF4-FFF2-40B4-BE49-F238E27FC236}">
                <a16:creationId xmlns:a16="http://schemas.microsoft.com/office/drawing/2014/main" id="{B7326658-2733-45CB-A78D-1EA389401382}"/>
              </a:ext>
            </a:extLst>
          </p:cNvPr>
          <p:cNvSpPr/>
          <p:nvPr/>
        </p:nvSpPr>
        <p:spPr>
          <a:xfrm>
            <a:off x="4458405" y="4528314"/>
            <a:ext cx="419647" cy="420588"/>
          </a:xfrm>
          <a:prstGeom prst="bentUp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sp>
        <p:nvSpPr>
          <p:cNvPr id="7" name="Pijl: gebogen omhoog 6">
            <a:extLst>
              <a:ext uri="{FF2B5EF4-FFF2-40B4-BE49-F238E27FC236}">
                <a16:creationId xmlns:a16="http://schemas.microsoft.com/office/drawing/2014/main" id="{430C064C-FEA5-41A2-B01B-366FE0439B73}"/>
              </a:ext>
            </a:extLst>
          </p:cNvPr>
          <p:cNvSpPr/>
          <p:nvPr/>
        </p:nvSpPr>
        <p:spPr>
          <a:xfrm>
            <a:off x="7461176" y="4845631"/>
            <a:ext cx="792088" cy="420588"/>
          </a:xfrm>
          <a:prstGeom prst="bentUp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cxnSp>
        <p:nvCxnSpPr>
          <p:cNvPr id="9" name="Rechte verbindingslijn 8">
            <a:extLst>
              <a:ext uri="{FF2B5EF4-FFF2-40B4-BE49-F238E27FC236}">
                <a16:creationId xmlns:a16="http://schemas.microsoft.com/office/drawing/2014/main" id="{DF890997-799E-4DCE-BCA5-7DC28B94E4FC}"/>
              </a:ext>
            </a:extLst>
          </p:cNvPr>
          <p:cNvCxnSpPr/>
          <p:nvPr/>
        </p:nvCxnSpPr>
        <p:spPr>
          <a:xfrm>
            <a:off x="4076328" y="1412776"/>
            <a:ext cx="3456384" cy="0"/>
          </a:xfrm>
          <a:prstGeom prst="line">
            <a:avLst/>
          </a:prstGeom>
          <a:ln/>
          <a:effectLst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0" name="Rechte verbindingslijn 9">
            <a:extLst>
              <a:ext uri="{FF2B5EF4-FFF2-40B4-BE49-F238E27FC236}">
                <a16:creationId xmlns:a16="http://schemas.microsoft.com/office/drawing/2014/main" id="{834EE006-EF04-4635-8166-6F342F3E733A}"/>
              </a:ext>
            </a:extLst>
          </p:cNvPr>
          <p:cNvCxnSpPr/>
          <p:nvPr/>
        </p:nvCxnSpPr>
        <p:spPr>
          <a:xfrm>
            <a:off x="4076328" y="3068960"/>
            <a:ext cx="3456384" cy="0"/>
          </a:xfrm>
          <a:prstGeom prst="line">
            <a:avLst/>
          </a:prstGeom>
          <a:ln/>
          <a:effectLst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1" name="Rechthoek 10">
            <a:extLst>
              <a:ext uri="{FF2B5EF4-FFF2-40B4-BE49-F238E27FC236}">
                <a16:creationId xmlns:a16="http://schemas.microsoft.com/office/drawing/2014/main" id="{E753DE55-6EF0-47E1-AEE6-60AC3F5F9B6D}"/>
              </a:ext>
            </a:extLst>
          </p:cNvPr>
          <p:cNvSpPr/>
          <p:nvPr/>
        </p:nvSpPr>
        <p:spPr>
          <a:xfrm>
            <a:off x="1844120" y="160475"/>
            <a:ext cx="1008112" cy="21602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0844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>
            <a:extLst>
              <a:ext uri="{FF2B5EF4-FFF2-40B4-BE49-F238E27FC236}">
                <a16:creationId xmlns:a16="http://schemas.microsoft.com/office/drawing/2014/main" id="{D4B1763B-D08B-415A-A502-8C0D3AB64E3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8506" y="1323975"/>
            <a:ext cx="5705475" cy="5534025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913175DF-170A-495D-9C8C-95DC610703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D59B2E5B-8104-46FC-88E6-908CF50B1C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28800" y="836712"/>
            <a:ext cx="8147248" cy="4929411"/>
          </a:xfrm>
        </p:spPr>
        <p:txBody>
          <a:bodyPr/>
          <a:lstStyle/>
          <a:p>
            <a:pPr marL="0" indent="0">
              <a:buNone/>
            </a:pPr>
            <a:r>
              <a:rPr lang="nl-NL" dirty="0"/>
              <a:t>Saldo = opbrengsten- toegerekende kosten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						= </a:t>
            </a:r>
            <a:r>
              <a:rPr lang="nl-NL" b="1" dirty="0"/>
              <a:t>91.655</a:t>
            </a:r>
          </a:p>
          <a:p>
            <a:pPr marL="0" indent="0">
              <a:buNone/>
            </a:pPr>
            <a:r>
              <a:rPr lang="nl-NL" dirty="0"/>
              <a:t>						saldo bedrijf</a:t>
            </a:r>
          </a:p>
          <a:p>
            <a:pPr marL="0" indent="0">
              <a:buNone/>
            </a:pPr>
            <a:r>
              <a:rPr lang="nl-NL" dirty="0"/>
              <a:t>					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7860298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E32E483-C4C8-4747-AD8D-D0D8E2CC73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Opdracht 7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6F5EBFA-2360-4EDC-8A63-99E45DCA5B7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5536" y="3726215"/>
            <a:ext cx="6635080" cy="4929411"/>
          </a:xfrm>
        </p:spPr>
        <p:txBody>
          <a:bodyPr/>
          <a:lstStyle/>
          <a:p>
            <a:pPr marL="0" indent="0">
              <a:buNone/>
            </a:pPr>
            <a:r>
              <a:rPr lang="nl-NL" sz="2400" dirty="0"/>
              <a:t>d. Saldo bedrijf = € 91.655</a:t>
            </a:r>
          </a:p>
          <a:p>
            <a:pPr marL="0" indent="0">
              <a:buNone/>
            </a:pPr>
            <a:endParaRPr lang="nl-NL" sz="2400" dirty="0"/>
          </a:p>
          <a:p>
            <a:pPr marL="0" indent="0">
              <a:buNone/>
            </a:pPr>
            <a:r>
              <a:rPr lang="nl-NL" sz="2400" dirty="0"/>
              <a:t>e. Saldo / </a:t>
            </a:r>
            <a:r>
              <a:rPr lang="nl-NL" sz="2400" dirty="0" err="1"/>
              <a:t>g.a.z</a:t>
            </a:r>
            <a:r>
              <a:rPr lang="nl-NL" sz="2400" dirty="0"/>
              <a:t> </a:t>
            </a:r>
          </a:p>
          <a:p>
            <a:pPr marL="0" indent="0">
              <a:buNone/>
            </a:pPr>
            <a:r>
              <a:rPr lang="nl-NL" sz="2400" dirty="0"/>
              <a:t>    91.655 /  245   = € 374</a:t>
            </a:r>
          </a:p>
          <a:p>
            <a:pPr marL="0" indent="0">
              <a:buNone/>
            </a:pPr>
            <a:endParaRPr lang="nl-NL" sz="2400" dirty="0"/>
          </a:p>
          <a:p>
            <a:pPr marL="0" indent="0">
              <a:buNone/>
            </a:pPr>
            <a:r>
              <a:rPr lang="nl-NL" sz="2400" dirty="0"/>
              <a:t>    Saldo / big </a:t>
            </a:r>
          </a:p>
          <a:p>
            <a:pPr marL="0" indent="0">
              <a:buNone/>
            </a:pPr>
            <a:r>
              <a:rPr lang="nl-NL" sz="2400" dirty="0"/>
              <a:t>    91.655  / 6300  = €14,55</a:t>
            </a:r>
          </a:p>
          <a:p>
            <a:pPr marL="0" indent="0">
              <a:buNone/>
            </a:pPr>
            <a:endParaRPr lang="nl-NL" dirty="0"/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D08A6733-5E36-4A97-9F1D-1D8D391CA89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79712" y="188640"/>
            <a:ext cx="6762750" cy="3514725"/>
          </a:xfrm>
          <a:prstGeom prst="rect">
            <a:avLst/>
          </a:prstGeom>
        </p:spPr>
      </p:pic>
      <p:cxnSp>
        <p:nvCxnSpPr>
          <p:cNvPr id="5" name="Rechte verbindingslijn 4">
            <a:extLst>
              <a:ext uri="{FF2B5EF4-FFF2-40B4-BE49-F238E27FC236}">
                <a16:creationId xmlns:a16="http://schemas.microsoft.com/office/drawing/2014/main" id="{DB1E9DCD-B050-48A4-A3D5-B339C643DFFB}"/>
              </a:ext>
            </a:extLst>
          </p:cNvPr>
          <p:cNvCxnSpPr/>
          <p:nvPr/>
        </p:nvCxnSpPr>
        <p:spPr>
          <a:xfrm>
            <a:off x="4355976" y="692696"/>
            <a:ext cx="3456384" cy="0"/>
          </a:xfrm>
          <a:prstGeom prst="line">
            <a:avLst/>
          </a:prstGeom>
          <a:ln/>
          <a:effectLst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586368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Een voorbeeld</a:t>
            </a:r>
          </a:p>
        </p:txBody>
      </p:sp>
      <p:pic>
        <p:nvPicPr>
          <p:cNvPr id="4" name="Picture 2" descr="Knipsel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3" t="9889" r="2263" b="943"/>
          <a:stretch/>
        </p:blipFill>
        <p:spPr bwMode="auto">
          <a:xfrm>
            <a:off x="2699792" y="1052736"/>
            <a:ext cx="4320481" cy="55514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2" descr="Gerelateerde afbeeldi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3676" y="6130696"/>
            <a:ext cx="1480324" cy="7401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4312570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ekstvak 3"/>
          <p:cNvSpPr txBox="1"/>
          <p:nvPr/>
        </p:nvSpPr>
        <p:spPr>
          <a:xfrm>
            <a:off x="3219184" y="1921347"/>
            <a:ext cx="3525644" cy="1323439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nl-NL" sz="4800" dirty="0"/>
              <a:t>Per 100 g.a.z.</a:t>
            </a:r>
          </a:p>
          <a:p>
            <a:pPr algn="ctr"/>
            <a:r>
              <a:rPr lang="nl-NL" sz="3200" dirty="0"/>
              <a:t>44% vervanging</a:t>
            </a:r>
          </a:p>
        </p:txBody>
      </p:sp>
      <p:sp>
        <p:nvSpPr>
          <p:cNvPr id="5" name="Pijl-rechts 4"/>
          <p:cNvSpPr/>
          <p:nvPr/>
        </p:nvSpPr>
        <p:spPr>
          <a:xfrm>
            <a:off x="48266" y="1993857"/>
            <a:ext cx="1842504" cy="117842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46 opfokzeugen</a:t>
            </a:r>
          </a:p>
        </p:txBody>
      </p:sp>
      <p:sp>
        <p:nvSpPr>
          <p:cNvPr id="6" name="Pijl-rechts 5"/>
          <p:cNvSpPr/>
          <p:nvPr/>
        </p:nvSpPr>
        <p:spPr>
          <a:xfrm>
            <a:off x="1694757" y="1993857"/>
            <a:ext cx="1554472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44 gedekt</a:t>
            </a:r>
          </a:p>
        </p:txBody>
      </p:sp>
      <p:sp>
        <p:nvSpPr>
          <p:cNvPr id="7" name="Pijl-rechts 6"/>
          <p:cNvSpPr/>
          <p:nvPr/>
        </p:nvSpPr>
        <p:spPr>
          <a:xfrm>
            <a:off x="1694757" y="2687645"/>
            <a:ext cx="1580341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2 afgekeurd</a:t>
            </a:r>
          </a:p>
        </p:txBody>
      </p:sp>
      <p:sp>
        <p:nvSpPr>
          <p:cNvPr id="10" name="Pijl-rechts 9"/>
          <p:cNvSpPr/>
          <p:nvPr/>
        </p:nvSpPr>
        <p:spPr>
          <a:xfrm>
            <a:off x="6660232" y="1965801"/>
            <a:ext cx="2160240" cy="484632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2 dood</a:t>
            </a:r>
          </a:p>
        </p:txBody>
      </p:sp>
      <p:sp>
        <p:nvSpPr>
          <p:cNvPr id="12" name="Pijl-rechts 11"/>
          <p:cNvSpPr/>
          <p:nvPr/>
        </p:nvSpPr>
        <p:spPr>
          <a:xfrm>
            <a:off x="6660232" y="2575788"/>
            <a:ext cx="2160240" cy="484632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39 gedekt</a:t>
            </a:r>
          </a:p>
        </p:txBody>
      </p:sp>
      <p:sp>
        <p:nvSpPr>
          <p:cNvPr id="13" name="Rechthoek 12"/>
          <p:cNvSpPr/>
          <p:nvPr/>
        </p:nvSpPr>
        <p:spPr>
          <a:xfrm>
            <a:off x="4053136" y="3717032"/>
            <a:ext cx="4572000" cy="1477328"/>
          </a:xfrm>
          <a:prstGeom prst="rect">
            <a:avLst/>
          </a:prstGeom>
          <a:ln w="25400">
            <a:solidFill>
              <a:schemeClr val="accent1">
                <a:shade val="50000"/>
              </a:schemeClr>
            </a:solidFill>
          </a:ln>
        </p:spPr>
        <p:txBody>
          <a:bodyPr>
            <a:spAutoFit/>
          </a:bodyPr>
          <a:lstStyle/>
          <a:p>
            <a:pPr>
              <a:spcBef>
                <a:spcPct val="0"/>
              </a:spcBef>
              <a:defRPr/>
            </a:pPr>
            <a:r>
              <a:rPr lang="nl-NL" altLang="nl-NL" sz="2000" b="1" kern="0" dirty="0"/>
              <a:t>Uitgedrukt per 1 zeug  (per g.a.z.)</a:t>
            </a:r>
          </a:p>
          <a:p>
            <a:pPr>
              <a:spcBef>
                <a:spcPct val="0"/>
              </a:spcBef>
              <a:defRPr/>
            </a:pPr>
            <a:endParaRPr lang="nl-NL" altLang="nl-NL" sz="1600" kern="0" dirty="0"/>
          </a:p>
          <a:p>
            <a:pPr>
              <a:spcBef>
                <a:spcPct val="0"/>
              </a:spcBef>
              <a:defRPr/>
            </a:pPr>
            <a:r>
              <a:rPr lang="nl-NL" altLang="nl-NL" kern="0" dirty="0"/>
              <a:t>aantal verkoop zeugen:		0,39</a:t>
            </a:r>
          </a:p>
          <a:p>
            <a:pPr>
              <a:spcBef>
                <a:spcPct val="0"/>
              </a:spcBef>
              <a:defRPr/>
            </a:pPr>
            <a:r>
              <a:rPr lang="nl-NL" altLang="nl-NL" kern="0" dirty="0"/>
              <a:t>aantal verkoop opfokzeugen:		0,02</a:t>
            </a:r>
          </a:p>
          <a:p>
            <a:pPr>
              <a:spcBef>
                <a:spcPct val="0"/>
              </a:spcBef>
              <a:defRPr/>
            </a:pPr>
            <a:r>
              <a:rPr lang="nl-NL" altLang="nl-NL" kern="0" dirty="0"/>
              <a:t>aantal aankoop opfokzeugen:	0,46</a:t>
            </a:r>
          </a:p>
        </p:txBody>
      </p:sp>
      <p:pic>
        <p:nvPicPr>
          <p:cNvPr id="14" name="Picture 2" descr="Gerelateerde afbeeldi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3676" y="6130696"/>
            <a:ext cx="1480324" cy="7401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Tijdelijke aanduiding voor inhoud 1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17" name="Picture 2" descr="Knipsel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3" t="9889" r="2263" b="943"/>
          <a:stretch/>
        </p:blipFill>
        <p:spPr bwMode="auto">
          <a:xfrm>
            <a:off x="50182" y="5157192"/>
            <a:ext cx="1221107" cy="15690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0149461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Voerverbruik opfokzeugen per g.a.z.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755576" y="1196752"/>
            <a:ext cx="7931224" cy="4929411"/>
          </a:xfrm>
        </p:spPr>
        <p:txBody>
          <a:bodyPr>
            <a:normAutofit/>
          </a:bodyPr>
          <a:lstStyle/>
          <a:p>
            <a:pPr marL="457200" indent="-457200">
              <a:spcBef>
                <a:spcPct val="0"/>
              </a:spcBef>
              <a:buFont typeface="+mj-lt"/>
              <a:buAutoNum type="arabicPeriod"/>
              <a:defRPr/>
            </a:pPr>
            <a:r>
              <a:rPr lang="nl-NL" sz="2400" dirty="0"/>
              <a:t>Voerverbruik opfokzeugen per g.a.z.</a:t>
            </a:r>
            <a:endParaRPr lang="nl-NL" altLang="nl-NL" sz="2200" dirty="0">
              <a:cs typeface="Times New Roman" panose="02020603050405020304" pitchFamily="18" charset="0"/>
            </a:endParaRPr>
          </a:p>
          <a:p>
            <a:pPr lvl="1">
              <a:spcBef>
                <a:spcPct val="0"/>
              </a:spcBef>
              <a:buFont typeface="Wingdings" panose="05000000000000000000" pitchFamily="2" charset="2"/>
              <a:buChar char="Ø"/>
              <a:defRPr/>
            </a:pPr>
            <a:r>
              <a:rPr lang="nl-NL" altLang="nl-NL" sz="2000" dirty="0">
                <a:cs typeface="Times New Roman" panose="02020603050405020304" pitchFamily="18" charset="0"/>
              </a:rPr>
              <a:t>opfokzeug : vanaf 7 mnd. : 2,6 kg voer per dag.</a:t>
            </a:r>
            <a:endParaRPr lang="nl-NL" altLang="nl-NL" sz="2000" dirty="0"/>
          </a:p>
          <a:p>
            <a:pPr lvl="1">
              <a:spcBef>
                <a:spcPct val="0"/>
              </a:spcBef>
              <a:buFont typeface="Wingdings" panose="05000000000000000000" pitchFamily="2" charset="2"/>
              <a:buChar char="Ø"/>
              <a:defRPr/>
            </a:pPr>
            <a:r>
              <a:rPr lang="nl-NL" altLang="nl-NL" sz="2000" dirty="0">
                <a:cs typeface="Times New Roman" panose="02020603050405020304" pitchFamily="18" charset="0"/>
              </a:rPr>
              <a:t>op bedrijf tot dekken: 32 dagen  (210 → 240)</a:t>
            </a:r>
            <a:endParaRPr lang="nl-NL" altLang="nl-NL" sz="2000" dirty="0"/>
          </a:p>
          <a:p>
            <a:pPr lvl="1">
              <a:spcBef>
                <a:spcPct val="0"/>
              </a:spcBef>
              <a:buFont typeface="Wingdings" panose="05000000000000000000" pitchFamily="2" charset="2"/>
              <a:buChar char="Ø"/>
              <a:defRPr/>
            </a:pPr>
            <a:r>
              <a:rPr lang="nl-NL" altLang="nl-NL" sz="2000" dirty="0">
                <a:cs typeface="Times New Roman" panose="02020603050405020304" pitchFamily="18" charset="0"/>
              </a:rPr>
              <a:t>Dus: opname per opfokzeug: 2,6 x 32  = 83 kg voer.</a:t>
            </a:r>
            <a:endParaRPr lang="nl-NL" altLang="nl-NL" sz="2000" dirty="0"/>
          </a:p>
          <a:p>
            <a:pPr lvl="1">
              <a:spcBef>
                <a:spcPct val="0"/>
              </a:spcBef>
              <a:buFont typeface="Wingdings" panose="05000000000000000000" pitchFamily="2" charset="2"/>
              <a:buChar char="Ø"/>
              <a:defRPr/>
            </a:pPr>
            <a:r>
              <a:rPr lang="nl-NL" altLang="nl-NL" sz="2000" dirty="0">
                <a:cs typeface="Times New Roman" panose="02020603050405020304" pitchFamily="18" charset="0"/>
              </a:rPr>
              <a:t>Er zijn 46 opfokzeugjes per 100 g.a.z. aangekocht. </a:t>
            </a:r>
            <a:endParaRPr lang="nl-NL" altLang="nl-NL" sz="2000" dirty="0"/>
          </a:p>
          <a:p>
            <a:pPr lvl="1">
              <a:spcBef>
                <a:spcPct val="0"/>
              </a:spcBef>
              <a:buFont typeface="Wingdings" panose="05000000000000000000" pitchFamily="2" charset="2"/>
              <a:buChar char="Ø"/>
              <a:defRPr/>
            </a:pPr>
            <a:r>
              <a:rPr lang="nl-NL" altLang="nl-NL" sz="2000" dirty="0">
                <a:cs typeface="Times New Roman" panose="02020603050405020304" pitchFamily="18" charset="0"/>
              </a:rPr>
              <a:t>Per g.a.z.: 46/100 x 83 = </a:t>
            </a:r>
            <a:r>
              <a:rPr lang="nl-NL" altLang="nl-NL" sz="2000" b="1" dirty="0">
                <a:cs typeface="Times New Roman" panose="02020603050405020304" pitchFamily="18" charset="0"/>
              </a:rPr>
              <a:t>38</a:t>
            </a:r>
            <a:r>
              <a:rPr lang="nl-NL" altLang="nl-NL" sz="2000" dirty="0">
                <a:cs typeface="Times New Roman" panose="02020603050405020304" pitchFamily="18" charset="0"/>
              </a:rPr>
              <a:t> kilogram voer</a:t>
            </a:r>
            <a:endParaRPr lang="nl-NL" altLang="nl-NL" sz="2000" dirty="0"/>
          </a:p>
          <a:p>
            <a:pPr lvl="1">
              <a:spcBef>
                <a:spcPct val="0"/>
              </a:spcBef>
              <a:buFont typeface="Wingdings" panose="05000000000000000000" pitchFamily="2" charset="2"/>
              <a:buChar char="Ø"/>
              <a:defRPr/>
            </a:pPr>
            <a:r>
              <a:rPr lang="nl-NL" altLang="nl-NL" sz="2000" dirty="0">
                <a:cs typeface="Times New Roman" panose="02020603050405020304" pitchFamily="18" charset="0"/>
              </a:rPr>
              <a:t>óf: 46 x 83 kg = 3818 kg voer op 100 g.a.z. → 38 kg per g.a.z.</a:t>
            </a:r>
          </a:p>
          <a:p>
            <a:pPr marL="457200" indent="-457200">
              <a:spcBef>
                <a:spcPct val="0"/>
              </a:spcBef>
              <a:buFont typeface="+mj-lt"/>
              <a:buAutoNum type="arabicPeriod"/>
              <a:defRPr/>
            </a:pPr>
            <a:r>
              <a:rPr lang="nl-NL" altLang="nl-NL" sz="2400" dirty="0">
                <a:cs typeface="Times New Roman" panose="02020603050405020304" pitchFamily="18" charset="0"/>
              </a:rPr>
              <a:t>Voerverbruik zeug zelf: 1151 kg</a:t>
            </a:r>
          </a:p>
          <a:p>
            <a:pPr marL="457200" indent="-457200">
              <a:spcBef>
                <a:spcPct val="0"/>
              </a:spcBef>
              <a:buFont typeface="+mj-lt"/>
              <a:buAutoNum type="arabicPeriod"/>
              <a:defRPr/>
            </a:pPr>
            <a:r>
              <a:rPr lang="nl-NL" altLang="nl-NL" sz="2400" dirty="0">
                <a:cs typeface="Times New Roman" panose="02020603050405020304" pitchFamily="18" charset="0"/>
              </a:rPr>
              <a:t>Voerverbruik biggen:</a:t>
            </a:r>
          </a:p>
          <a:p>
            <a:pPr lvl="1">
              <a:spcBef>
                <a:spcPts val="0"/>
              </a:spcBef>
              <a:buFont typeface="Wingdings" panose="05000000000000000000" pitchFamily="2" charset="2"/>
              <a:buChar char="Ø"/>
              <a:tabLst>
                <a:tab pos="3143250" algn="l"/>
              </a:tabLst>
              <a:defRPr/>
            </a:pPr>
            <a:r>
              <a:rPr lang="nl-NL" altLang="nl-NL" sz="2000" dirty="0"/>
              <a:t>Per grootgebrachte big: 28,1 kg</a:t>
            </a:r>
          </a:p>
          <a:p>
            <a:pPr lvl="1">
              <a:spcBef>
                <a:spcPts val="0"/>
              </a:spcBef>
              <a:buFont typeface="Wingdings" panose="05000000000000000000" pitchFamily="2" charset="2"/>
              <a:buChar char="Ø"/>
              <a:tabLst>
                <a:tab pos="3143250" algn="l"/>
              </a:tabLst>
              <a:defRPr/>
            </a:pPr>
            <a:r>
              <a:rPr lang="nl-NL" altLang="nl-NL" sz="2000" dirty="0"/>
              <a:t>Aantal grootgebrachte biggen / g.a.z.: 23,8</a:t>
            </a:r>
          </a:p>
          <a:p>
            <a:pPr lvl="1">
              <a:spcBef>
                <a:spcPts val="0"/>
              </a:spcBef>
              <a:buFont typeface="Wingdings" panose="05000000000000000000" pitchFamily="2" charset="2"/>
              <a:buChar char="Ø"/>
              <a:tabLst>
                <a:tab pos="3143250" algn="l"/>
              </a:tabLst>
              <a:defRPr/>
            </a:pPr>
            <a:r>
              <a:rPr lang="nl-NL" altLang="nl-NL" sz="2000" dirty="0"/>
              <a:t>23,8 biggen x 28,1 kg = 668,78 → 669 kg biggenvoer</a:t>
            </a:r>
          </a:p>
          <a:p>
            <a:endParaRPr lang="nl-NL" dirty="0"/>
          </a:p>
        </p:txBody>
      </p:sp>
      <p:pic>
        <p:nvPicPr>
          <p:cNvPr id="4" name="Picture 2" descr="Knipsel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3" t="9889" r="2263" b="943"/>
          <a:stretch/>
        </p:blipFill>
        <p:spPr bwMode="auto">
          <a:xfrm>
            <a:off x="50182" y="5157192"/>
            <a:ext cx="1221107" cy="15690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 descr="Gerelateerde afbeeldi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3676" y="6130696"/>
            <a:ext cx="1480324" cy="7401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2550269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Voerprijs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  <a:tabLst>
                <a:tab pos="3143250" algn="l"/>
              </a:tabLst>
              <a:defRPr/>
            </a:pPr>
            <a:r>
              <a:rPr lang="nl-NL" altLang="nl-NL" sz="2400" dirty="0"/>
              <a:t>Voerprijs afhankelijk van:</a:t>
            </a:r>
          </a:p>
          <a:p>
            <a:pPr>
              <a:buFont typeface="Wingdings" panose="05000000000000000000" pitchFamily="2" charset="2"/>
              <a:buChar char="Ø"/>
              <a:tabLst>
                <a:tab pos="3143250" algn="l"/>
              </a:tabLst>
              <a:defRPr/>
            </a:pPr>
            <a:r>
              <a:rPr lang="nl-NL" altLang="nl-NL" sz="2400" dirty="0"/>
              <a:t>Notering / 100 kg</a:t>
            </a:r>
          </a:p>
          <a:p>
            <a:pPr>
              <a:buFont typeface="Wingdings" panose="05000000000000000000" pitchFamily="2" charset="2"/>
              <a:buChar char="Ø"/>
              <a:tabLst>
                <a:tab pos="3143250" algn="l"/>
              </a:tabLst>
              <a:defRPr/>
            </a:pPr>
            <a:r>
              <a:rPr lang="nl-NL" altLang="nl-NL" sz="2400" dirty="0"/>
              <a:t>Betalingskorting, silokorting</a:t>
            </a:r>
          </a:p>
          <a:p>
            <a:pPr>
              <a:buFont typeface="Wingdings" panose="05000000000000000000" pitchFamily="2" charset="2"/>
              <a:buChar char="Ø"/>
              <a:tabLst>
                <a:tab pos="3143250" algn="l"/>
              </a:tabLst>
              <a:defRPr/>
            </a:pPr>
            <a:r>
              <a:rPr lang="nl-NL" altLang="nl-NL" sz="2400" dirty="0"/>
              <a:t>Kwantumtoeslag</a:t>
            </a:r>
          </a:p>
          <a:p>
            <a:pPr>
              <a:buFont typeface="Wingdings" panose="05000000000000000000" pitchFamily="2" charset="2"/>
              <a:buChar char="Ø"/>
              <a:tabLst>
                <a:tab pos="3143250" algn="l"/>
              </a:tabLst>
              <a:defRPr/>
            </a:pPr>
            <a:r>
              <a:rPr lang="nl-NL" altLang="nl-NL" sz="2400" dirty="0"/>
              <a:t>Bijkomende service</a:t>
            </a:r>
          </a:p>
          <a:p>
            <a:pPr>
              <a:buFont typeface="Wingdings" panose="05000000000000000000" pitchFamily="2" charset="2"/>
              <a:buChar char="Ø"/>
              <a:tabLst>
                <a:tab pos="3143250" algn="l"/>
              </a:tabLst>
              <a:defRPr/>
            </a:pPr>
            <a:endParaRPr lang="nl-NL" altLang="nl-NL" sz="2400" dirty="0"/>
          </a:p>
          <a:p>
            <a:pPr marL="0" indent="0">
              <a:buNone/>
              <a:tabLst>
                <a:tab pos="3143250" algn="l"/>
              </a:tabLst>
              <a:defRPr/>
            </a:pPr>
            <a:r>
              <a:rPr lang="nl-NL" altLang="nl-NL" sz="2400" dirty="0"/>
              <a:t>In dit geval:</a:t>
            </a:r>
          </a:p>
          <a:p>
            <a:pPr>
              <a:buFont typeface="Wingdings" panose="05000000000000000000" pitchFamily="2" charset="2"/>
              <a:buChar char="Ø"/>
              <a:tabLst>
                <a:tab pos="3143250" algn="l"/>
              </a:tabLst>
              <a:defRPr/>
            </a:pPr>
            <a:r>
              <a:rPr lang="nl-NL" altLang="nl-NL" sz="2400" dirty="0"/>
              <a:t>Opfokzeugenvoer: € 18,00 per 100 kilo</a:t>
            </a:r>
          </a:p>
          <a:p>
            <a:pPr>
              <a:buFont typeface="Wingdings" panose="05000000000000000000" pitchFamily="2" charset="2"/>
              <a:buChar char="Ø"/>
              <a:tabLst>
                <a:tab pos="3143250" algn="l"/>
              </a:tabLst>
              <a:defRPr/>
            </a:pPr>
            <a:r>
              <a:rPr lang="nl-NL" altLang="nl-NL" sz="2400" dirty="0"/>
              <a:t>Zeugenvoer: € 18,00 per 100 kilo</a:t>
            </a:r>
          </a:p>
          <a:p>
            <a:pPr>
              <a:buFont typeface="Wingdings" panose="05000000000000000000" pitchFamily="2" charset="2"/>
              <a:buChar char="Ø"/>
              <a:tabLst>
                <a:tab pos="3143250" algn="l"/>
              </a:tabLst>
              <a:defRPr/>
            </a:pPr>
            <a:r>
              <a:rPr lang="nl-NL" altLang="nl-NL" sz="2400" dirty="0"/>
              <a:t>Biggenvoer: € 28,50 per 100 kilo</a:t>
            </a:r>
          </a:p>
          <a:p>
            <a:pPr>
              <a:buFont typeface="Wingdings" panose="05000000000000000000" pitchFamily="2" charset="2"/>
              <a:buChar char="Ø"/>
              <a:tabLst>
                <a:tab pos="3143250" algn="l"/>
              </a:tabLst>
              <a:defRPr/>
            </a:pPr>
            <a:endParaRPr lang="nl-NL" altLang="nl-NL" sz="2400" dirty="0"/>
          </a:p>
          <a:p>
            <a:pPr marL="0" indent="0">
              <a:buNone/>
              <a:tabLst>
                <a:tab pos="3143250" algn="l"/>
              </a:tabLst>
              <a:defRPr/>
            </a:pPr>
            <a:endParaRPr lang="nl-NL" altLang="nl-NL" sz="2400" dirty="0"/>
          </a:p>
          <a:p>
            <a:endParaRPr lang="nl-NL" dirty="0"/>
          </a:p>
        </p:txBody>
      </p:sp>
      <p:pic>
        <p:nvPicPr>
          <p:cNvPr id="4" name="Picture 2" descr="Knipsel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3" t="9889" r="2263" b="943"/>
          <a:stretch/>
        </p:blipFill>
        <p:spPr bwMode="auto">
          <a:xfrm>
            <a:off x="50182" y="5157192"/>
            <a:ext cx="1221107" cy="15690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 descr="Gerelateerde afbeeldi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3676" y="6130696"/>
            <a:ext cx="1480324" cy="7401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05944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el 1"/>
          <p:cNvSpPr>
            <a:spLocks noGrp="1"/>
          </p:cNvSpPr>
          <p:nvPr>
            <p:ph type="title"/>
          </p:nvPr>
        </p:nvSpPr>
        <p:spPr>
          <a:xfrm>
            <a:off x="1664121" y="764704"/>
            <a:ext cx="6962680" cy="916856"/>
          </a:xfrm>
        </p:spPr>
        <p:txBody>
          <a:bodyPr/>
          <a:lstStyle/>
          <a:p>
            <a:r>
              <a:rPr lang="nl-NL" altLang="nl-NL" dirty="0"/>
              <a:t>Kengetallen die van invloed zijn op de biggenopbrengst</a:t>
            </a:r>
          </a:p>
        </p:txBody>
      </p:sp>
      <p:sp>
        <p:nvSpPr>
          <p:cNvPr id="11267" name="Tijdelijke aanduiding voor inhoud 2"/>
          <p:cNvSpPr>
            <a:spLocks noGrp="1"/>
          </p:cNvSpPr>
          <p:nvPr>
            <p:ph idx="1"/>
          </p:nvPr>
        </p:nvSpPr>
        <p:spPr>
          <a:xfrm>
            <a:off x="1686744" y="2132856"/>
            <a:ext cx="6635080" cy="4929411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nl-NL" altLang="nl-NL" sz="2400" dirty="0"/>
              <a:t>Grootgebrachte biggen p. zeug p. jaar (samengesteld kengetal)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nl-NL" altLang="nl-NL" sz="2000" dirty="0"/>
              <a:t>Levend geboren biggen p. worp (enkelvoudig kengetal)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nl-NL" altLang="nl-NL" sz="2000" dirty="0"/>
              <a:t>Uitval tot spenen (enkelvoudig kengetal)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nl-NL" altLang="nl-NL" sz="2000" dirty="0"/>
              <a:t>Gespeende biggen p. worp (samengesteld kengetal)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nl-NL" altLang="nl-NL" sz="2000" dirty="0"/>
              <a:t>Uitval na spenen (enkelvoudig kengetal)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nl-NL" altLang="nl-NL" sz="2000" dirty="0"/>
              <a:t>Bedrijfsworpindex (samengesteld kengetal)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nl-NL" altLang="nl-NL" sz="2400" dirty="0"/>
              <a:t>Opbrengstprijs p. big</a:t>
            </a:r>
          </a:p>
        </p:txBody>
      </p:sp>
      <p:sp>
        <p:nvSpPr>
          <p:cNvPr id="11268" name="Tijdelijke aanduiding voor dianumm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har char="•"/>
              <a:defRPr sz="2100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FBDB5325-2E0A-4ED0-86F5-BDC68C93BA88}" type="slidenum">
              <a:rPr lang="en-US" altLang="nl-NL" sz="1200" smtClean="0">
                <a:solidFill>
                  <a:schemeClr val="bg2"/>
                </a:solidFill>
              </a:rPr>
              <a:pPr>
                <a:spcBef>
                  <a:spcPct val="0"/>
                </a:spcBef>
                <a:buFontTx/>
                <a:buNone/>
              </a:pPr>
              <a:t>3</a:t>
            </a:fld>
            <a:endParaRPr lang="en-US" altLang="nl-NL" sz="1200">
              <a:solidFill>
                <a:schemeClr val="bg2"/>
              </a:solidFill>
            </a:endParaRPr>
          </a:p>
        </p:txBody>
      </p:sp>
      <p:pic>
        <p:nvPicPr>
          <p:cNvPr id="5" name="Picture 2" descr="Gerelateerde afbeeldi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3676" y="6130696"/>
            <a:ext cx="1480324" cy="7401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6107782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Voerwinst</a:t>
            </a:r>
          </a:p>
        </p:txBody>
      </p:sp>
      <p:sp>
        <p:nvSpPr>
          <p:cNvPr id="5" name="Tekstvak 4"/>
          <p:cNvSpPr txBox="1"/>
          <p:nvPr/>
        </p:nvSpPr>
        <p:spPr>
          <a:xfrm>
            <a:off x="755576" y="1772816"/>
            <a:ext cx="5683735" cy="1200329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nl-NL" dirty="0"/>
              <a:t>Opbrengsten (totaal biggen + slachtzeugen + opfokzeugen)</a:t>
            </a:r>
          </a:p>
          <a:p>
            <a:r>
              <a:rPr lang="nl-NL" dirty="0"/>
              <a:t>- Kosten opfokmateriaal</a:t>
            </a:r>
          </a:p>
          <a:p>
            <a:r>
              <a:rPr lang="nl-NL" u="sng" dirty="0"/>
              <a:t>- Voerkosten (opfokzeugen + zeugen + beren + biggen)</a:t>
            </a:r>
          </a:p>
          <a:p>
            <a:r>
              <a:rPr lang="nl-NL" dirty="0"/>
              <a:t>= Voerwinst</a:t>
            </a:r>
          </a:p>
        </p:txBody>
      </p:sp>
      <p:sp>
        <p:nvSpPr>
          <p:cNvPr id="7" name="Tekstvak 6"/>
          <p:cNvSpPr txBox="1"/>
          <p:nvPr/>
        </p:nvSpPr>
        <p:spPr>
          <a:xfrm>
            <a:off x="4283968" y="3284984"/>
            <a:ext cx="3465179" cy="1200329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nl-NL" sz="2400" dirty="0"/>
              <a:t>Waarom voerwinst?: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nl-NL" sz="2400" dirty="0"/>
              <a:t>Snel beschikbaar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nl-NL" sz="2400" dirty="0"/>
              <a:t>80 – 90%  van de kosten</a:t>
            </a:r>
          </a:p>
        </p:txBody>
      </p:sp>
      <p:pic>
        <p:nvPicPr>
          <p:cNvPr id="10" name="Picture 2" descr="Gerelateerde afbeeldi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3676" y="6130696"/>
            <a:ext cx="1480324" cy="7401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4530062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Voerwinst ten opzichte van……..:</a:t>
            </a:r>
          </a:p>
        </p:txBody>
      </p:sp>
      <p:sp>
        <p:nvSpPr>
          <p:cNvPr id="5" name="Tekstvak 4"/>
          <p:cNvSpPr txBox="1"/>
          <p:nvPr/>
        </p:nvSpPr>
        <p:spPr>
          <a:xfrm>
            <a:off x="2843808" y="1772816"/>
            <a:ext cx="5256584" cy="2246769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sz="2000" b="1" dirty="0"/>
              <a:t>Voorbeeld: </a:t>
            </a:r>
          </a:p>
          <a:p>
            <a:r>
              <a:rPr lang="nl-NL" sz="2000" dirty="0"/>
              <a:t>Bedrijf Knorretje			€ 700</a:t>
            </a:r>
          </a:p>
          <a:p>
            <a:r>
              <a:rPr lang="nl-NL" sz="2000" dirty="0"/>
              <a:t>Gem. NL:			€ 650</a:t>
            </a:r>
          </a:p>
          <a:p>
            <a:r>
              <a:rPr lang="nl-NL" sz="2000" dirty="0"/>
              <a:t>Gem. 25% beste bedrijven		€ 730</a:t>
            </a:r>
          </a:p>
          <a:p>
            <a:endParaRPr lang="nl-NL" sz="2000" dirty="0"/>
          </a:p>
          <a:p>
            <a:r>
              <a:rPr lang="nl-NL" sz="2000" dirty="0"/>
              <a:t>t.o.v. gem. NL:			108%</a:t>
            </a:r>
          </a:p>
          <a:p>
            <a:r>
              <a:rPr lang="nl-NL" sz="2000" dirty="0"/>
              <a:t>t.o.v. gem. 25% beste:	  	  96%</a:t>
            </a:r>
          </a:p>
        </p:txBody>
      </p:sp>
      <p:pic>
        <p:nvPicPr>
          <p:cNvPr id="6" name="Picture 2" descr="Gerelateerde afbeeldi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3676" y="6130696"/>
            <a:ext cx="1480324" cy="7401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60768101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Overige toegerekende kosten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95536" y="1484784"/>
            <a:ext cx="8496944" cy="4929411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  <a:defRPr/>
            </a:pPr>
            <a:r>
              <a:rPr lang="nl-NL" sz="2400" dirty="0"/>
              <a:t>KI-inseminatie/dekken</a:t>
            </a:r>
          </a:p>
          <a:p>
            <a:pPr>
              <a:buFont typeface="Wingdings" panose="05000000000000000000" pitchFamily="2" charset="2"/>
              <a:buChar char="Ø"/>
              <a:defRPr/>
            </a:pPr>
            <a:r>
              <a:rPr lang="nl-NL" sz="2400" dirty="0"/>
              <a:t>Gezondheidskosten</a:t>
            </a:r>
          </a:p>
          <a:p>
            <a:pPr>
              <a:buFont typeface="Wingdings" panose="05000000000000000000" pitchFamily="2" charset="2"/>
              <a:buChar char="Ø"/>
              <a:defRPr/>
            </a:pPr>
            <a:r>
              <a:rPr lang="nl-NL" sz="2400" dirty="0"/>
              <a:t>Heffingen</a:t>
            </a:r>
          </a:p>
          <a:p>
            <a:pPr>
              <a:buFont typeface="Wingdings" panose="05000000000000000000" pitchFamily="2" charset="2"/>
              <a:buChar char="Ø"/>
              <a:defRPr/>
            </a:pPr>
            <a:r>
              <a:rPr lang="nl-NL" sz="2400" dirty="0"/>
              <a:t>Elektriciteit</a:t>
            </a:r>
          </a:p>
          <a:p>
            <a:pPr>
              <a:buFont typeface="Wingdings" panose="05000000000000000000" pitchFamily="2" charset="2"/>
              <a:buChar char="Ø"/>
              <a:defRPr/>
            </a:pPr>
            <a:r>
              <a:rPr lang="nl-NL" sz="2400" dirty="0"/>
              <a:t>Water</a:t>
            </a:r>
          </a:p>
          <a:p>
            <a:pPr>
              <a:buFont typeface="Wingdings" panose="05000000000000000000" pitchFamily="2" charset="2"/>
              <a:buChar char="Ø"/>
              <a:defRPr/>
            </a:pPr>
            <a:r>
              <a:rPr lang="nl-NL" sz="2400" dirty="0"/>
              <a:t>Rentekosten: norm: 4,75 % van € 400,- (gem. waarde van de zeug) = € 19,00</a:t>
            </a:r>
          </a:p>
        </p:txBody>
      </p:sp>
      <p:pic>
        <p:nvPicPr>
          <p:cNvPr id="4" name="Picture 2" descr="Gerelateerde afbeeldi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3676" y="6130696"/>
            <a:ext cx="1480324" cy="7401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59720548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Opdracht 3.1</a:t>
            </a:r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16882" y="1268760"/>
            <a:ext cx="6171083" cy="4587642"/>
          </a:xfrm>
          <a:prstGeom prst="rect">
            <a:avLst/>
          </a:prstGeom>
        </p:spPr>
      </p:pic>
      <p:pic>
        <p:nvPicPr>
          <p:cNvPr id="5" name="Picture 2" descr="Gerelateerde afbeeldi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3676" y="6130696"/>
            <a:ext cx="1480324" cy="7401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75234164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00375" y="1124744"/>
            <a:ext cx="5760640" cy="5174470"/>
          </a:xfrm>
          <a:prstGeom prst="rect">
            <a:avLst/>
          </a:prstGeom>
        </p:spPr>
      </p:pic>
      <p:pic>
        <p:nvPicPr>
          <p:cNvPr id="3" name="Picture 2" descr="Gerelateerde afbeeldi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3676" y="6130696"/>
            <a:ext cx="1480324" cy="7401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itel 1"/>
          <p:cNvSpPr>
            <a:spLocks noGrp="1"/>
          </p:cNvSpPr>
          <p:nvPr>
            <p:ph type="title"/>
          </p:nvPr>
        </p:nvSpPr>
        <p:spPr>
          <a:xfrm>
            <a:off x="1979712" y="332656"/>
            <a:ext cx="6645424" cy="648072"/>
          </a:xfrm>
        </p:spPr>
        <p:txBody>
          <a:bodyPr/>
          <a:lstStyle/>
          <a:p>
            <a:r>
              <a:rPr lang="nl-NL" dirty="0"/>
              <a:t>Vervolg opdracht 3.1</a:t>
            </a:r>
          </a:p>
        </p:txBody>
      </p:sp>
    </p:spTree>
    <p:extLst>
      <p:ext uri="{BB962C8B-B14F-4D97-AF65-F5344CB8AC3E}">
        <p14:creationId xmlns:p14="http://schemas.microsoft.com/office/powerpoint/2010/main" val="1591840611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Invulblad</a:t>
            </a:r>
          </a:p>
        </p:txBody>
      </p:sp>
      <p:pic>
        <p:nvPicPr>
          <p:cNvPr id="4" name="Afbeelding 2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22204" y="1196752"/>
            <a:ext cx="3960440" cy="5540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807886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15515" y="1444732"/>
            <a:ext cx="8712968" cy="648072"/>
          </a:xfrm>
        </p:spPr>
        <p:txBody>
          <a:bodyPr/>
          <a:lstStyle/>
          <a:p>
            <a:pPr algn="l"/>
            <a:r>
              <a:rPr lang="nl-NL" altLang="nl-NL" dirty="0"/>
              <a:t>Ontwikkeling geboren biggen door de jaren heen</a:t>
            </a:r>
            <a:endParaRPr lang="nl-NL" dirty="0"/>
          </a:p>
        </p:txBody>
      </p:sp>
      <p:graphicFrame>
        <p:nvGraphicFramePr>
          <p:cNvPr id="5" name="Tijdelijke aanduiding voor inhoud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21655082"/>
              </p:ext>
            </p:extLst>
          </p:nvPr>
        </p:nvGraphicFramePr>
        <p:xfrm>
          <a:off x="107504" y="2564904"/>
          <a:ext cx="8928991" cy="2296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84220">
                  <a:extLst>
                    <a:ext uri="{9D8B030D-6E8A-4147-A177-3AD203B41FA5}">
                      <a16:colId xmlns:a16="http://schemas.microsoft.com/office/drawing/2014/main" val="2749875232"/>
                    </a:ext>
                  </a:extLst>
                </a:gridCol>
                <a:gridCol w="496055">
                  <a:extLst>
                    <a:ext uri="{9D8B030D-6E8A-4147-A177-3AD203B41FA5}">
                      <a16:colId xmlns:a16="http://schemas.microsoft.com/office/drawing/2014/main" val="598557497"/>
                    </a:ext>
                  </a:extLst>
                </a:gridCol>
                <a:gridCol w="496055">
                  <a:extLst>
                    <a:ext uri="{9D8B030D-6E8A-4147-A177-3AD203B41FA5}">
                      <a16:colId xmlns:a16="http://schemas.microsoft.com/office/drawing/2014/main" val="981688561"/>
                    </a:ext>
                  </a:extLst>
                </a:gridCol>
                <a:gridCol w="496055">
                  <a:extLst>
                    <a:ext uri="{9D8B030D-6E8A-4147-A177-3AD203B41FA5}">
                      <a16:colId xmlns:a16="http://schemas.microsoft.com/office/drawing/2014/main" val="2701188143"/>
                    </a:ext>
                  </a:extLst>
                </a:gridCol>
                <a:gridCol w="496055">
                  <a:extLst>
                    <a:ext uri="{9D8B030D-6E8A-4147-A177-3AD203B41FA5}">
                      <a16:colId xmlns:a16="http://schemas.microsoft.com/office/drawing/2014/main" val="3902507374"/>
                    </a:ext>
                  </a:extLst>
                </a:gridCol>
                <a:gridCol w="496055">
                  <a:extLst>
                    <a:ext uri="{9D8B030D-6E8A-4147-A177-3AD203B41FA5}">
                      <a16:colId xmlns:a16="http://schemas.microsoft.com/office/drawing/2014/main" val="3445861473"/>
                    </a:ext>
                  </a:extLst>
                </a:gridCol>
                <a:gridCol w="496055">
                  <a:extLst>
                    <a:ext uri="{9D8B030D-6E8A-4147-A177-3AD203B41FA5}">
                      <a16:colId xmlns:a16="http://schemas.microsoft.com/office/drawing/2014/main" val="2153509523"/>
                    </a:ext>
                  </a:extLst>
                </a:gridCol>
                <a:gridCol w="496055">
                  <a:extLst>
                    <a:ext uri="{9D8B030D-6E8A-4147-A177-3AD203B41FA5}">
                      <a16:colId xmlns:a16="http://schemas.microsoft.com/office/drawing/2014/main" val="3343580583"/>
                    </a:ext>
                  </a:extLst>
                </a:gridCol>
                <a:gridCol w="496055">
                  <a:extLst>
                    <a:ext uri="{9D8B030D-6E8A-4147-A177-3AD203B41FA5}">
                      <a16:colId xmlns:a16="http://schemas.microsoft.com/office/drawing/2014/main" val="1094440792"/>
                    </a:ext>
                  </a:extLst>
                </a:gridCol>
                <a:gridCol w="496055">
                  <a:extLst>
                    <a:ext uri="{9D8B030D-6E8A-4147-A177-3AD203B41FA5}">
                      <a16:colId xmlns:a16="http://schemas.microsoft.com/office/drawing/2014/main" val="1076423836"/>
                    </a:ext>
                  </a:extLst>
                </a:gridCol>
                <a:gridCol w="496055">
                  <a:extLst>
                    <a:ext uri="{9D8B030D-6E8A-4147-A177-3AD203B41FA5}">
                      <a16:colId xmlns:a16="http://schemas.microsoft.com/office/drawing/2014/main" val="960489706"/>
                    </a:ext>
                  </a:extLst>
                </a:gridCol>
                <a:gridCol w="496055">
                  <a:extLst>
                    <a:ext uri="{9D8B030D-6E8A-4147-A177-3AD203B41FA5}">
                      <a16:colId xmlns:a16="http://schemas.microsoft.com/office/drawing/2014/main" val="2676351802"/>
                    </a:ext>
                  </a:extLst>
                </a:gridCol>
                <a:gridCol w="496055">
                  <a:extLst>
                    <a:ext uri="{9D8B030D-6E8A-4147-A177-3AD203B41FA5}">
                      <a16:colId xmlns:a16="http://schemas.microsoft.com/office/drawing/2014/main" val="3329675029"/>
                    </a:ext>
                  </a:extLst>
                </a:gridCol>
                <a:gridCol w="992111">
                  <a:extLst>
                    <a:ext uri="{9D8B030D-6E8A-4147-A177-3AD203B41FA5}">
                      <a16:colId xmlns:a16="http://schemas.microsoft.com/office/drawing/2014/main" val="1151184300"/>
                    </a:ext>
                  </a:extLst>
                </a:gridCol>
              </a:tblGrid>
              <a:tr h="370840">
                <a:tc rowSpan="2">
                  <a:txBody>
                    <a:bodyPr/>
                    <a:lstStyle/>
                    <a:p>
                      <a:r>
                        <a:rPr lang="nl-NL" dirty="0"/>
                        <a:t>Kengetal</a:t>
                      </a:r>
                    </a:p>
                  </a:txBody>
                  <a:tcPr/>
                </a:tc>
                <a:tc gridSpan="12">
                  <a:txBody>
                    <a:bodyPr/>
                    <a:lstStyle/>
                    <a:p>
                      <a:pPr algn="ctr"/>
                      <a:r>
                        <a:rPr lang="nl-NL" dirty="0"/>
                        <a:t>JAREN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nl-NL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nl-NL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nl-NL" dirty="0"/>
                        <a:t>Verschil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10643336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100" dirty="0">
                          <a:solidFill>
                            <a:schemeClr val="tx1"/>
                          </a:solidFill>
                        </a:rPr>
                        <a:t>2007</a:t>
                      </a:r>
                    </a:p>
                  </a:txBody>
                  <a:tcPr marL="91436" marR="91436" marT="45732" marB="4573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100" dirty="0">
                          <a:solidFill>
                            <a:schemeClr val="tx1"/>
                          </a:solidFill>
                        </a:rPr>
                        <a:t>2008</a:t>
                      </a:r>
                    </a:p>
                  </a:txBody>
                  <a:tcPr marL="91436" marR="91436" marT="45732" marB="4573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100" dirty="0">
                          <a:solidFill>
                            <a:schemeClr val="tx1"/>
                          </a:solidFill>
                        </a:rPr>
                        <a:t>2009</a:t>
                      </a:r>
                    </a:p>
                  </a:txBody>
                  <a:tcPr marL="91436" marR="91436" marT="45732" marB="4573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100" dirty="0">
                          <a:solidFill>
                            <a:schemeClr val="tx1"/>
                          </a:solidFill>
                        </a:rPr>
                        <a:t>2010</a:t>
                      </a:r>
                    </a:p>
                  </a:txBody>
                  <a:tcPr marL="91436" marR="91436" marT="45732" marB="4573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100" dirty="0">
                          <a:solidFill>
                            <a:schemeClr val="tx1"/>
                          </a:solidFill>
                        </a:rPr>
                        <a:t>2011</a:t>
                      </a:r>
                    </a:p>
                  </a:txBody>
                  <a:tcPr marL="91436" marR="91436" marT="45732" marB="4573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100" dirty="0">
                          <a:solidFill>
                            <a:schemeClr val="tx1"/>
                          </a:solidFill>
                        </a:rPr>
                        <a:t>2012</a:t>
                      </a:r>
                    </a:p>
                  </a:txBody>
                  <a:tcPr marL="91436" marR="91436" marT="45732" marB="4573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100" dirty="0">
                          <a:solidFill>
                            <a:schemeClr val="tx1"/>
                          </a:solidFill>
                        </a:rPr>
                        <a:t>2013</a:t>
                      </a:r>
                    </a:p>
                  </a:txBody>
                  <a:tcPr marL="91436" marR="91436" marT="45732" marB="4573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100" dirty="0">
                          <a:solidFill>
                            <a:schemeClr val="tx1"/>
                          </a:solidFill>
                        </a:rPr>
                        <a:t>2014</a:t>
                      </a:r>
                    </a:p>
                  </a:txBody>
                  <a:tcPr marL="91436" marR="91436" marT="45732" marB="4573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100" dirty="0">
                          <a:solidFill>
                            <a:schemeClr val="tx1"/>
                          </a:solidFill>
                        </a:rPr>
                        <a:t>2015</a:t>
                      </a:r>
                    </a:p>
                  </a:txBody>
                  <a:tcPr marL="91436" marR="91436" marT="45732" marB="4573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100" dirty="0">
                          <a:solidFill>
                            <a:schemeClr val="tx1"/>
                          </a:solidFill>
                        </a:rPr>
                        <a:t>2016</a:t>
                      </a:r>
                    </a:p>
                  </a:txBody>
                  <a:tcPr marL="91436" marR="91436" marT="45732" marB="4573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100" dirty="0">
                          <a:solidFill>
                            <a:schemeClr val="tx1"/>
                          </a:solidFill>
                        </a:rPr>
                        <a:t>2017</a:t>
                      </a:r>
                    </a:p>
                  </a:txBody>
                  <a:tcPr marL="91436" marR="91436" marT="45732" marB="4573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100" dirty="0">
                          <a:solidFill>
                            <a:schemeClr val="tx1"/>
                          </a:solidFill>
                        </a:rPr>
                        <a:t>2018</a:t>
                      </a:r>
                    </a:p>
                  </a:txBody>
                  <a:tcPr marL="91436" marR="91436" marT="45732" marB="45732"/>
                </a:tc>
                <a:tc v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9607524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sz="1400" dirty="0"/>
                        <a:t>Levend geb. biggen p. worp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200" dirty="0"/>
                        <a:t>12,6</a:t>
                      </a:r>
                    </a:p>
                  </a:txBody>
                  <a:tcPr marL="91436" marR="91436" marT="45732" marB="4573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200" dirty="0"/>
                        <a:t>13,0</a:t>
                      </a:r>
                    </a:p>
                  </a:txBody>
                  <a:tcPr marL="91436" marR="91436" marT="45732" marB="4573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200" dirty="0"/>
                        <a:t>13,1</a:t>
                      </a:r>
                    </a:p>
                  </a:txBody>
                  <a:tcPr marL="91436" marR="91436" marT="45732" marB="4573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200" dirty="0"/>
                        <a:t>13,3</a:t>
                      </a:r>
                    </a:p>
                  </a:txBody>
                  <a:tcPr marL="91436" marR="91436" marT="45732" marB="4573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200" dirty="0"/>
                        <a:t>13,6</a:t>
                      </a:r>
                    </a:p>
                  </a:txBody>
                  <a:tcPr marL="91436" marR="91436" marT="45732" marB="4573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200" dirty="0"/>
                        <a:t>13,8</a:t>
                      </a:r>
                    </a:p>
                  </a:txBody>
                  <a:tcPr marL="91436" marR="91436" marT="45732" marB="4573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200" dirty="0"/>
                        <a:t>14,1</a:t>
                      </a:r>
                    </a:p>
                  </a:txBody>
                  <a:tcPr marL="91436" marR="91436" marT="45732" marB="4573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200" dirty="0"/>
                        <a:t>14,2</a:t>
                      </a:r>
                    </a:p>
                  </a:txBody>
                  <a:tcPr marL="91436" marR="91436" marT="45732" marB="4573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200" dirty="0"/>
                        <a:t>14,4</a:t>
                      </a:r>
                    </a:p>
                  </a:txBody>
                  <a:tcPr marL="91436" marR="91436" marT="45732" marB="4573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200" dirty="0"/>
                        <a:t>14,6</a:t>
                      </a:r>
                    </a:p>
                  </a:txBody>
                  <a:tcPr marL="91436" marR="91436" marT="45732" marB="4573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200" dirty="0"/>
                        <a:t>14,8</a:t>
                      </a:r>
                    </a:p>
                  </a:txBody>
                  <a:tcPr marL="91436" marR="91436" marT="45732" marB="4573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200" dirty="0"/>
                        <a:t>14,8</a:t>
                      </a:r>
                    </a:p>
                  </a:txBody>
                  <a:tcPr marL="91436" marR="91436" marT="45732" marB="4573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200" b="1" dirty="0"/>
                        <a:t>2,2</a:t>
                      </a:r>
                      <a:r>
                        <a:rPr lang="nl-NL" sz="1200" b="1" baseline="0" dirty="0"/>
                        <a:t> </a:t>
                      </a:r>
                      <a:r>
                        <a:rPr lang="nl-NL" sz="1200" b="1" dirty="0"/>
                        <a:t>big</a:t>
                      </a:r>
                    </a:p>
                  </a:txBody>
                  <a:tcPr marL="91436" marR="91436" marT="45732" marB="45732"/>
                </a:tc>
                <a:extLst>
                  <a:ext uri="{0D108BD9-81ED-4DB2-BD59-A6C34878D82A}">
                    <a16:rowId xmlns:a16="http://schemas.microsoft.com/office/drawing/2014/main" val="375599982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sz="1400" dirty="0"/>
                        <a:t>Dood geb. biggen p. worp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100" dirty="0"/>
                        <a:t>1,0</a:t>
                      </a:r>
                    </a:p>
                  </a:txBody>
                  <a:tcPr marL="91436" marR="91436" marT="45732" marB="4573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100" dirty="0"/>
                        <a:t>1,0</a:t>
                      </a:r>
                    </a:p>
                  </a:txBody>
                  <a:tcPr marL="91436" marR="91436" marT="45732" marB="4573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100" dirty="0"/>
                        <a:t>1,0</a:t>
                      </a:r>
                    </a:p>
                  </a:txBody>
                  <a:tcPr marL="91436" marR="91436" marT="45732" marB="4573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100" dirty="0"/>
                        <a:t>1,0</a:t>
                      </a:r>
                    </a:p>
                  </a:txBody>
                  <a:tcPr marL="91436" marR="91436" marT="45732" marB="4573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100" dirty="0"/>
                        <a:t>1,1</a:t>
                      </a:r>
                    </a:p>
                  </a:txBody>
                  <a:tcPr marL="91436" marR="91436" marT="45732" marB="4573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100" dirty="0"/>
                        <a:t>1,1</a:t>
                      </a:r>
                    </a:p>
                  </a:txBody>
                  <a:tcPr marL="91436" marR="91436" marT="45732" marB="4573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100" dirty="0"/>
                        <a:t>1,1</a:t>
                      </a:r>
                    </a:p>
                  </a:txBody>
                  <a:tcPr marL="91436" marR="91436" marT="45732" marB="4573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100" dirty="0"/>
                        <a:t>1,1</a:t>
                      </a:r>
                    </a:p>
                  </a:txBody>
                  <a:tcPr marL="91436" marR="91436" marT="45732" marB="4573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100" dirty="0"/>
                        <a:t>1,2</a:t>
                      </a:r>
                    </a:p>
                  </a:txBody>
                  <a:tcPr marL="91436" marR="91436" marT="45732" marB="4573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100" dirty="0"/>
                        <a:t>1,2</a:t>
                      </a:r>
                    </a:p>
                  </a:txBody>
                  <a:tcPr marL="91436" marR="91436" marT="45732" marB="4573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100" dirty="0"/>
                        <a:t>1,3</a:t>
                      </a:r>
                    </a:p>
                  </a:txBody>
                  <a:tcPr marL="91436" marR="91436" marT="45732" marB="4573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100" dirty="0"/>
                        <a:t>1,3</a:t>
                      </a:r>
                    </a:p>
                  </a:txBody>
                  <a:tcPr marL="91436" marR="91436" marT="45732" marB="4573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100" b="1" dirty="0"/>
                        <a:t>0,3 big</a:t>
                      </a:r>
                    </a:p>
                  </a:txBody>
                  <a:tcPr marL="91436" marR="91436" marT="45732" marB="45732"/>
                </a:tc>
                <a:extLst>
                  <a:ext uri="{0D108BD9-81ED-4DB2-BD59-A6C34878D82A}">
                    <a16:rowId xmlns:a16="http://schemas.microsoft.com/office/drawing/2014/main" val="185257061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sz="1400" dirty="0"/>
                        <a:t>Totaal geb. biggen p. worp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100" dirty="0"/>
                        <a:t>13,6</a:t>
                      </a:r>
                    </a:p>
                  </a:txBody>
                  <a:tcPr marL="91436" marR="91436" marT="45732" marB="4573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100" dirty="0"/>
                        <a:t>14,0</a:t>
                      </a:r>
                    </a:p>
                  </a:txBody>
                  <a:tcPr marL="91436" marR="91436" marT="45732" marB="4573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100" dirty="0"/>
                        <a:t>14,1</a:t>
                      </a:r>
                    </a:p>
                  </a:txBody>
                  <a:tcPr marL="91436" marR="91436" marT="45732" marB="4573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100" dirty="0"/>
                        <a:t>14,3</a:t>
                      </a:r>
                    </a:p>
                  </a:txBody>
                  <a:tcPr marL="91436" marR="91436" marT="45732" marB="4573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100" dirty="0"/>
                        <a:t>14,7</a:t>
                      </a:r>
                    </a:p>
                  </a:txBody>
                  <a:tcPr marL="91436" marR="91436" marT="45732" marB="4573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100" dirty="0"/>
                        <a:t>14,9</a:t>
                      </a:r>
                    </a:p>
                  </a:txBody>
                  <a:tcPr marL="91436" marR="91436" marT="45732" marB="4573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100" dirty="0"/>
                        <a:t>15,2</a:t>
                      </a:r>
                    </a:p>
                  </a:txBody>
                  <a:tcPr marL="91436" marR="91436" marT="45732" marB="4573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100" dirty="0"/>
                        <a:t>15,3</a:t>
                      </a:r>
                    </a:p>
                  </a:txBody>
                  <a:tcPr marL="91436" marR="91436" marT="45732" marB="4573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100" dirty="0"/>
                        <a:t>15,6</a:t>
                      </a:r>
                    </a:p>
                  </a:txBody>
                  <a:tcPr marL="91436" marR="91436" marT="45732" marB="4573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100" dirty="0"/>
                        <a:t>15,8</a:t>
                      </a:r>
                    </a:p>
                  </a:txBody>
                  <a:tcPr marL="91436" marR="91436" marT="45732" marB="4573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100" dirty="0"/>
                        <a:t>16,1</a:t>
                      </a:r>
                    </a:p>
                  </a:txBody>
                  <a:tcPr marL="91436" marR="91436" marT="45732" marB="4573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100" dirty="0"/>
                        <a:t>16,1</a:t>
                      </a:r>
                    </a:p>
                  </a:txBody>
                  <a:tcPr marL="91436" marR="91436" marT="45732" marB="4573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100" b="1" dirty="0"/>
                        <a:t>2,5 big</a:t>
                      </a:r>
                    </a:p>
                  </a:txBody>
                  <a:tcPr marL="91436" marR="91436" marT="45732" marB="45732"/>
                </a:tc>
                <a:extLst>
                  <a:ext uri="{0D108BD9-81ED-4DB2-BD59-A6C34878D82A}">
                    <a16:rowId xmlns:a16="http://schemas.microsoft.com/office/drawing/2014/main" val="17886380"/>
                  </a:ext>
                </a:extLst>
              </a:tr>
            </a:tbl>
          </a:graphicData>
        </a:graphic>
      </p:graphicFrame>
      <p:sp>
        <p:nvSpPr>
          <p:cNvPr id="6" name="Rechthoek 5"/>
          <p:cNvSpPr/>
          <p:nvPr/>
        </p:nvSpPr>
        <p:spPr>
          <a:xfrm>
            <a:off x="107504" y="5049174"/>
            <a:ext cx="2639569" cy="27699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r>
              <a:rPr lang="nl-NL" altLang="nl-NL" sz="1200" dirty="0">
                <a:latin typeface="Arial" panose="020B0604020202020204" pitchFamily="34" charset="0"/>
              </a:rPr>
              <a:t>Bron: Kengetallenspiegel Agrovision</a:t>
            </a:r>
          </a:p>
        </p:txBody>
      </p:sp>
    </p:spTree>
    <p:extLst>
      <p:ext uri="{BB962C8B-B14F-4D97-AF65-F5344CB8AC3E}">
        <p14:creationId xmlns:p14="http://schemas.microsoft.com/office/powerpoint/2010/main" val="27799204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Biggen door de jaren heen</a:t>
            </a:r>
          </a:p>
        </p:txBody>
      </p:sp>
      <p:graphicFrame>
        <p:nvGraphicFramePr>
          <p:cNvPr id="4" name="Tijdelijke aanduiding voor inhoud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15781103"/>
              </p:ext>
            </p:extLst>
          </p:nvPr>
        </p:nvGraphicFramePr>
        <p:xfrm>
          <a:off x="107504" y="2132856"/>
          <a:ext cx="8928991" cy="30378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84220">
                  <a:extLst>
                    <a:ext uri="{9D8B030D-6E8A-4147-A177-3AD203B41FA5}">
                      <a16:colId xmlns:a16="http://schemas.microsoft.com/office/drawing/2014/main" val="2749875232"/>
                    </a:ext>
                  </a:extLst>
                </a:gridCol>
                <a:gridCol w="496055">
                  <a:extLst>
                    <a:ext uri="{9D8B030D-6E8A-4147-A177-3AD203B41FA5}">
                      <a16:colId xmlns:a16="http://schemas.microsoft.com/office/drawing/2014/main" val="598557497"/>
                    </a:ext>
                  </a:extLst>
                </a:gridCol>
                <a:gridCol w="496055">
                  <a:extLst>
                    <a:ext uri="{9D8B030D-6E8A-4147-A177-3AD203B41FA5}">
                      <a16:colId xmlns:a16="http://schemas.microsoft.com/office/drawing/2014/main" val="981688561"/>
                    </a:ext>
                  </a:extLst>
                </a:gridCol>
                <a:gridCol w="496055">
                  <a:extLst>
                    <a:ext uri="{9D8B030D-6E8A-4147-A177-3AD203B41FA5}">
                      <a16:colId xmlns:a16="http://schemas.microsoft.com/office/drawing/2014/main" val="2701188143"/>
                    </a:ext>
                  </a:extLst>
                </a:gridCol>
                <a:gridCol w="496055">
                  <a:extLst>
                    <a:ext uri="{9D8B030D-6E8A-4147-A177-3AD203B41FA5}">
                      <a16:colId xmlns:a16="http://schemas.microsoft.com/office/drawing/2014/main" val="3902507374"/>
                    </a:ext>
                  </a:extLst>
                </a:gridCol>
                <a:gridCol w="496055">
                  <a:extLst>
                    <a:ext uri="{9D8B030D-6E8A-4147-A177-3AD203B41FA5}">
                      <a16:colId xmlns:a16="http://schemas.microsoft.com/office/drawing/2014/main" val="3445861473"/>
                    </a:ext>
                  </a:extLst>
                </a:gridCol>
                <a:gridCol w="496055">
                  <a:extLst>
                    <a:ext uri="{9D8B030D-6E8A-4147-A177-3AD203B41FA5}">
                      <a16:colId xmlns:a16="http://schemas.microsoft.com/office/drawing/2014/main" val="2153509523"/>
                    </a:ext>
                  </a:extLst>
                </a:gridCol>
                <a:gridCol w="496055">
                  <a:extLst>
                    <a:ext uri="{9D8B030D-6E8A-4147-A177-3AD203B41FA5}">
                      <a16:colId xmlns:a16="http://schemas.microsoft.com/office/drawing/2014/main" val="3343580583"/>
                    </a:ext>
                  </a:extLst>
                </a:gridCol>
                <a:gridCol w="496055">
                  <a:extLst>
                    <a:ext uri="{9D8B030D-6E8A-4147-A177-3AD203B41FA5}">
                      <a16:colId xmlns:a16="http://schemas.microsoft.com/office/drawing/2014/main" val="1094440792"/>
                    </a:ext>
                  </a:extLst>
                </a:gridCol>
                <a:gridCol w="496055">
                  <a:extLst>
                    <a:ext uri="{9D8B030D-6E8A-4147-A177-3AD203B41FA5}">
                      <a16:colId xmlns:a16="http://schemas.microsoft.com/office/drawing/2014/main" val="1076423836"/>
                    </a:ext>
                  </a:extLst>
                </a:gridCol>
                <a:gridCol w="496055">
                  <a:extLst>
                    <a:ext uri="{9D8B030D-6E8A-4147-A177-3AD203B41FA5}">
                      <a16:colId xmlns:a16="http://schemas.microsoft.com/office/drawing/2014/main" val="960489706"/>
                    </a:ext>
                  </a:extLst>
                </a:gridCol>
                <a:gridCol w="496055">
                  <a:extLst>
                    <a:ext uri="{9D8B030D-6E8A-4147-A177-3AD203B41FA5}">
                      <a16:colId xmlns:a16="http://schemas.microsoft.com/office/drawing/2014/main" val="2676351802"/>
                    </a:ext>
                  </a:extLst>
                </a:gridCol>
                <a:gridCol w="496055">
                  <a:extLst>
                    <a:ext uri="{9D8B030D-6E8A-4147-A177-3AD203B41FA5}">
                      <a16:colId xmlns:a16="http://schemas.microsoft.com/office/drawing/2014/main" val="3329675029"/>
                    </a:ext>
                  </a:extLst>
                </a:gridCol>
                <a:gridCol w="992111">
                  <a:extLst>
                    <a:ext uri="{9D8B030D-6E8A-4147-A177-3AD203B41FA5}">
                      <a16:colId xmlns:a16="http://schemas.microsoft.com/office/drawing/2014/main" val="1151184300"/>
                    </a:ext>
                  </a:extLst>
                </a:gridCol>
              </a:tblGrid>
              <a:tr h="370840">
                <a:tc rowSpan="2">
                  <a:txBody>
                    <a:bodyPr/>
                    <a:lstStyle/>
                    <a:p>
                      <a:r>
                        <a:rPr lang="nl-NL" dirty="0"/>
                        <a:t>Kengetal</a:t>
                      </a:r>
                    </a:p>
                  </a:txBody>
                  <a:tcPr/>
                </a:tc>
                <a:tc gridSpan="12">
                  <a:txBody>
                    <a:bodyPr/>
                    <a:lstStyle/>
                    <a:p>
                      <a:pPr algn="ctr"/>
                      <a:r>
                        <a:rPr lang="nl-NL" dirty="0"/>
                        <a:t>JAREN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nl-NL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nl-NL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nl-NL" dirty="0"/>
                        <a:t>Verschil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10643336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100" dirty="0">
                          <a:solidFill>
                            <a:schemeClr val="tx1"/>
                          </a:solidFill>
                        </a:rPr>
                        <a:t>2007</a:t>
                      </a:r>
                    </a:p>
                  </a:txBody>
                  <a:tcPr marL="91436" marR="91436" marT="45732" marB="4573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100" dirty="0">
                          <a:solidFill>
                            <a:schemeClr val="tx1"/>
                          </a:solidFill>
                        </a:rPr>
                        <a:t>2008</a:t>
                      </a:r>
                    </a:p>
                  </a:txBody>
                  <a:tcPr marL="91436" marR="91436" marT="45732" marB="4573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100" dirty="0">
                          <a:solidFill>
                            <a:schemeClr val="tx1"/>
                          </a:solidFill>
                        </a:rPr>
                        <a:t>2009</a:t>
                      </a:r>
                    </a:p>
                  </a:txBody>
                  <a:tcPr marL="91436" marR="91436" marT="45732" marB="4573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100" dirty="0">
                          <a:solidFill>
                            <a:schemeClr val="tx1"/>
                          </a:solidFill>
                        </a:rPr>
                        <a:t>2010</a:t>
                      </a:r>
                    </a:p>
                  </a:txBody>
                  <a:tcPr marL="91436" marR="91436" marT="45732" marB="4573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100" dirty="0">
                          <a:solidFill>
                            <a:schemeClr val="tx1"/>
                          </a:solidFill>
                        </a:rPr>
                        <a:t>2011</a:t>
                      </a:r>
                    </a:p>
                  </a:txBody>
                  <a:tcPr marL="91436" marR="91436" marT="45732" marB="4573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100" dirty="0">
                          <a:solidFill>
                            <a:schemeClr val="tx1"/>
                          </a:solidFill>
                        </a:rPr>
                        <a:t>2012</a:t>
                      </a:r>
                    </a:p>
                  </a:txBody>
                  <a:tcPr marL="91436" marR="91436" marT="45732" marB="4573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100" dirty="0">
                          <a:solidFill>
                            <a:schemeClr val="tx1"/>
                          </a:solidFill>
                        </a:rPr>
                        <a:t>2013</a:t>
                      </a:r>
                    </a:p>
                  </a:txBody>
                  <a:tcPr marL="91436" marR="91436" marT="45732" marB="4573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100" dirty="0">
                          <a:solidFill>
                            <a:schemeClr val="tx1"/>
                          </a:solidFill>
                        </a:rPr>
                        <a:t>2014</a:t>
                      </a:r>
                    </a:p>
                  </a:txBody>
                  <a:tcPr marL="91436" marR="91436" marT="45732" marB="4573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100" dirty="0">
                          <a:solidFill>
                            <a:schemeClr val="tx1"/>
                          </a:solidFill>
                        </a:rPr>
                        <a:t>2015</a:t>
                      </a:r>
                    </a:p>
                  </a:txBody>
                  <a:tcPr marL="91436" marR="91436" marT="45732" marB="4573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100" dirty="0">
                          <a:solidFill>
                            <a:schemeClr val="tx1"/>
                          </a:solidFill>
                        </a:rPr>
                        <a:t>2016</a:t>
                      </a:r>
                    </a:p>
                  </a:txBody>
                  <a:tcPr marL="91436" marR="91436" marT="45732" marB="4573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100" dirty="0">
                          <a:solidFill>
                            <a:schemeClr val="tx1"/>
                          </a:solidFill>
                        </a:rPr>
                        <a:t>2017</a:t>
                      </a:r>
                    </a:p>
                  </a:txBody>
                  <a:tcPr marL="91436" marR="91436" marT="45732" marB="4573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100" dirty="0">
                          <a:solidFill>
                            <a:schemeClr val="tx1"/>
                          </a:solidFill>
                        </a:rPr>
                        <a:t>2018</a:t>
                      </a:r>
                    </a:p>
                  </a:txBody>
                  <a:tcPr marL="91436" marR="91436" marT="45732" marB="45732"/>
                </a:tc>
                <a:tc v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9607524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sz="1400" dirty="0"/>
                        <a:t>Levend geb. biggen p. worp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200" dirty="0"/>
                        <a:t>12,6</a:t>
                      </a:r>
                    </a:p>
                  </a:txBody>
                  <a:tcPr marL="91436" marR="91436" marT="45732" marB="4573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200" dirty="0"/>
                        <a:t>13,0</a:t>
                      </a:r>
                    </a:p>
                  </a:txBody>
                  <a:tcPr marL="91436" marR="91436" marT="45732" marB="4573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200" dirty="0"/>
                        <a:t>13,1</a:t>
                      </a:r>
                    </a:p>
                  </a:txBody>
                  <a:tcPr marL="91436" marR="91436" marT="45732" marB="4573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200" dirty="0"/>
                        <a:t>13,3</a:t>
                      </a:r>
                    </a:p>
                  </a:txBody>
                  <a:tcPr marL="91436" marR="91436" marT="45732" marB="4573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200" dirty="0"/>
                        <a:t>13,6</a:t>
                      </a:r>
                    </a:p>
                  </a:txBody>
                  <a:tcPr marL="91436" marR="91436" marT="45732" marB="4573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200" dirty="0"/>
                        <a:t>13,8</a:t>
                      </a:r>
                    </a:p>
                  </a:txBody>
                  <a:tcPr marL="91436" marR="91436" marT="45732" marB="4573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200" dirty="0"/>
                        <a:t>14,1</a:t>
                      </a:r>
                    </a:p>
                  </a:txBody>
                  <a:tcPr marL="91436" marR="91436" marT="45732" marB="4573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200" dirty="0"/>
                        <a:t>14,2</a:t>
                      </a:r>
                    </a:p>
                  </a:txBody>
                  <a:tcPr marL="91436" marR="91436" marT="45732" marB="4573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200" dirty="0"/>
                        <a:t>14,4</a:t>
                      </a:r>
                    </a:p>
                  </a:txBody>
                  <a:tcPr marL="91436" marR="91436" marT="45732" marB="4573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200" dirty="0"/>
                        <a:t>14,6</a:t>
                      </a:r>
                    </a:p>
                  </a:txBody>
                  <a:tcPr marL="91436" marR="91436" marT="45732" marB="4573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200" dirty="0"/>
                        <a:t>14,8</a:t>
                      </a:r>
                    </a:p>
                  </a:txBody>
                  <a:tcPr marL="91436" marR="91436" marT="45732" marB="4573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200" dirty="0"/>
                        <a:t>14,8</a:t>
                      </a:r>
                    </a:p>
                  </a:txBody>
                  <a:tcPr marL="91436" marR="91436" marT="45732" marB="4573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200" b="1" dirty="0"/>
                        <a:t>2,2</a:t>
                      </a:r>
                      <a:r>
                        <a:rPr lang="nl-NL" sz="1200" b="1" baseline="0" dirty="0"/>
                        <a:t> </a:t>
                      </a:r>
                      <a:r>
                        <a:rPr lang="nl-NL" sz="1200" b="1" dirty="0"/>
                        <a:t>big</a:t>
                      </a:r>
                    </a:p>
                  </a:txBody>
                  <a:tcPr marL="91436" marR="91436" marT="45732" marB="45732"/>
                </a:tc>
                <a:extLst>
                  <a:ext uri="{0D108BD9-81ED-4DB2-BD59-A6C34878D82A}">
                    <a16:rowId xmlns:a16="http://schemas.microsoft.com/office/drawing/2014/main" val="375599982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sz="1400" dirty="0"/>
                        <a:t>Sterfte-% tot spenen</a:t>
                      </a:r>
                    </a:p>
                  </a:txBody>
                  <a:tcPr marL="91436" marR="91436" marT="45732" marB="4573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100" dirty="0"/>
                        <a:t>12,8</a:t>
                      </a:r>
                    </a:p>
                  </a:txBody>
                  <a:tcPr marL="91436" marR="91436" marT="45732" marB="4573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100" dirty="0"/>
                        <a:t>12,9</a:t>
                      </a:r>
                    </a:p>
                  </a:txBody>
                  <a:tcPr marL="91436" marR="91436" marT="45732" marB="4573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100" dirty="0"/>
                        <a:t>12,8</a:t>
                      </a:r>
                    </a:p>
                  </a:txBody>
                  <a:tcPr marL="91436" marR="91436" marT="45732" marB="4573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100" dirty="0"/>
                        <a:t>12,6</a:t>
                      </a:r>
                    </a:p>
                  </a:txBody>
                  <a:tcPr marL="91436" marR="91436" marT="45732" marB="4573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100" dirty="0"/>
                        <a:t>12,8</a:t>
                      </a:r>
                    </a:p>
                  </a:txBody>
                  <a:tcPr marL="91436" marR="91436" marT="45732" marB="4573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100" dirty="0"/>
                        <a:t>13,0</a:t>
                      </a:r>
                    </a:p>
                  </a:txBody>
                  <a:tcPr marL="91436" marR="91436" marT="45732" marB="4573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100" dirty="0"/>
                        <a:t>13,3</a:t>
                      </a:r>
                    </a:p>
                  </a:txBody>
                  <a:tcPr marL="91436" marR="91436" marT="45732" marB="4573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100" dirty="0"/>
                        <a:t>13,3</a:t>
                      </a:r>
                    </a:p>
                  </a:txBody>
                  <a:tcPr marL="91436" marR="91436" marT="45732" marB="4573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100" dirty="0"/>
                        <a:t>13,8</a:t>
                      </a:r>
                    </a:p>
                  </a:txBody>
                  <a:tcPr marL="91436" marR="91436" marT="45732" marB="4573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100" dirty="0"/>
                        <a:t>13,9</a:t>
                      </a:r>
                    </a:p>
                  </a:txBody>
                  <a:tcPr marL="91436" marR="91436" marT="45732" marB="4573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100" dirty="0"/>
                        <a:t>13,4</a:t>
                      </a:r>
                    </a:p>
                  </a:txBody>
                  <a:tcPr marL="91436" marR="91436" marT="45732" marB="4573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100" dirty="0"/>
                        <a:t>13,4</a:t>
                      </a:r>
                    </a:p>
                  </a:txBody>
                  <a:tcPr marL="91436" marR="91436" marT="45732" marB="4573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100" b="1" dirty="0"/>
                        <a:t>1,6 %</a:t>
                      </a:r>
                    </a:p>
                  </a:txBody>
                  <a:tcPr marL="91436" marR="91436" marT="45732" marB="45732"/>
                </a:tc>
                <a:extLst>
                  <a:ext uri="{0D108BD9-81ED-4DB2-BD59-A6C34878D82A}">
                    <a16:rowId xmlns:a16="http://schemas.microsoft.com/office/drawing/2014/main" val="203709486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sz="1400" dirty="0"/>
                        <a:t>Gespeende</a:t>
                      </a:r>
                      <a:r>
                        <a:rPr lang="nl-NL" sz="1400" baseline="0" dirty="0"/>
                        <a:t> biggen p. worp</a:t>
                      </a:r>
                      <a:endParaRPr lang="nl-NL" sz="1400" dirty="0"/>
                    </a:p>
                  </a:txBody>
                  <a:tcPr marL="91436" marR="91436" marT="45732" marB="4573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100" dirty="0"/>
                        <a:t>11,0</a:t>
                      </a:r>
                    </a:p>
                  </a:txBody>
                  <a:tcPr marL="91436" marR="91436" marT="45732" marB="4573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100" dirty="0"/>
                        <a:t>11,3</a:t>
                      </a:r>
                    </a:p>
                  </a:txBody>
                  <a:tcPr marL="91436" marR="91436" marT="45732" marB="4573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100" dirty="0"/>
                        <a:t>11,4</a:t>
                      </a:r>
                    </a:p>
                  </a:txBody>
                  <a:tcPr marL="91436" marR="91436" marT="45732" marB="4573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100" dirty="0"/>
                        <a:t>11,6</a:t>
                      </a:r>
                    </a:p>
                  </a:txBody>
                  <a:tcPr marL="91436" marR="91436" marT="45732" marB="4573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100" dirty="0"/>
                        <a:t>11,8</a:t>
                      </a:r>
                    </a:p>
                  </a:txBody>
                  <a:tcPr marL="91436" marR="91436" marT="45732" marB="4573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100" dirty="0"/>
                        <a:t>12,0</a:t>
                      </a:r>
                    </a:p>
                  </a:txBody>
                  <a:tcPr marL="91436" marR="91436" marT="45732" marB="4573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100" dirty="0"/>
                        <a:t>12,1</a:t>
                      </a:r>
                    </a:p>
                  </a:txBody>
                  <a:tcPr marL="91436" marR="91436" marT="45732" marB="4573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100" dirty="0"/>
                        <a:t>12,3</a:t>
                      </a:r>
                    </a:p>
                  </a:txBody>
                  <a:tcPr marL="91436" marR="91436" marT="45732" marB="4573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100" dirty="0"/>
                        <a:t>12,4</a:t>
                      </a:r>
                    </a:p>
                  </a:txBody>
                  <a:tcPr marL="91436" marR="91436" marT="45732" marB="4573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100" dirty="0"/>
                        <a:t>12,5</a:t>
                      </a:r>
                    </a:p>
                  </a:txBody>
                  <a:tcPr marL="91436" marR="91436" marT="45732" marB="4573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100" dirty="0"/>
                        <a:t>12,8</a:t>
                      </a:r>
                    </a:p>
                  </a:txBody>
                  <a:tcPr marL="91436" marR="91436" marT="45732" marB="4573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100" dirty="0"/>
                        <a:t>12,8</a:t>
                      </a:r>
                    </a:p>
                  </a:txBody>
                  <a:tcPr marL="91436" marR="91436" marT="45732" marB="4573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100" b="1" dirty="0"/>
                        <a:t>1,8 big</a:t>
                      </a:r>
                    </a:p>
                  </a:txBody>
                  <a:tcPr marL="91436" marR="91436" marT="45732" marB="45732"/>
                </a:tc>
                <a:extLst>
                  <a:ext uri="{0D108BD9-81ED-4DB2-BD59-A6C34878D82A}">
                    <a16:rowId xmlns:a16="http://schemas.microsoft.com/office/drawing/2014/main" val="37902952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sz="1400" dirty="0"/>
                        <a:t>Sterfte-% na spenen</a:t>
                      </a:r>
                    </a:p>
                  </a:txBody>
                  <a:tcPr marL="91436" marR="91436" marT="45732" marB="4573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100" dirty="0"/>
                        <a:t>1,9</a:t>
                      </a:r>
                    </a:p>
                  </a:txBody>
                  <a:tcPr marL="91436" marR="91436" marT="45732" marB="4573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100" dirty="0"/>
                        <a:t>1,9</a:t>
                      </a:r>
                    </a:p>
                  </a:txBody>
                  <a:tcPr marL="91436" marR="91436" marT="45732" marB="4573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100" dirty="0"/>
                        <a:t>1,9</a:t>
                      </a:r>
                    </a:p>
                  </a:txBody>
                  <a:tcPr marL="91436" marR="91436" marT="45732" marB="4573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100" dirty="0"/>
                        <a:t>2,0</a:t>
                      </a:r>
                    </a:p>
                  </a:txBody>
                  <a:tcPr marL="91436" marR="91436" marT="45732" marB="4573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100" dirty="0"/>
                        <a:t>2,1</a:t>
                      </a:r>
                    </a:p>
                  </a:txBody>
                  <a:tcPr marL="91436" marR="91436" marT="45732" marB="4573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100" dirty="0"/>
                        <a:t>2,2</a:t>
                      </a:r>
                    </a:p>
                  </a:txBody>
                  <a:tcPr marL="91436" marR="91436" marT="45732" marB="4573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100" dirty="0"/>
                        <a:t>2,3</a:t>
                      </a:r>
                    </a:p>
                  </a:txBody>
                  <a:tcPr marL="91436" marR="91436" marT="45732" marB="4573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100" dirty="0"/>
                        <a:t>2,5</a:t>
                      </a:r>
                    </a:p>
                  </a:txBody>
                  <a:tcPr marL="91436" marR="91436" marT="45732" marB="4573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100" dirty="0"/>
                        <a:t>2,6</a:t>
                      </a:r>
                    </a:p>
                  </a:txBody>
                  <a:tcPr marL="91436" marR="91436" marT="45732" marB="4573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100" dirty="0"/>
                        <a:t>2,5</a:t>
                      </a:r>
                    </a:p>
                  </a:txBody>
                  <a:tcPr marL="91436" marR="91436" marT="45732" marB="4573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100" dirty="0"/>
                        <a:t>2,5</a:t>
                      </a:r>
                    </a:p>
                  </a:txBody>
                  <a:tcPr marL="91436" marR="91436" marT="45732" marB="4573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100" dirty="0"/>
                        <a:t>2,6</a:t>
                      </a:r>
                    </a:p>
                  </a:txBody>
                  <a:tcPr marL="91436" marR="91436" marT="45732" marB="4573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100" b="1" dirty="0"/>
                        <a:t>0,6 %</a:t>
                      </a:r>
                    </a:p>
                  </a:txBody>
                  <a:tcPr marL="91436" marR="91436" marT="45732" marB="45732"/>
                </a:tc>
                <a:extLst>
                  <a:ext uri="{0D108BD9-81ED-4DB2-BD59-A6C34878D82A}">
                    <a16:rowId xmlns:a16="http://schemas.microsoft.com/office/drawing/2014/main" val="413896609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sz="1400" dirty="0"/>
                        <a:t>Grootgebrachte biggen p. worp*</a:t>
                      </a:r>
                    </a:p>
                  </a:txBody>
                  <a:tcPr marL="91436" marR="91436" marT="45732" marB="4573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100" dirty="0"/>
                        <a:t>10,8</a:t>
                      </a:r>
                    </a:p>
                  </a:txBody>
                  <a:tcPr marL="91436" marR="91436" marT="45732" marB="4573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100" dirty="0"/>
                        <a:t>11,1</a:t>
                      </a:r>
                    </a:p>
                  </a:txBody>
                  <a:tcPr marL="91436" marR="91436" marT="45732" marB="4573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100" dirty="0"/>
                        <a:t>11,2</a:t>
                      </a:r>
                    </a:p>
                  </a:txBody>
                  <a:tcPr marL="91436" marR="91436" marT="45732" marB="4573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100" dirty="0"/>
                        <a:t>11,4</a:t>
                      </a:r>
                    </a:p>
                  </a:txBody>
                  <a:tcPr marL="91436" marR="91436" marT="45732" marB="4573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100" dirty="0"/>
                        <a:t>11,6</a:t>
                      </a:r>
                    </a:p>
                  </a:txBody>
                  <a:tcPr marL="91436" marR="91436" marT="45732" marB="4573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100" dirty="0"/>
                        <a:t>11,7</a:t>
                      </a:r>
                    </a:p>
                  </a:txBody>
                  <a:tcPr marL="91436" marR="91436" marT="45732" marB="4573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100" dirty="0"/>
                        <a:t>11,8</a:t>
                      </a:r>
                    </a:p>
                  </a:txBody>
                  <a:tcPr marL="91436" marR="91436" marT="45732" marB="4573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100" dirty="0"/>
                        <a:t>12,0</a:t>
                      </a:r>
                    </a:p>
                  </a:txBody>
                  <a:tcPr marL="91436" marR="91436" marT="45732" marB="4573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100" dirty="0"/>
                        <a:t>12,1</a:t>
                      </a:r>
                    </a:p>
                  </a:txBody>
                  <a:tcPr marL="91436" marR="91436" marT="45732" marB="4573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100" dirty="0"/>
                        <a:t>12,2</a:t>
                      </a:r>
                    </a:p>
                  </a:txBody>
                  <a:tcPr marL="91436" marR="91436" marT="45732" marB="4573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100" dirty="0"/>
                        <a:t>12,5</a:t>
                      </a:r>
                    </a:p>
                  </a:txBody>
                  <a:tcPr marL="91436" marR="91436" marT="45732" marB="4573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100" dirty="0"/>
                        <a:t>12,5</a:t>
                      </a:r>
                    </a:p>
                  </a:txBody>
                  <a:tcPr marL="91436" marR="91436" marT="45732" marB="4573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100" b="1" dirty="0"/>
                        <a:t>1,7 big</a:t>
                      </a:r>
                    </a:p>
                  </a:txBody>
                  <a:tcPr marL="91436" marR="91436" marT="45732" marB="45732"/>
                </a:tc>
                <a:extLst>
                  <a:ext uri="{0D108BD9-81ED-4DB2-BD59-A6C34878D82A}">
                    <a16:rowId xmlns:a16="http://schemas.microsoft.com/office/drawing/2014/main" val="4290577910"/>
                  </a:ext>
                </a:extLst>
              </a:tr>
            </a:tbl>
          </a:graphicData>
        </a:graphic>
      </p:graphicFrame>
      <p:sp>
        <p:nvSpPr>
          <p:cNvPr id="5" name="Rechthoek 4"/>
          <p:cNvSpPr/>
          <p:nvPr/>
        </p:nvSpPr>
        <p:spPr>
          <a:xfrm>
            <a:off x="107504" y="5445224"/>
            <a:ext cx="2639569" cy="27699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r>
              <a:rPr lang="nl-NL" altLang="nl-NL" sz="1200" dirty="0">
                <a:latin typeface="Arial" panose="020B0604020202020204" pitchFamily="34" charset="0"/>
              </a:rPr>
              <a:t>Bron: Kengetallenspiegel Agrovision</a:t>
            </a:r>
          </a:p>
        </p:txBody>
      </p:sp>
      <p:pic>
        <p:nvPicPr>
          <p:cNvPr id="6" name="Picture 2" descr="Gerelateerde afbeeldi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3676" y="6130696"/>
            <a:ext cx="1480324" cy="7401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2511985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195736" y="332656"/>
            <a:ext cx="6645424" cy="648072"/>
          </a:xfrm>
        </p:spPr>
        <p:txBody>
          <a:bodyPr/>
          <a:lstStyle/>
          <a:p>
            <a:r>
              <a:rPr lang="nl-NL" dirty="0"/>
              <a:t>Vruchtbaarheidscijfers door de jaren heen</a:t>
            </a:r>
          </a:p>
        </p:txBody>
      </p:sp>
      <p:graphicFrame>
        <p:nvGraphicFramePr>
          <p:cNvPr id="4" name="Tijdelijke aanduiding voor inhoud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27766328"/>
              </p:ext>
            </p:extLst>
          </p:nvPr>
        </p:nvGraphicFramePr>
        <p:xfrm>
          <a:off x="28600" y="1700808"/>
          <a:ext cx="9089142" cy="380067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42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6783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66783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667836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667836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667836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667836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667836">
                  <a:extLst>
                    <a:ext uri="{9D8B030D-6E8A-4147-A177-3AD203B41FA5}">
                      <a16:colId xmlns:a16="http://schemas.microsoft.com/office/drawing/2014/main" val="1873812467"/>
                    </a:ext>
                  </a:extLst>
                </a:gridCol>
                <a:gridCol w="667836">
                  <a:extLst>
                    <a:ext uri="{9D8B030D-6E8A-4147-A177-3AD203B41FA5}">
                      <a16:colId xmlns:a16="http://schemas.microsoft.com/office/drawing/2014/main" val="1048065695"/>
                    </a:ext>
                  </a:extLst>
                </a:gridCol>
                <a:gridCol w="667836">
                  <a:extLst>
                    <a:ext uri="{9D8B030D-6E8A-4147-A177-3AD203B41FA5}">
                      <a16:colId xmlns:a16="http://schemas.microsoft.com/office/drawing/2014/main" val="2039081897"/>
                    </a:ext>
                  </a:extLst>
                </a:gridCol>
                <a:gridCol w="1335675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</a:tblGrid>
              <a:tr h="370851">
                <a:tc rowSpan="2">
                  <a:txBody>
                    <a:bodyPr/>
                    <a:lstStyle/>
                    <a:p>
                      <a:r>
                        <a:rPr lang="nl-NL" sz="1800" dirty="0"/>
                        <a:t>Kengetal</a:t>
                      </a:r>
                    </a:p>
                  </a:txBody>
                  <a:tcPr marL="91433" marR="91433" marT="45721" marB="45721"/>
                </a:tc>
                <a:tc gridSpan="9">
                  <a:txBody>
                    <a:bodyPr/>
                    <a:lstStyle/>
                    <a:p>
                      <a:pPr algn="ctr"/>
                      <a:r>
                        <a:rPr lang="nl-NL" sz="1800" dirty="0"/>
                        <a:t>jaren</a:t>
                      </a:r>
                    </a:p>
                  </a:txBody>
                  <a:tcPr marL="91433" marR="91433" marT="45721" marB="45721"/>
                </a:tc>
                <a:tc hMerge="1"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nl-NL" sz="1800" dirty="0"/>
                    </a:p>
                  </a:txBody>
                  <a:tcPr marT="45714" marB="45714"/>
                </a:tc>
                <a:tc hMerge="1">
                  <a:txBody>
                    <a:bodyPr/>
                    <a:lstStyle/>
                    <a:p>
                      <a:pPr algn="ctr"/>
                      <a:endParaRPr lang="nl-NL" sz="1800" dirty="0"/>
                    </a:p>
                  </a:txBody>
                  <a:tcPr marT="45721" marB="45721"/>
                </a:tc>
                <a:tc hMerge="1">
                  <a:txBody>
                    <a:bodyPr/>
                    <a:lstStyle/>
                    <a:p>
                      <a:pPr algn="ctr"/>
                      <a:endParaRPr lang="nl-NL" sz="1800" dirty="0"/>
                    </a:p>
                  </a:txBody>
                  <a:tcPr marL="91433" marR="91433" marT="45721" marB="45721"/>
                </a:tc>
                <a:tc hMerge="1">
                  <a:txBody>
                    <a:bodyPr/>
                    <a:lstStyle/>
                    <a:p>
                      <a:pPr algn="ctr"/>
                      <a:endParaRPr lang="nl-NL" sz="1800" dirty="0"/>
                    </a:p>
                  </a:txBody>
                  <a:tcPr marL="91433" marR="91433" marT="45721" marB="45721"/>
                </a:tc>
                <a:tc hMerge="1">
                  <a:txBody>
                    <a:bodyPr/>
                    <a:lstStyle/>
                    <a:p>
                      <a:pPr algn="ctr"/>
                      <a:endParaRPr lang="nl-NL" sz="1800" dirty="0"/>
                    </a:p>
                  </a:txBody>
                  <a:tcPr marL="91433" marR="91433" marT="45721" marB="4572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800" dirty="0"/>
                        <a:t>verschil</a:t>
                      </a:r>
                    </a:p>
                  </a:txBody>
                  <a:tcPr marL="91433" marR="91433" marT="45721" marB="45721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9140">
                <a:tc vMerge="1">
                  <a:txBody>
                    <a:bodyPr/>
                    <a:lstStyle/>
                    <a:p>
                      <a:endParaRPr lang="nl-NL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100" dirty="0"/>
                        <a:t>2010</a:t>
                      </a:r>
                      <a:endParaRPr lang="nl-NL" sz="1100" dirty="0">
                        <a:solidFill>
                          <a:schemeClr val="bg1"/>
                        </a:solidFill>
                      </a:endParaRPr>
                    </a:p>
                  </a:txBody>
                  <a:tcPr marL="91433" marR="91433" marT="45721" marB="4572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100" dirty="0"/>
                        <a:t>2011</a:t>
                      </a:r>
                      <a:endParaRPr lang="nl-NL" sz="1100" dirty="0">
                        <a:solidFill>
                          <a:schemeClr val="bg1"/>
                        </a:solidFill>
                      </a:endParaRPr>
                    </a:p>
                  </a:txBody>
                  <a:tcPr marL="91433" marR="91433" marT="45721" marB="4572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100" dirty="0"/>
                        <a:t>2012</a:t>
                      </a:r>
                      <a:endParaRPr lang="nl-NL" sz="1100" dirty="0">
                        <a:solidFill>
                          <a:schemeClr val="bg1"/>
                        </a:solidFill>
                      </a:endParaRPr>
                    </a:p>
                  </a:txBody>
                  <a:tcPr marL="91433" marR="91433" marT="45721" marB="4572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100" dirty="0"/>
                        <a:t>2013</a:t>
                      </a:r>
                      <a:endParaRPr lang="nl-NL" sz="1100" dirty="0">
                        <a:solidFill>
                          <a:schemeClr val="bg1"/>
                        </a:solidFill>
                      </a:endParaRPr>
                    </a:p>
                  </a:txBody>
                  <a:tcPr marL="91433" marR="91433" marT="45721" marB="4572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100" dirty="0"/>
                        <a:t>2014</a:t>
                      </a:r>
                      <a:endParaRPr lang="nl-NL" sz="1100" dirty="0">
                        <a:solidFill>
                          <a:schemeClr val="bg1"/>
                        </a:solidFill>
                      </a:endParaRPr>
                    </a:p>
                  </a:txBody>
                  <a:tcPr marL="91433" marR="91433" marT="45721" marB="4572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100" dirty="0"/>
                        <a:t>2015</a:t>
                      </a:r>
                      <a:endParaRPr lang="nl-NL" sz="1100" dirty="0">
                        <a:solidFill>
                          <a:schemeClr val="bg1"/>
                        </a:solidFill>
                      </a:endParaRPr>
                    </a:p>
                  </a:txBody>
                  <a:tcPr marL="91433" marR="91433" marT="45721" marB="4572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100" dirty="0"/>
                        <a:t>2016</a:t>
                      </a:r>
                      <a:endParaRPr lang="nl-NL" sz="1100" dirty="0">
                        <a:solidFill>
                          <a:schemeClr val="bg1"/>
                        </a:solidFill>
                      </a:endParaRPr>
                    </a:p>
                  </a:txBody>
                  <a:tcPr marL="91433" marR="91433" marT="45721" marB="4572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100" dirty="0"/>
                        <a:t>2017</a:t>
                      </a:r>
                      <a:endParaRPr lang="nl-NL" sz="1100" dirty="0">
                        <a:solidFill>
                          <a:schemeClr val="bg1"/>
                        </a:solidFill>
                      </a:endParaRPr>
                    </a:p>
                  </a:txBody>
                  <a:tcPr marL="91433" marR="91433" marT="45721" marB="4572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100" dirty="0"/>
                        <a:t>2018</a:t>
                      </a:r>
                      <a:endParaRPr lang="nl-NL" sz="1100" dirty="0">
                        <a:solidFill>
                          <a:schemeClr val="bg1"/>
                        </a:solidFill>
                      </a:endParaRPr>
                    </a:p>
                  </a:txBody>
                  <a:tcPr marL="91433" marR="91433" marT="45721" marB="4572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100" b="1" dirty="0"/>
                        <a:t>2010</a:t>
                      </a:r>
                      <a:r>
                        <a:rPr lang="nl-NL" sz="1100" b="1" baseline="0" dirty="0"/>
                        <a:t> → 2018</a:t>
                      </a:r>
                      <a:endParaRPr lang="nl-NL" sz="1100" b="1" dirty="0">
                        <a:solidFill>
                          <a:schemeClr val="bg1"/>
                        </a:solidFill>
                      </a:endParaRPr>
                    </a:p>
                  </a:txBody>
                  <a:tcPr marL="91433" marR="91433" marT="45721" marB="45721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26775">
                <a:tc>
                  <a:txBody>
                    <a:bodyPr/>
                    <a:lstStyle/>
                    <a:p>
                      <a:r>
                        <a:rPr lang="nl-NL" sz="1100" dirty="0"/>
                        <a:t>Gem.</a:t>
                      </a:r>
                      <a:r>
                        <a:rPr lang="nl-NL" sz="1100" baseline="0" dirty="0"/>
                        <a:t> dagen zoogperiode</a:t>
                      </a:r>
                      <a:endParaRPr lang="nl-NL" sz="1100" dirty="0"/>
                    </a:p>
                  </a:txBody>
                  <a:tcPr marL="91433" marR="91433" marT="45721" marB="4572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100" dirty="0"/>
                        <a:t>25,3</a:t>
                      </a:r>
                    </a:p>
                  </a:txBody>
                  <a:tcPr marL="91433" marR="91433" marT="45721" marB="4572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100" dirty="0"/>
                        <a:t>25,5</a:t>
                      </a:r>
                    </a:p>
                  </a:txBody>
                  <a:tcPr marL="91433" marR="91433" marT="45721" marB="4572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100" dirty="0"/>
                        <a:t>25,6</a:t>
                      </a:r>
                    </a:p>
                  </a:txBody>
                  <a:tcPr marL="91433" marR="91433" marT="45721" marB="4572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100" dirty="0"/>
                        <a:t>26,0</a:t>
                      </a:r>
                    </a:p>
                  </a:txBody>
                  <a:tcPr marL="91433" marR="91433" marT="45721" marB="4572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100" dirty="0"/>
                        <a:t>26,0</a:t>
                      </a:r>
                    </a:p>
                  </a:txBody>
                  <a:tcPr marL="91433" marR="91433" marT="45721" marB="4572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100" dirty="0"/>
                        <a:t>26,3</a:t>
                      </a:r>
                    </a:p>
                  </a:txBody>
                  <a:tcPr marL="91433" marR="91433" marT="45721" marB="4572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100" dirty="0"/>
                        <a:t>26,6</a:t>
                      </a:r>
                    </a:p>
                  </a:txBody>
                  <a:tcPr marL="91433" marR="91433" marT="45721" marB="4572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100" dirty="0"/>
                        <a:t>26,6</a:t>
                      </a:r>
                    </a:p>
                  </a:txBody>
                  <a:tcPr marL="91433" marR="91433" marT="45721" marB="4572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100" dirty="0"/>
                        <a:t>27,0</a:t>
                      </a:r>
                    </a:p>
                  </a:txBody>
                  <a:tcPr marL="91433" marR="91433" marT="45721" marB="4572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100" b="1" dirty="0"/>
                        <a:t>-</a:t>
                      </a:r>
                      <a:r>
                        <a:rPr lang="nl-NL" sz="1100" b="1" baseline="0" dirty="0"/>
                        <a:t> 1,7 dag</a:t>
                      </a:r>
                      <a:endParaRPr lang="nl-NL" sz="1100" b="1" dirty="0"/>
                    </a:p>
                  </a:txBody>
                  <a:tcPr marL="91433" marR="91433" marT="45721" marB="45721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9140">
                <a:tc>
                  <a:txBody>
                    <a:bodyPr/>
                    <a:lstStyle/>
                    <a:p>
                      <a:r>
                        <a:rPr lang="nl-NL" sz="1100" dirty="0"/>
                        <a:t>Tussenworptijd</a:t>
                      </a:r>
                    </a:p>
                  </a:txBody>
                  <a:tcPr marL="91433" marR="91433" marT="45721" marB="4572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100" dirty="0"/>
                        <a:t>149,3</a:t>
                      </a:r>
                    </a:p>
                  </a:txBody>
                  <a:tcPr marL="91433" marR="91433" marT="45721" marB="4572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100" dirty="0"/>
                        <a:t>149,2</a:t>
                      </a:r>
                    </a:p>
                  </a:txBody>
                  <a:tcPr marL="91433" marR="91433" marT="45721" marB="4572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100" dirty="0"/>
                        <a:t>149,5</a:t>
                      </a:r>
                    </a:p>
                  </a:txBody>
                  <a:tcPr marL="91433" marR="91433" marT="45721" marB="4572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100" dirty="0"/>
                        <a:t>150,0</a:t>
                      </a:r>
                    </a:p>
                  </a:txBody>
                  <a:tcPr marL="91433" marR="91433" marT="45721" marB="4572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100" dirty="0"/>
                        <a:t>150,2</a:t>
                      </a:r>
                    </a:p>
                  </a:txBody>
                  <a:tcPr marL="91433" marR="91433" marT="45721" marB="4572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100" dirty="0"/>
                        <a:t>150,3</a:t>
                      </a:r>
                    </a:p>
                  </a:txBody>
                  <a:tcPr marL="91433" marR="91433" marT="45721" marB="4572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100" dirty="0"/>
                        <a:t>150,5</a:t>
                      </a:r>
                    </a:p>
                  </a:txBody>
                  <a:tcPr marL="91433" marR="91433" marT="45721" marB="4572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100" dirty="0"/>
                        <a:t>150,6</a:t>
                      </a:r>
                    </a:p>
                  </a:txBody>
                  <a:tcPr marL="91433" marR="91433" marT="45721" marB="4572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100" dirty="0"/>
                        <a:t>151</a:t>
                      </a:r>
                    </a:p>
                  </a:txBody>
                  <a:tcPr marL="91433" marR="91433" marT="45721" marB="4572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100" b="1" dirty="0"/>
                        <a:t>0,7</a:t>
                      </a:r>
                      <a:r>
                        <a:rPr lang="nl-NL" sz="1100" b="1" baseline="0" dirty="0"/>
                        <a:t> </a:t>
                      </a:r>
                      <a:r>
                        <a:rPr lang="nl-NL" sz="1100" b="1" dirty="0"/>
                        <a:t>dag</a:t>
                      </a:r>
                    </a:p>
                  </a:txBody>
                  <a:tcPr marL="91433" marR="91433" marT="45721" marB="45721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26837">
                <a:tc>
                  <a:txBody>
                    <a:bodyPr/>
                    <a:lstStyle/>
                    <a:p>
                      <a:r>
                        <a:rPr lang="nl-NL" sz="1100" dirty="0"/>
                        <a:t>Interval</a:t>
                      </a:r>
                      <a:r>
                        <a:rPr lang="nl-NL" sz="1100" baseline="0" dirty="0"/>
                        <a:t> spenen – 1</a:t>
                      </a:r>
                      <a:r>
                        <a:rPr lang="nl-NL" sz="1100" baseline="30000" dirty="0"/>
                        <a:t>e</a:t>
                      </a:r>
                      <a:r>
                        <a:rPr lang="nl-NL" sz="1100" baseline="0" dirty="0"/>
                        <a:t> inseminatie</a:t>
                      </a:r>
                      <a:endParaRPr lang="nl-NL" sz="1100" dirty="0"/>
                    </a:p>
                  </a:txBody>
                  <a:tcPr marL="91433" marR="91433" marT="45721" marB="4572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100" dirty="0"/>
                        <a:t>5,6</a:t>
                      </a:r>
                    </a:p>
                  </a:txBody>
                  <a:tcPr marL="91433" marR="91433" marT="45721" marB="4572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100" dirty="0"/>
                        <a:t>5,6</a:t>
                      </a:r>
                    </a:p>
                  </a:txBody>
                  <a:tcPr marL="91433" marR="91433" marT="45721" marB="4572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100" dirty="0"/>
                        <a:t>5,6</a:t>
                      </a:r>
                    </a:p>
                  </a:txBody>
                  <a:tcPr marL="91433" marR="91433" marT="45721" marB="4572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100" dirty="0"/>
                        <a:t>5,7</a:t>
                      </a:r>
                    </a:p>
                  </a:txBody>
                  <a:tcPr marL="91433" marR="91433" marT="45721" marB="4572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100" dirty="0"/>
                        <a:t>5,6</a:t>
                      </a:r>
                    </a:p>
                  </a:txBody>
                  <a:tcPr marL="91433" marR="91433" marT="45721" marB="4572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100" dirty="0"/>
                        <a:t>5,6</a:t>
                      </a:r>
                    </a:p>
                  </a:txBody>
                  <a:tcPr marL="91433" marR="91433" marT="45721" marB="4572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100" dirty="0"/>
                        <a:t>5,7</a:t>
                      </a:r>
                    </a:p>
                  </a:txBody>
                  <a:tcPr marL="91433" marR="91433" marT="45721" marB="4572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100" dirty="0"/>
                        <a:t>5,6</a:t>
                      </a:r>
                    </a:p>
                  </a:txBody>
                  <a:tcPr marL="91433" marR="91433" marT="45721" marB="4572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100" dirty="0"/>
                        <a:t>5,7</a:t>
                      </a:r>
                    </a:p>
                  </a:txBody>
                  <a:tcPr marL="91433" marR="91433" marT="45721" marB="4572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100" b="1" dirty="0"/>
                        <a:t>0,1 dag</a:t>
                      </a:r>
                    </a:p>
                  </a:txBody>
                  <a:tcPr marL="91433" marR="91433" marT="45721" marB="45721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26837">
                <a:tc>
                  <a:txBody>
                    <a:bodyPr/>
                    <a:lstStyle/>
                    <a:p>
                      <a:r>
                        <a:rPr lang="nl-NL" sz="1100" dirty="0"/>
                        <a:t>Interval</a:t>
                      </a:r>
                      <a:r>
                        <a:rPr lang="nl-NL" sz="1100" baseline="0" dirty="0"/>
                        <a:t> eerste – laatste inseminatie</a:t>
                      </a:r>
                      <a:endParaRPr lang="nl-NL" sz="1100" dirty="0"/>
                    </a:p>
                  </a:txBody>
                  <a:tcPr marL="91433" marR="91433" marT="45721" marB="4572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100" dirty="0"/>
                        <a:t>3,2</a:t>
                      </a:r>
                    </a:p>
                  </a:txBody>
                  <a:tcPr marL="91433" marR="91433" marT="45721" marB="4572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100" dirty="0"/>
                        <a:t>3,1</a:t>
                      </a:r>
                    </a:p>
                  </a:txBody>
                  <a:tcPr marL="91433" marR="91433" marT="45721" marB="4572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100" dirty="0"/>
                        <a:t>3,4</a:t>
                      </a:r>
                    </a:p>
                  </a:txBody>
                  <a:tcPr marL="91433" marR="91433" marT="45721" marB="4572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100" dirty="0"/>
                        <a:t>3,4</a:t>
                      </a:r>
                    </a:p>
                  </a:txBody>
                  <a:tcPr marL="91433" marR="91433" marT="45721" marB="4572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100" dirty="0"/>
                        <a:t>3,5</a:t>
                      </a:r>
                    </a:p>
                  </a:txBody>
                  <a:tcPr marL="91433" marR="91433" marT="45721" marB="4572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100" dirty="0"/>
                        <a:t>3,5</a:t>
                      </a:r>
                    </a:p>
                  </a:txBody>
                  <a:tcPr marL="91433" marR="91433" marT="45721" marB="4572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100" dirty="0"/>
                        <a:t>3,5</a:t>
                      </a:r>
                    </a:p>
                  </a:txBody>
                  <a:tcPr marL="91433" marR="91433" marT="45721" marB="4572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100" dirty="0"/>
                        <a:t>3,4</a:t>
                      </a:r>
                    </a:p>
                  </a:txBody>
                  <a:tcPr marL="91433" marR="91433" marT="45721" marB="4572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100" dirty="0"/>
                        <a:t>3,6</a:t>
                      </a:r>
                    </a:p>
                  </a:txBody>
                  <a:tcPr marL="91433" marR="91433" marT="45721" marB="4572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100" b="1" dirty="0"/>
                        <a:t>0,4 dag</a:t>
                      </a:r>
                    </a:p>
                  </a:txBody>
                  <a:tcPr marL="91433" marR="91433" marT="45721" marB="45721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26837">
                <a:tc>
                  <a:txBody>
                    <a:bodyPr/>
                    <a:lstStyle/>
                    <a:p>
                      <a:r>
                        <a:rPr lang="nl-NL" sz="1100" dirty="0"/>
                        <a:t>Afbigpercentage van 1</a:t>
                      </a:r>
                      <a:r>
                        <a:rPr lang="nl-NL" sz="1100" baseline="30000" dirty="0"/>
                        <a:t>e</a:t>
                      </a:r>
                      <a:r>
                        <a:rPr lang="nl-NL" sz="1100" dirty="0"/>
                        <a:t> insem.</a:t>
                      </a:r>
                    </a:p>
                  </a:txBody>
                  <a:tcPr marL="91433" marR="91433" marT="45721" marB="4572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100" dirty="0"/>
                        <a:t>88</a:t>
                      </a:r>
                    </a:p>
                  </a:txBody>
                  <a:tcPr marL="91433" marR="91433" marT="45721" marB="4572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100" dirty="0"/>
                        <a:t>88</a:t>
                      </a:r>
                    </a:p>
                  </a:txBody>
                  <a:tcPr marL="91433" marR="91433" marT="45721" marB="4572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100" dirty="0"/>
                        <a:t>88</a:t>
                      </a:r>
                    </a:p>
                  </a:txBody>
                  <a:tcPr marL="91433" marR="91433" marT="45721" marB="4572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100" dirty="0"/>
                        <a:t>87</a:t>
                      </a:r>
                    </a:p>
                  </a:txBody>
                  <a:tcPr marL="91433" marR="91433" marT="45721" marB="4572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100" dirty="0"/>
                        <a:t>87</a:t>
                      </a:r>
                    </a:p>
                  </a:txBody>
                  <a:tcPr marL="91433" marR="91433" marT="45721" marB="4572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100" dirty="0"/>
                        <a:t>87</a:t>
                      </a:r>
                    </a:p>
                  </a:txBody>
                  <a:tcPr marL="91433" marR="91433" marT="45721" marB="4572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100" dirty="0"/>
                        <a:t>86</a:t>
                      </a:r>
                    </a:p>
                  </a:txBody>
                  <a:tcPr marL="91433" marR="91433" marT="45721" marB="4572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100" dirty="0"/>
                        <a:t>88</a:t>
                      </a:r>
                    </a:p>
                  </a:txBody>
                  <a:tcPr marL="91433" marR="91433" marT="45721" marB="4572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100" dirty="0"/>
                        <a:t>87</a:t>
                      </a:r>
                    </a:p>
                  </a:txBody>
                  <a:tcPr marL="91433" marR="91433" marT="45721" marB="4572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100" b="1" dirty="0"/>
                        <a:t>- 1 %</a:t>
                      </a:r>
                    </a:p>
                  </a:txBody>
                  <a:tcPr marL="91433" marR="91433" marT="45721" marB="45721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9140">
                <a:tc>
                  <a:txBody>
                    <a:bodyPr/>
                    <a:lstStyle/>
                    <a:p>
                      <a:r>
                        <a:rPr lang="nl-NL" sz="1100" dirty="0"/>
                        <a:t>%</a:t>
                      </a:r>
                      <a:r>
                        <a:rPr lang="nl-NL" sz="1100" baseline="0" dirty="0"/>
                        <a:t> herinseminaties</a:t>
                      </a:r>
                      <a:endParaRPr lang="nl-NL" sz="1100" dirty="0"/>
                    </a:p>
                  </a:txBody>
                  <a:tcPr marL="91433" marR="91433" marT="45721" marB="4572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100" dirty="0"/>
                        <a:t>8</a:t>
                      </a:r>
                    </a:p>
                  </a:txBody>
                  <a:tcPr marL="91433" marR="91433" marT="45721" marB="4572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100" dirty="0"/>
                        <a:t>8</a:t>
                      </a:r>
                    </a:p>
                  </a:txBody>
                  <a:tcPr marL="91433" marR="91433" marT="45721" marB="4572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100" dirty="0"/>
                        <a:t>8</a:t>
                      </a:r>
                    </a:p>
                  </a:txBody>
                  <a:tcPr marL="91433" marR="91433" marT="45721" marB="4572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100" dirty="0"/>
                        <a:t>8</a:t>
                      </a:r>
                    </a:p>
                  </a:txBody>
                  <a:tcPr marL="91433" marR="91433" marT="45721" marB="4572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100" dirty="0"/>
                        <a:t>8</a:t>
                      </a:r>
                    </a:p>
                  </a:txBody>
                  <a:tcPr marL="91433" marR="91433" marT="45721" marB="4572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100" dirty="0"/>
                        <a:t>8</a:t>
                      </a:r>
                    </a:p>
                  </a:txBody>
                  <a:tcPr marL="91433" marR="91433" marT="45721" marB="4572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100" dirty="0"/>
                        <a:t>8</a:t>
                      </a:r>
                    </a:p>
                  </a:txBody>
                  <a:tcPr marL="91433" marR="91433" marT="45721" marB="4572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100" dirty="0"/>
                        <a:t>8</a:t>
                      </a:r>
                    </a:p>
                  </a:txBody>
                  <a:tcPr marL="91433" marR="91433" marT="45721" marB="4572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100" dirty="0"/>
                        <a:t>8</a:t>
                      </a:r>
                    </a:p>
                  </a:txBody>
                  <a:tcPr marL="91433" marR="91433" marT="45721" marB="4572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100" b="1" dirty="0"/>
                        <a:t>0 %</a:t>
                      </a:r>
                    </a:p>
                  </a:txBody>
                  <a:tcPr marL="91433" marR="91433" marT="45721" marB="45721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9140">
                <a:tc>
                  <a:txBody>
                    <a:bodyPr/>
                    <a:lstStyle/>
                    <a:p>
                      <a:r>
                        <a:rPr lang="nl-NL" sz="1100" dirty="0"/>
                        <a:t>% Uitval zeugen</a:t>
                      </a:r>
                    </a:p>
                  </a:txBody>
                  <a:tcPr marL="91433" marR="91433" marT="45721" marB="4572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100" dirty="0"/>
                        <a:t>43</a:t>
                      </a:r>
                    </a:p>
                  </a:txBody>
                  <a:tcPr marL="91433" marR="91433" marT="45721" marB="4572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100" dirty="0"/>
                        <a:t>41</a:t>
                      </a:r>
                    </a:p>
                  </a:txBody>
                  <a:tcPr marL="91433" marR="91433" marT="45721" marB="4572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100" dirty="0"/>
                        <a:t>43 </a:t>
                      </a:r>
                    </a:p>
                  </a:txBody>
                  <a:tcPr marL="91433" marR="91433" marT="45721" marB="4572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100" dirty="0"/>
                        <a:t>42</a:t>
                      </a:r>
                    </a:p>
                  </a:txBody>
                  <a:tcPr marL="91433" marR="91433" marT="45721" marB="4572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100" dirty="0"/>
                        <a:t>42</a:t>
                      </a:r>
                    </a:p>
                  </a:txBody>
                  <a:tcPr marL="91433" marR="91433" marT="45721" marB="4572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100" dirty="0"/>
                        <a:t>43</a:t>
                      </a:r>
                    </a:p>
                  </a:txBody>
                  <a:tcPr marL="91433" marR="91433" marT="45721" marB="4572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100" dirty="0"/>
                        <a:t>43</a:t>
                      </a:r>
                    </a:p>
                  </a:txBody>
                  <a:tcPr marL="91433" marR="91433" marT="45721" marB="4572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100" dirty="0"/>
                        <a:t>43</a:t>
                      </a:r>
                    </a:p>
                  </a:txBody>
                  <a:tcPr marL="91433" marR="91433" marT="45721" marB="4572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100" dirty="0"/>
                        <a:t>44</a:t>
                      </a:r>
                    </a:p>
                  </a:txBody>
                  <a:tcPr marL="91433" marR="91433" marT="45721" marB="4572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100" b="1" dirty="0"/>
                        <a:t>1 %</a:t>
                      </a:r>
                    </a:p>
                  </a:txBody>
                  <a:tcPr marL="91433" marR="91433" marT="45721" marB="45721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426837">
                <a:tc>
                  <a:txBody>
                    <a:bodyPr/>
                    <a:lstStyle/>
                    <a:p>
                      <a:r>
                        <a:rPr lang="nl-NL" sz="1100" dirty="0"/>
                        <a:t>Verliesdagen</a:t>
                      </a:r>
                      <a:r>
                        <a:rPr lang="nl-NL" sz="1100" baseline="0" dirty="0"/>
                        <a:t> uitval zeugen</a:t>
                      </a:r>
                      <a:endParaRPr lang="nl-NL" sz="1100" dirty="0"/>
                    </a:p>
                  </a:txBody>
                  <a:tcPr marL="91433" marR="91433" marT="45721" marB="4572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100" dirty="0"/>
                        <a:t>29,8</a:t>
                      </a:r>
                    </a:p>
                  </a:txBody>
                  <a:tcPr marL="91433" marR="91433" marT="45721" marB="4572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100" dirty="0"/>
                        <a:t>30,0</a:t>
                      </a:r>
                    </a:p>
                  </a:txBody>
                  <a:tcPr marL="91433" marR="91433" marT="45721" marB="4572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100" dirty="0"/>
                        <a:t>29,7</a:t>
                      </a:r>
                    </a:p>
                  </a:txBody>
                  <a:tcPr marL="91433" marR="91433" marT="45721" marB="4572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100" dirty="0"/>
                        <a:t>30,2</a:t>
                      </a:r>
                    </a:p>
                  </a:txBody>
                  <a:tcPr marL="91433" marR="91433" marT="45721" marB="4572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100" dirty="0"/>
                        <a:t>31,1</a:t>
                      </a:r>
                    </a:p>
                  </a:txBody>
                  <a:tcPr marL="91433" marR="91433" marT="45721" marB="4572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100" dirty="0"/>
                        <a:t>30,4</a:t>
                      </a:r>
                    </a:p>
                  </a:txBody>
                  <a:tcPr marL="91433" marR="91433" marT="45721" marB="4572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100" dirty="0"/>
                        <a:t>29,6</a:t>
                      </a:r>
                    </a:p>
                  </a:txBody>
                  <a:tcPr marL="91433" marR="91433" marT="45721" marB="4572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100" dirty="0"/>
                        <a:t>29,4</a:t>
                      </a:r>
                    </a:p>
                  </a:txBody>
                  <a:tcPr marL="91433" marR="91433" marT="45721" marB="4572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100" dirty="0"/>
                        <a:t>31,9</a:t>
                      </a:r>
                    </a:p>
                  </a:txBody>
                  <a:tcPr marL="91433" marR="91433" marT="45721" marB="4572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100" b="1" dirty="0"/>
                        <a:t>-</a:t>
                      </a:r>
                      <a:r>
                        <a:rPr lang="nl-NL" sz="1100" b="1" baseline="0" dirty="0"/>
                        <a:t> 2,1</a:t>
                      </a:r>
                      <a:r>
                        <a:rPr lang="nl-NL" sz="1100" b="1" dirty="0"/>
                        <a:t> dag</a:t>
                      </a:r>
                    </a:p>
                  </a:txBody>
                  <a:tcPr marL="91433" marR="91433" marT="45721" marB="45721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9140">
                <a:tc>
                  <a:txBody>
                    <a:bodyPr/>
                    <a:lstStyle/>
                    <a:p>
                      <a:r>
                        <a:rPr lang="nl-NL" sz="1100" dirty="0"/>
                        <a:t>Bedrijfsworpindex</a:t>
                      </a:r>
                    </a:p>
                  </a:txBody>
                  <a:tcPr marL="91433" marR="91433" marT="45721" marB="4572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100" dirty="0"/>
                        <a:t>2,38</a:t>
                      </a:r>
                    </a:p>
                  </a:txBody>
                  <a:tcPr marL="91433" marR="91433" marT="45721" marB="4572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100" dirty="0"/>
                        <a:t>2,38</a:t>
                      </a:r>
                    </a:p>
                  </a:txBody>
                  <a:tcPr marL="91433" marR="91433" marT="45721" marB="4572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100" dirty="0"/>
                        <a:t>2,36</a:t>
                      </a:r>
                    </a:p>
                  </a:txBody>
                  <a:tcPr marL="91433" marR="91433" marT="45721" marB="4572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100" dirty="0"/>
                        <a:t>2,37</a:t>
                      </a:r>
                    </a:p>
                  </a:txBody>
                  <a:tcPr marL="91433" marR="91433" marT="45721" marB="4572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100" dirty="0"/>
                        <a:t>2,37</a:t>
                      </a:r>
                    </a:p>
                  </a:txBody>
                  <a:tcPr marL="91433" marR="91433" marT="45721" marB="4572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100" dirty="0"/>
                        <a:t>2,36</a:t>
                      </a:r>
                    </a:p>
                  </a:txBody>
                  <a:tcPr marL="91433" marR="91433" marT="45721" marB="4572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100" dirty="0"/>
                        <a:t>2,36</a:t>
                      </a:r>
                    </a:p>
                  </a:txBody>
                  <a:tcPr marL="91433" marR="91433" marT="45721" marB="4572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100" dirty="0"/>
                        <a:t>2,36</a:t>
                      </a:r>
                    </a:p>
                  </a:txBody>
                  <a:tcPr marL="91433" marR="91433" marT="45721" marB="4572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100" dirty="0"/>
                        <a:t>2,35</a:t>
                      </a:r>
                    </a:p>
                  </a:txBody>
                  <a:tcPr marL="91433" marR="91433" marT="45721" marB="4572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100" b="1" dirty="0"/>
                        <a:t>- 0,03</a:t>
                      </a:r>
                    </a:p>
                  </a:txBody>
                  <a:tcPr marL="91433" marR="91433" marT="45721" marB="45721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5" name="Picture 2" descr="Gerelateerde afbeeldi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3676" y="6130696"/>
            <a:ext cx="1480324" cy="7401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hthoek 5"/>
          <p:cNvSpPr/>
          <p:nvPr/>
        </p:nvSpPr>
        <p:spPr>
          <a:xfrm>
            <a:off x="31858" y="5712451"/>
            <a:ext cx="2639569" cy="27699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r>
              <a:rPr lang="nl-NL" altLang="nl-NL" sz="1200" dirty="0">
                <a:latin typeface="Arial" panose="020B0604020202020204" pitchFamily="34" charset="0"/>
              </a:rPr>
              <a:t>Bron: Kengetallenspiegel Agrovision</a:t>
            </a:r>
          </a:p>
        </p:txBody>
      </p:sp>
    </p:spTree>
    <p:extLst>
      <p:ext uri="{BB962C8B-B14F-4D97-AF65-F5344CB8AC3E}">
        <p14:creationId xmlns:p14="http://schemas.microsoft.com/office/powerpoint/2010/main" val="334533933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Worpindex door de jaren heen</a:t>
            </a:r>
          </a:p>
        </p:txBody>
      </p:sp>
      <p:graphicFrame>
        <p:nvGraphicFramePr>
          <p:cNvPr id="4" name="Tijdelijke aanduiding voor inhoud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25845528"/>
              </p:ext>
            </p:extLst>
          </p:nvPr>
        </p:nvGraphicFramePr>
        <p:xfrm>
          <a:off x="2051050" y="1196975"/>
          <a:ext cx="6635750" cy="49291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5" name="Picture 2" descr="Gerelateerde afbeeldi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3676" y="6130696"/>
            <a:ext cx="1480324" cy="7401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7369782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Grootgebrachte biggen door de jaren heen</a:t>
            </a:r>
          </a:p>
        </p:txBody>
      </p:sp>
      <p:graphicFrame>
        <p:nvGraphicFramePr>
          <p:cNvPr id="4" name="Tijdelijke aanduiding voor inhoud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93105327"/>
              </p:ext>
            </p:extLst>
          </p:nvPr>
        </p:nvGraphicFramePr>
        <p:xfrm>
          <a:off x="107504" y="2132856"/>
          <a:ext cx="8928991" cy="214886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84220">
                  <a:extLst>
                    <a:ext uri="{9D8B030D-6E8A-4147-A177-3AD203B41FA5}">
                      <a16:colId xmlns:a16="http://schemas.microsoft.com/office/drawing/2014/main" val="2749875232"/>
                    </a:ext>
                  </a:extLst>
                </a:gridCol>
                <a:gridCol w="496055">
                  <a:extLst>
                    <a:ext uri="{9D8B030D-6E8A-4147-A177-3AD203B41FA5}">
                      <a16:colId xmlns:a16="http://schemas.microsoft.com/office/drawing/2014/main" val="598557497"/>
                    </a:ext>
                  </a:extLst>
                </a:gridCol>
                <a:gridCol w="496055">
                  <a:extLst>
                    <a:ext uri="{9D8B030D-6E8A-4147-A177-3AD203B41FA5}">
                      <a16:colId xmlns:a16="http://schemas.microsoft.com/office/drawing/2014/main" val="981688561"/>
                    </a:ext>
                  </a:extLst>
                </a:gridCol>
                <a:gridCol w="496055">
                  <a:extLst>
                    <a:ext uri="{9D8B030D-6E8A-4147-A177-3AD203B41FA5}">
                      <a16:colId xmlns:a16="http://schemas.microsoft.com/office/drawing/2014/main" val="2701188143"/>
                    </a:ext>
                  </a:extLst>
                </a:gridCol>
                <a:gridCol w="496055">
                  <a:extLst>
                    <a:ext uri="{9D8B030D-6E8A-4147-A177-3AD203B41FA5}">
                      <a16:colId xmlns:a16="http://schemas.microsoft.com/office/drawing/2014/main" val="3902507374"/>
                    </a:ext>
                  </a:extLst>
                </a:gridCol>
                <a:gridCol w="496055">
                  <a:extLst>
                    <a:ext uri="{9D8B030D-6E8A-4147-A177-3AD203B41FA5}">
                      <a16:colId xmlns:a16="http://schemas.microsoft.com/office/drawing/2014/main" val="3445861473"/>
                    </a:ext>
                  </a:extLst>
                </a:gridCol>
                <a:gridCol w="496055">
                  <a:extLst>
                    <a:ext uri="{9D8B030D-6E8A-4147-A177-3AD203B41FA5}">
                      <a16:colId xmlns:a16="http://schemas.microsoft.com/office/drawing/2014/main" val="2153509523"/>
                    </a:ext>
                  </a:extLst>
                </a:gridCol>
                <a:gridCol w="496055">
                  <a:extLst>
                    <a:ext uri="{9D8B030D-6E8A-4147-A177-3AD203B41FA5}">
                      <a16:colId xmlns:a16="http://schemas.microsoft.com/office/drawing/2014/main" val="3343580583"/>
                    </a:ext>
                  </a:extLst>
                </a:gridCol>
                <a:gridCol w="496055">
                  <a:extLst>
                    <a:ext uri="{9D8B030D-6E8A-4147-A177-3AD203B41FA5}">
                      <a16:colId xmlns:a16="http://schemas.microsoft.com/office/drawing/2014/main" val="1094440792"/>
                    </a:ext>
                  </a:extLst>
                </a:gridCol>
                <a:gridCol w="496055">
                  <a:extLst>
                    <a:ext uri="{9D8B030D-6E8A-4147-A177-3AD203B41FA5}">
                      <a16:colId xmlns:a16="http://schemas.microsoft.com/office/drawing/2014/main" val="1076423836"/>
                    </a:ext>
                  </a:extLst>
                </a:gridCol>
                <a:gridCol w="496055">
                  <a:extLst>
                    <a:ext uri="{9D8B030D-6E8A-4147-A177-3AD203B41FA5}">
                      <a16:colId xmlns:a16="http://schemas.microsoft.com/office/drawing/2014/main" val="960489706"/>
                    </a:ext>
                  </a:extLst>
                </a:gridCol>
                <a:gridCol w="496055">
                  <a:extLst>
                    <a:ext uri="{9D8B030D-6E8A-4147-A177-3AD203B41FA5}">
                      <a16:colId xmlns:a16="http://schemas.microsoft.com/office/drawing/2014/main" val="2676351802"/>
                    </a:ext>
                  </a:extLst>
                </a:gridCol>
                <a:gridCol w="496055">
                  <a:extLst>
                    <a:ext uri="{9D8B030D-6E8A-4147-A177-3AD203B41FA5}">
                      <a16:colId xmlns:a16="http://schemas.microsoft.com/office/drawing/2014/main" val="3329675029"/>
                    </a:ext>
                  </a:extLst>
                </a:gridCol>
                <a:gridCol w="992111">
                  <a:extLst>
                    <a:ext uri="{9D8B030D-6E8A-4147-A177-3AD203B41FA5}">
                      <a16:colId xmlns:a16="http://schemas.microsoft.com/office/drawing/2014/main" val="1151184300"/>
                    </a:ext>
                  </a:extLst>
                </a:gridCol>
              </a:tblGrid>
              <a:tr h="370840">
                <a:tc rowSpan="2">
                  <a:txBody>
                    <a:bodyPr/>
                    <a:lstStyle/>
                    <a:p>
                      <a:r>
                        <a:rPr lang="nl-NL" dirty="0"/>
                        <a:t>Kengetal</a:t>
                      </a:r>
                    </a:p>
                  </a:txBody>
                  <a:tcPr/>
                </a:tc>
                <a:tc gridSpan="12">
                  <a:txBody>
                    <a:bodyPr/>
                    <a:lstStyle/>
                    <a:p>
                      <a:pPr algn="ctr"/>
                      <a:r>
                        <a:rPr lang="nl-NL" dirty="0"/>
                        <a:t>JAREN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nl-NL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nl-NL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nl-NL" dirty="0"/>
                        <a:t>Verschil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10643336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100" dirty="0">
                          <a:solidFill>
                            <a:schemeClr val="tx1"/>
                          </a:solidFill>
                        </a:rPr>
                        <a:t>2007</a:t>
                      </a:r>
                    </a:p>
                  </a:txBody>
                  <a:tcPr marL="91436" marR="91436" marT="45732" marB="4573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100" dirty="0">
                          <a:solidFill>
                            <a:schemeClr val="tx1"/>
                          </a:solidFill>
                        </a:rPr>
                        <a:t>2008</a:t>
                      </a:r>
                    </a:p>
                  </a:txBody>
                  <a:tcPr marL="91436" marR="91436" marT="45732" marB="4573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100" dirty="0">
                          <a:solidFill>
                            <a:schemeClr val="tx1"/>
                          </a:solidFill>
                        </a:rPr>
                        <a:t>2009</a:t>
                      </a:r>
                    </a:p>
                  </a:txBody>
                  <a:tcPr marL="91436" marR="91436" marT="45732" marB="4573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100" dirty="0">
                          <a:solidFill>
                            <a:schemeClr val="tx1"/>
                          </a:solidFill>
                        </a:rPr>
                        <a:t>2010</a:t>
                      </a:r>
                    </a:p>
                  </a:txBody>
                  <a:tcPr marL="91436" marR="91436" marT="45732" marB="4573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100" dirty="0">
                          <a:solidFill>
                            <a:schemeClr val="tx1"/>
                          </a:solidFill>
                        </a:rPr>
                        <a:t>2011</a:t>
                      </a:r>
                    </a:p>
                  </a:txBody>
                  <a:tcPr marL="91436" marR="91436" marT="45732" marB="4573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100" dirty="0">
                          <a:solidFill>
                            <a:schemeClr val="tx1"/>
                          </a:solidFill>
                        </a:rPr>
                        <a:t>2012</a:t>
                      </a:r>
                    </a:p>
                  </a:txBody>
                  <a:tcPr marL="91436" marR="91436" marT="45732" marB="4573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100" dirty="0">
                          <a:solidFill>
                            <a:schemeClr val="tx1"/>
                          </a:solidFill>
                        </a:rPr>
                        <a:t>2013</a:t>
                      </a:r>
                    </a:p>
                  </a:txBody>
                  <a:tcPr marL="91436" marR="91436" marT="45732" marB="4573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100" dirty="0">
                          <a:solidFill>
                            <a:schemeClr val="tx1"/>
                          </a:solidFill>
                        </a:rPr>
                        <a:t>2014</a:t>
                      </a:r>
                    </a:p>
                  </a:txBody>
                  <a:tcPr marL="91436" marR="91436" marT="45732" marB="4573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100" dirty="0">
                          <a:solidFill>
                            <a:schemeClr val="tx1"/>
                          </a:solidFill>
                        </a:rPr>
                        <a:t>2015</a:t>
                      </a:r>
                    </a:p>
                  </a:txBody>
                  <a:tcPr marL="91436" marR="91436" marT="45732" marB="4573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100" dirty="0">
                          <a:solidFill>
                            <a:schemeClr val="tx1"/>
                          </a:solidFill>
                        </a:rPr>
                        <a:t>2016</a:t>
                      </a:r>
                    </a:p>
                  </a:txBody>
                  <a:tcPr marL="91436" marR="91436" marT="45732" marB="4573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100" dirty="0">
                          <a:solidFill>
                            <a:schemeClr val="tx1"/>
                          </a:solidFill>
                        </a:rPr>
                        <a:t>2017</a:t>
                      </a:r>
                    </a:p>
                  </a:txBody>
                  <a:tcPr marL="91436" marR="91436" marT="45732" marB="4573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100" dirty="0">
                          <a:solidFill>
                            <a:schemeClr val="tx1"/>
                          </a:solidFill>
                        </a:rPr>
                        <a:t>2018</a:t>
                      </a:r>
                    </a:p>
                  </a:txBody>
                  <a:tcPr marL="91436" marR="91436" marT="45732" marB="45732"/>
                </a:tc>
                <a:tc v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9607524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sz="1400" dirty="0"/>
                        <a:t>Grootgebrachte biggen p. worp*</a:t>
                      </a:r>
                    </a:p>
                  </a:txBody>
                  <a:tcPr marL="91436" marR="91436" marT="45732" marB="4573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100" dirty="0"/>
                        <a:t>10,8</a:t>
                      </a:r>
                    </a:p>
                  </a:txBody>
                  <a:tcPr marL="91436" marR="91436" marT="45732" marB="4573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100" dirty="0"/>
                        <a:t>11,1</a:t>
                      </a:r>
                    </a:p>
                  </a:txBody>
                  <a:tcPr marL="91436" marR="91436" marT="45732" marB="4573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100" dirty="0"/>
                        <a:t>11,2</a:t>
                      </a:r>
                    </a:p>
                  </a:txBody>
                  <a:tcPr marL="91436" marR="91436" marT="45732" marB="4573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100" dirty="0"/>
                        <a:t>11,4</a:t>
                      </a:r>
                    </a:p>
                  </a:txBody>
                  <a:tcPr marL="91436" marR="91436" marT="45732" marB="4573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100" dirty="0"/>
                        <a:t>11,6</a:t>
                      </a:r>
                    </a:p>
                  </a:txBody>
                  <a:tcPr marL="91436" marR="91436" marT="45732" marB="4573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100" dirty="0"/>
                        <a:t>11,7</a:t>
                      </a:r>
                    </a:p>
                  </a:txBody>
                  <a:tcPr marL="91436" marR="91436" marT="45732" marB="4573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100" dirty="0"/>
                        <a:t>11,8</a:t>
                      </a:r>
                    </a:p>
                  </a:txBody>
                  <a:tcPr marL="91436" marR="91436" marT="45732" marB="4573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100" dirty="0"/>
                        <a:t>12,0</a:t>
                      </a:r>
                    </a:p>
                  </a:txBody>
                  <a:tcPr marL="91436" marR="91436" marT="45732" marB="4573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100" dirty="0"/>
                        <a:t>12,1</a:t>
                      </a:r>
                    </a:p>
                  </a:txBody>
                  <a:tcPr marL="91436" marR="91436" marT="45732" marB="4573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100" dirty="0"/>
                        <a:t>12,2</a:t>
                      </a:r>
                    </a:p>
                  </a:txBody>
                  <a:tcPr marL="91436" marR="91436" marT="45732" marB="4573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100" dirty="0"/>
                        <a:t>12,5</a:t>
                      </a:r>
                    </a:p>
                  </a:txBody>
                  <a:tcPr marL="91436" marR="91436" marT="45732" marB="4573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100" dirty="0"/>
                        <a:t>12,5</a:t>
                      </a:r>
                    </a:p>
                  </a:txBody>
                  <a:tcPr marL="91436" marR="91436" marT="45732" marB="4573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100" b="1" dirty="0"/>
                        <a:t>1,7 big</a:t>
                      </a:r>
                    </a:p>
                  </a:txBody>
                  <a:tcPr marL="91436" marR="91436" marT="45732" marB="45732"/>
                </a:tc>
                <a:extLst>
                  <a:ext uri="{0D108BD9-81ED-4DB2-BD59-A6C34878D82A}">
                    <a16:rowId xmlns:a16="http://schemas.microsoft.com/office/drawing/2014/main" val="42905779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sz="1400" dirty="0"/>
                        <a:t>Bedrijfsworpindex*</a:t>
                      </a:r>
                    </a:p>
                  </a:txBody>
                  <a:tcPr marL="91433" marR="91433" marT="45721" marB="4572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100" dirty="0"/>
                        <a:t>2,35</a:t>
                      </a:r>
                    </a:p>
                  </a:txBody>
                  <a:tcPr marL="91433" marR="91433" marT="45721" marB="4572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100" dirty="0"/>
                        <a:t>2,36</a:t>
                      </a:r>
                    </a:p>
                  </a:txBody>
                  <a:tcPr marL="91433" marR="91433" marT="45721" marB="4572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100" dirty="0"/>
                        <a:t>2,38</a:t>
                      </a:r>
                    </a:p>
                  </a:txBody>
                  <a:tcPr marL="91433" marR="91433" marT="45721" marB="4572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100" dirty="0"/>
                        <a:t>2,38</a:t>
                      </a:r>
                    </a:p>
                  </a:txBody>
                  <a:tcPr marL="91433" marR="91433" marT="45721" marB="4572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100" dirty="0"/>
                        <a:t>2,38</a:t>
                      </a:r>
                    </a:p>
                  </a:txBody>
                  <a:tcPr marL="91433" marR="91433" marT="45721" marB="4572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100" dirty="0"/>
                        <a:t>2,36</a:t>
                      </a:r>
                    </a:p>
                  </a:txBody>
                  <a:tcPr marL="91433" marR="91433" marT="45721" marB="4572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100" dirty="0"/>
                        <a:t>2,37</a:t>
                      </a:r>
                    </a:p>
                  </a:txBody>
                  <a:tcPr marL="91433" marR="91433" marT="45721" marB="4572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100" dirty="0"/>
                        <a:t>2,37</a:t>
                      </a:r>
                    </a:p>
                  </a:txBody>
                  <a:tcPr marL="91433" marR="91433" marT="45721" marB="4572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100" dirty="0"/>
                        <a:t>2,36</a:t>
                      </a:r>
                    </a:p>
                  </a:txBody>
                  <a:tcPr marL="91433" marR="91433" marT="45721" marB="4572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100" dirty="0"/>
                        <a:t>2,36</a:t>
                      </a:r>
                    </a:p>
                  </a:txBody>
                  <a:tcPr marL="91433" marR="91433" marT="45721" marB="4572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100" dirty="0"/>
                        <a:t>2,36</a:t>
                      </a:r>
                    </a:p>
                  </a:txBody>
                  <a:tcPr marL="91433" marR="91433" marT="45721" marB="4572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100" dirty="0"/>
                        <a:t>2,35</a:t>
                      </a:r>
                    </a:p>
                  </a:txBody>
                  <a:tcPr marL="91433" marR="91433" marT="45721" marB="4572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100" b="1" dirty="0"/>
                        <a:t>- 0,03</a:t>
                      </a:r>
                    </a:p>
                  </a:txBody>
                  <a:tcPr marL="91433" marR="91433" marT="45721" marB="45721"/>
                </a:tc>
                <a:extLst>
                  <a:ext uri="{0D108BD9-81ED-4DB2-BD59-A6C34878D82A}">
                    <a16:rowId xmlns:a16="http://schemas.microsoft.com/office/drawing/2014/main" val="7831182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1400" dirty="0"/>
                        <a:t>Grootgebrachte biggen p. zeug</a:t>
                      </a:r>
                      <a:r>
                        <a:rPr lang="nl-NL" sz="1400" baseline="0" dirty="0"/>
                        <a:t> p. jaar</a:t>
                      </a:r>
                      <a:r>
                        <a:rPr lang="nl-NL" sz="1400" dirty="0"/>
                        <a:t>*</a:t>
                      </a:r>
                    </a:p>
                  </a:txBody>
                  <a:tcPr marL="91433" marR="91433" marT="45721" marB="4572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100" dirty="0"/>
                        <a:t>25,4</a:t>
                      </a:r>
                    </a:p>
                  </a:txBody>
                  <a:tcPr marL="91433" marR="91433" marT="45721" marB="4572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100" dirty="0"/>
                        <a:t>26,2</a:t>
                      </a:r>
                    </a:p>
                  </a:txBody>
                  <a:tcPr marL="91433" marR="91433" marT="45721" marB="4572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100" dirty="0"/>
                        <a:t>26,7</a:t>
                      </a:r>
                    </a:p>
                  </a:txBody>
                  <a:tcPr marL="91433" marR="91433" marT="45721" marB="4572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100" dirty="0"/>
                        <a:t>27,1</a:t>
                      </a:r>
                    </a:p>
                  </a:txBody>
                  <a:tcPr marL="91433" marR="91433" marT="45721" marB="4572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100" dirty="0"/>
                        <a:t>27,6</a:t>
                      </a:r>
                    </a:p>
                  </a:txBody>
                  <a:tcPr marL="91433" marR="91433" marT="45721" marB="4572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100" dirty="0"/>
                        <a:t>27,6</a:t>
                      </a:r>
                    </a:p>
                  </a:txBody>
                  <a:tcPr marL="91433" marR="91433" marT="45721" marB="4572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100" dirty="0"/>
                        <a:t>28,0</a:t>
                      </a:r>
                    </a:p>
                  </a:txBody>
                  <a:tcPr marL="91433" marR="91433" marT="45721" marB="4572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100" dirty="0"/>
                        <a:t>28,4</a:t>
                      </a:r>
                    </a:p>
                  </a:txBody>
                  <a:tcPr marL="91433" marR="91433" marT="45721" marB="4572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100" dirty="0"/>
                        <a:t>28,6</a:t>
                      </a:r>
                    </a:p>
                  </a:txBody>
                  <a:tcPr marL="91433" marR="91433" marT="45721" marB="4572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100" dirty="0"/>
                        <a:t>28,8</a:t>
                      </a:r>
                    </a:p>
                  </a:txBody>
                  <a:tcPr marL="91433" marR="91433" marT="45721" marB="4572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100" dirty="0"/>
                        <a:t>29,5</a:t>
                      </a:r>
                    </a:p>
                  </a:txBody>
                  <a:tcPr marL="91433" marR="91433" marT="45721" marB="4572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100" dirty="0"/>
                        <a:t>29,4</a:t>
                      </a:r>
                    </a:p>
                  </a:txBody>
                  <a:tcPr marL="91433" marR="91433" marT="45721" marB="4572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100" b="1" dirty="0"/>
                        <a:t>4,0 big</a:t>
                      </a:r>
                    </a:p>
                  </a:txBody>
                  <a:tcPr marL="91433" marR="91433" marT="45721" marB="45721"/>
                </a:tc>
                <a:extLst>
                  <a:ext uri="{0D108BD9-81ED-4DB2-BD59-A6C34878D82A}">
                    <a16:rowId xmlns:a16="http://schemas.microsoft.com/office/drawing/2014/main" val="2317162686"/>
                  </a:ext>
                </a:extLst>
              </a:tr>
            </a:tbl>
          </a:graphicData>
        </a:graphic>
      </p:graphicFrame>
      <p:sp>
        <p:nvSpPr>
          <p:cNvPr id="5" name="Rechthoek 4"/>
          <p:cNvSpPr/>
          <p:nvPr/>
        </p:nvSpPr>
        <p:spPr>
          <a:xfrm>
            <a:off x="107504" y="4437112"/>
            <a:ext cx="2639569" cy="27699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r>
              <a:rPr lang="nl-NL" altLang="nl-NL" sz="1200" dirty="0">
                <a:latin typeface="Arial" panose="020B0604020202020204" pitchFamily="34" charset="0"/>
              </a:rPr>
              <a:t>Bron: Kengetallenspiegel Agrovision</a:t>
            </a:r>
          </a:p>
        </p:txBody>
      </p:sp>
      <p:pic>
        <p:nvPicPr>
          <p:cNvPr id="6" name="Picture 2" descr="Gerelateerde afbeeldi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3676" y="6130696"/>
            <a:ext cx="1480324" cy="7401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1809943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1366022" y="103462"/>
            <a:ext cx="7773987" cy="1143000"/>
          </a:xfrm>
        </p:spPr>
        <p:txBody>
          <a:bodyPr/>
          <a:lstStyle/>
          <a:p>
            <a:r>
              <a:rPr lang="nl-NL" altLang="nl-NL" dirty="0"/>
              <a:t>Bedrijfsanalyse in de varkenshouderij</a:t>
            </a:r>
          </a:p>
        </p:txBody>
      </p:sp>
      <p:sp>
        <p:nvSpPr>
          <p:cNvPr id="21507" name="Text Box 4"/>
          <p:cNvSpPr txBox="1">
            <a:spLocks noChangeArrowheads="1"/>
          </p:cNvSpPr>
          <p:nvPr/>
        </p:nvSpPr>
        <p:spPr bwMode="auto">
          <a:xfrm>
            <a:off x="1873250" y="1844675"/>
            <a:ext cx="5337175" cy="376238"/>
          </a:xfrm>
          <a:prstGeom prst="rect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2100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nl-NL" altLang="nl-NL" sz="1800" b="1">
                <a:latin typeface="Arial" panose="020B0604020202020204" pitchFamily="34" charset="0"/>
              </a:rPr>
              <a:t>Aantal grootgebrachte biggen per zeug per jaar</a:t>
            </a:r>
          </a:p>
        </p:txBody>
      </p:sp>
      <p:sp>
        <p:nvSpPr>
          <p:cNvPr id="21508" name="Text Box 5"/>
          <p:cNvSpPr txBox="1">
            <a:spLocks noChangeArrowheads="1"/>
          </p:cNvSpPr>
          <p:nvPr/>
        </p:nvSpPr>
        <p:spPr bwMode="auto">
          <a:xfrm>
            <a:off x="323850" y="2565400"/>
            <a:ext cx="1458913" cy="649288"/>
          </a:xfrm>
          <a:prstGeom prst="rect">
            <a:avLst/>
          </a:prstGeom>
          <a:solidFill>
            <a:schemeClr val="bg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2100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nl-NL" altLang="nl-NL" sz="1200">
                <a:latin typeface="Arial" panose="020B0604020202020204" pitchFamily="34" charset="0"/>
              </a:rPr>
              <a:t>Aantal gespeende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nl-NL" altLang="nl-NL" sz="1200">
                <a:latin typeface="Arial" panose="020B0604020202020204" pitchFamily="34" charset="0"/>
              </a:rPr>
              <a:t>biggen per zeug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nl-NL" altLang="nl-NL" sz="1200">
                <a:latin typeface="Arial" panose="020B0604020202020204" pitchFamily="34" charset="0"/>
              </a:rPr>
              <a:t>per jaar</a:t>
            </a:r>
          </a:p>
        </p:txBody>
      </p:sp>
      <p:sp>
        <p:nvSpPr>
          <p:cNvPr id="21509" name="Text Box 7"/>
          <p:cNvSpPr txBox="1">
            <a:spLocks noChangeArrowheads="1"/>
          </p:cNvSpPr>
          <p:nvPr/>
        </p:nvSpPr>
        <p:spPr bwMode="auto">
          <a:xfrm>
            <a:off x="539750" y="3716338"/>
            <a:ext cx="1458913" cy="466725"/>
          </a:xfrm>
          <a:prstGeom prst="rect">
            <a:avLst/>
          </a:prstGeom>
          <a:solidFill>
            <a:schemeClr val="bg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2100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nl-NL" altLang="nl-NL" sz="1200">
                <a:latin typeface="Arial" panose="020B0604020202020204" pitchFamily="34" charset="0"/>
              </a:rPr>
              <a:t>Aantal gespeende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nl-NL" altLang="nl-NL" sz="1200">
                <a:latin typeface="Arial" panose="020B0604020202020204" pitchFamily="34" charset="0"/>
              </a:rPr>
              <a:t>biggen per worp</a:t>
            </a:r>
          </a:p>
        </p:txBody>
      </p:sp>
      <p:sp>
        <p:nvSpPr>
          <p:cNvPr id="21510" name="Text Box 9"/>
          <p:cNvSpPr txBox="1">
            <a:spLocks noChangeArrowheads="1"/>
          </p:cNvSpPr>
          <p:nvPr/>
        </p:nvSpPr>
        <p:spPr bwMode="auto">
          <a:xfrm>
            <a:off x="6659563" y="2565400"/>
            <a:ext cx="1439862" cy="649288"/>
          </a:xfrm>
          <a:prstGeom prst="rect">
            <a:avLst/>
          </a:prstGeom>
          <a:solidFill>
            <a:schemeClr val="bg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100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nl-NL" altLang="nl-NL" sz="1200">
                <a:latin typeface="Arial" panose="020B0604020202020204" pitchFamily="34" charset="0"/>
              </a:rPr>
              <a:t>Percentage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nl-NL" altLang="nl-NL" sz="1200">
                <a:latin typeface="Arial" panose="020B0604020202020204" pitchFamily="34" charset="0"/>
              </a:rPr>
              <a:t>uitval biggen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nl-NL" altLang="nl-NL" sz="1200">
                <a:latin typeface="Arial" panose="020B0604020202020204" pitchFamily="34" charset="0"/>
              </a:rPr>
              <a:t>na spenen</a:t>
            </a:r>
          </a:p>
        </p:txBody>
      </p:sp>
      <p:sp>
        <p:nvSpPr>
          <p:cNvPr id="21511" name="Text Box 11"/>
          <p:cNvSpPr txBox="1">
            <a:spLocks noChangeArrowheads="1"/>
          </p:cNvSpPr>
          <p:nvPr/>
        </p:nvSpPr>
        <p:spPr bwMode="auto">
          <a:xfrm>
            <a:off x="6227763" y="3500438"/>
            <a:ext cx="1439862" cy="466725"/>
          </a:xfrm>
          <a:prstGeom prst="rect">
            <a:avLst/>
          </a:prstGeom>
          <a:solidFill>
            <a:schemeClr val="bg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100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nl-NL" altLang="nl-NL" sz="1200">
                <a:latin typeface="Arial" panose="020B0604020202020204" pitchFamily="34" charset="0"/>
              </a:rPr>
              <a:t>Bedrijfsworpindex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nl-NL" altLang="nl-NL" sz="1200">
              <a:latin typeface="Arial" panose="020B0604020202020204" pitchFamily="34" charset="0"/>
            </a:endParaRPr>
          </a:p>
        </p:txBody>
      </p:sp>
      <p:sp>
        <p:nvSpPr>
          <p:cNvPr id="21512" name="Text Box 14"/>
          <p:cNvSpPr txBox="1">
            <a:spLocks noChangeArrowheads="1"/>
          </p:cNvSpPr>
          <p:nvPr/>
        </p:nvSpPr>
        <p:spPr bwMode="auto">
          <a:xfrm>
            <a:off x="611188" y="4652963"/>
            <a:ext cx="784225" cy="831850"/>
          </a:xfrm>
          <a:prstGeom prst="rect">
            <a:avLst/>
          </a:prstGeom>
          <a:solidFill>
            <a:schemeClr val="bg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2100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nl-NL" altLang="nl-NL" sz="1200">
                <a:latin typeface="Arial" panose="020B0604020202020204" pitchFamily="34" charset="0"/>
              </a:rPr>
              <a:t>Levend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nl-NL" altLang="nl-NL" sz="1200">
                <a:latin typeface="Arial" panose="020B0604020202020204" pitchFamily="34" charset="0"/>
              </a:rPr>
              <a:t>geboren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nl-NL" altLang="nl-NL" sz="1200">
                <a:latin typeface="Arial" panose="020B0604020202020204" pitchFamily="34" charset="0"/>
              </a:rPr>
              <a:t>biggen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nl-NL" altLang="nl-NL" sz="1200">
                <a:latin typeface="Arial" panose="020B0604020202020204" pitchFamily="34" charset="0"/>
              </a:rPr>
              <a:t>per worp</a:t>
            </a:r>
          </a:p>
        </p:txBody>
      </p:sp>
      <p:sp>
        <p:nvSpPr>
          <p:cNvPr id="21513" name="Text Box 16"/>
          <p:cNvSpPr txBox="1">
            <a:spLocks noChangeArrowheads="1"/>
          </p:cNvSpPr>
          <p:nvPr/>
        </p:nvSpPr>
        <p:spPr bwMode="auto">
          <a:xfrm>
            <a:off x="1692275" y="4437063"/>
            <a:ext cx="969963" cy="649287"/>
          </a:xfrm>
          <a:prstGeom prst="rect">
            <a:avLst/>
          </a:prstGeom>
          <a:solidFill>
            <a:schemeClr val="bg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2100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nl-NL" altLang="nl-NL" sz="1200">
                <a:latin typeface="Arial" panose="020B0604020202020204" pitchFamily="34" charset="0"/>
              </a:rPr>
              <a:t>Percentage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nl-NL" altLang="nl-NL" sz="1200">
                <a:latin typeface="Arial" panose="020B0604020202020204" pitchFamily="34" charset="0"/>
              </a:rPr>
              <a:t>uitval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nl-NL" altLang="nl-NL" sz="1200">
                <a:latin typeface="Arial" panose="020B0604020202020204" pitchFamily="34" charset="0"/>
              </a:rPr>
              <a:t>tot spenen</a:t>
            </a:r>
          </a:p>
        </p:txBody>
      </p:sp>
      <p:sp>
        <p:nvSpPr>
          <p:cNvPr id="21514" name="Line 17"/>
          <p:cNvSpPr>
            <a:spLocks noChangeShapeType="1"/>
          </p:cNvSpPr>
          <p:nvPr/>
        </p:nvSpPr>
        <p:spPr bwMode="auto">
          <a:xfrm flipH="1">
            <a:off x="1763713" y="2205038"/>
            <a:ext cx="2663825" cy="719137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oval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nl-NL"/>
          </a:p>
        </p:txBody>
      </p:sp>
      <p:sp>
        <p:nvSpPr>
          <p:cNvPr id="21515" name="Line 18"/>
          <p:cNvSpPr>
            <a:spLocks noChangeShapeType="1"/>
          </p:cNvSpPr>
          <p:nvPr/>
        </p:nvSpPr>
        <p:spPr bwMode="auto">
          <a:xfrm>
            <a:off x="4427538" y="2205038"/>
            <a:ext cx="2232025" cy="719137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oval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nl-NL"/>
          </a:p>
        </p:txBody>
      </p:sp>
      <p:sp>
        <p:nvSpPr>
          <p:cNvPr id="21516" name="Line 19"/>
          <p:cNvSpPr>
            <a:spLocks noChangeShapeType="1"/>
          </p:cNvSpPr>
          <p:nvPr/>
        </p:nvSpPr>
        <p:spPr bwMode="auto">
          <a:xfrm>
            <a:off x="1116013" y="3213100"/>
            <a:ext cx="0" cy="503238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oval" w="med" len="sm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nl-NL"/>
          </a:p>
        </p:txBody>
      </p:sp>
      <p:sp>
        <p:nvSpPr>
          <p:cNvPr id="21517" name="Line 20"/>
          <p:cNvSpPr>
            <a:spLocks noChangeShapeType="1"/>
          </p:cNvSpPr>
          <p:nvPr/>
        </p:nvSpPr>
        <p:spPr bwMode="auto">
          <a:xfrm>
            <a:off x="755650" y="4149725"/>
            <a:ext cx="144463" cy="503238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oval" w="med" len="sm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nl-NL"/>
          </a:p>
        </p:txBody>
      </p:sp>
      <p:sp>
        <p:nvSpPr>
          <p:cNvPr id="21518" name="Line 21"/>
          <p:cNvSpPr>
            <a:spLocks noChangeShapeType="1"/>
          </p:cNvSpPr>
          <p:nvPr/>
        </p:nvSpPr>
        <p:spPr bwMode="auto">
          <a:xfrm>
            <a:off x="1042988" y="4149725"/>
            <a:ext cx="649287" cy="503238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oval" w="med" len="sm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nl-NL"/>
          </a:p>
        </p:txBody>
      </p:sp>
      <p:sp>
        <p:nvSpPr>
          <p:cNvPr id="21519" name="Text Box 24"/>
          <p:cNvSpPr txBox="1">
            <a:spLocks noChangeArrowheads="1"/>
          </p:cNvSpPr>
          <p:nvPr/>
        </p:nvSpPr>
        <p:spPr bwMode="auto">
          <a:xfrm>
            <a:off x="3924300" y="4292600"/>
            <a:ext cx="960438" cy="831850"/>
          </a:xfrm>
          <a:prstGeom prst="rect">
            <a:avLst/>
          </a:prstGeom>
          <a:solidFill>
            <a:schemeClr val="bg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2100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nl-NL" altLang="nl-NL" sz="1200">
                <a:latin typeface="Arial" panose="020B0604020202020204" pitchFamily="34" charset="0"/>
              </a:rPr>
              <a:t>Interval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nl-NL" altLang="nl-NL" sz="1200">
                <a:latin typeface="Arial" panose="020B0604020202020204" pitchFamily="34" charset="0"/>
              </a:rPr>
              <a:t>spenen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nl-NL" altLang="nl-NL" sz="1200">
                <a:latin typeface="Arial" panose="020B0604020202020204" pitchFamily="34" charset="0"/>
              </a:rPr>
              <a:t>eerste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nl-NL" altLang="nl-NL" sz="1200">
                <a:latin typeface="Arial" panose="020B0604020202020204" pitchFamily="34" charset="0"/>
              </a:rPr>
              <a:t>inseminatie</a:t>
            </a:r>
          </a:p>
        </p:txBody>
      </p:sp>
      <p:sp>
        <p:nvSpPr>
          <p:cNvPr id="21520" name="Text Box 25"/>
          <p:cNvSpPr txBox="1">
            <a:spLocks noChangeArrowheads="1"/>
          </p:cNvSpPr>
          <p:nvPr/>
        </p:nvSpPr>
        <p:spPr bwMode="auto">
          <a:xfrm>
            <a:off x="5076825" y="4581525"/>
            <a:ext cx="960438" cy="1014413"/>
          </a:xfrm>
          <a:prstGeom prst="rect">
            <a:avLst/>
          </a:prstGeom>
          <a:solidFill>
            <a:schemeClr val="bg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2100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nl-NL" altLang="nl-NL" sz="1200">
                <a:latin typeface="Arial" panose="020B0604020202020204" pitchFamily="34" charset="0"/>
              </a:rPr>
              <a:t>Interval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nl-NL" altLang="nl-NL" sz="1200">
                <a:latin typeface="Arial" panose="020B0604020202020204" pitchFamily="34" charset="0"/>
              </a:rPr>
              <a:t>eerste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nl-NL" altLang="nl-NL" sz="1200">
                <a:latin typeface="Arial" panose="020B0604020202020204" pitchFamily="34" charset="0"/>
              </a:rPr>
              <a:t>inseminatie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nl-NL" altLang="nl-NL" sz="1200">
                <a:latin typeface="Arial" panose="020B0604020202020204" pitchFamily="34" charset="0"/>
              </a:rPr>
              <a:t>laatste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nl-NL" altLang="nl-NL" sz="1200">
                <a:latin typeface="Arial" panose="020B0604020202020204" pitchFamily="34" charset="0"/>
              </a:rPr>
              <a:t>inseminatie</a:t>
            </a:r>
          </a:p>
        </p:txBody>
      </p:sp>
      <p:sp>
        <p:nvSpPr>
          <p:cNvPr id="21521" name="Text Box 26"/>
          <p:cNvSpPr txBox="1">
            <a:spLocks noChangeArrowheads="1"/>
          </p:cNvSpPr>
          <p:nvPr/>
        </p:nvSpPr>
        <p:spPr bwMode="auto">
          <a:xfrm>
            <a:off x="6276975" y="4724400"/>
            <a:ext cx="1323975" cy="649288"/>
          </a:xfrm>
          <a:prstGeom prst="rect">
            <a:avLst/>
          </a:prstGeom>
          <a:solidFill>
            <a:schemeClr val="bg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2100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nl-NL" altLang="nl-NL" sz="1200">
                <a:latin typeface="Arial" panose="020B0604020202020204" pitchFamily="34" charset="0"/>
              </a:rPr>
              <a:t>Verliesdagen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nl-NL" altLang="nl-NL" sz="1200">
                <a:latin typeface="Arial" panose="020B0604020202020204" pitchFamily="34" charset="0"/>
              </a:rPr>
              <a:t>per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nl-NL" altLang="nl-NL" sz="1200">
                <a:latin typeface="Arial" panose="020B0604020202020204" pitchFamily="34" charset="0"/>
              </a:rPr>
              <a:t>afgevoerde zeug</a:t>
            </a:r>
          </a:p>
        </p:txBody>
      </p:sp>
      <p:sp>
        <p:nvSpPr>
          <p:cNvPr id="21522" name="Text Box 27"/>
          <p:cNvSpPr txBox="1">
            <a:spLocks noChangeArrowheads="1"/>
          </p:cNvSpPr>
          <p:nvPr/>
        </p:nvSpPr>
        <p:spPr bwMode="auto">
          <a:xfrm>
            <a:off x="7956550" y="4581525"/>
            <a:ext cx="1027113" cy="466725"/>
          </a:xfrm>
          <a:prstGeom prst="rect">
            <a:avLst/>
          </a:prstGeom>
          <a:solidFill>
            <a:schemeClr val="bg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2100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nl-NL" altLang="nl-NL" sz="1200">
                <a:latin typeface="Arial" panose="020B0604020202020204" pitchFamily="34" charset="0"/>
              </a:rPr>
              <a:t>Lengte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nl-NL" altLang="nl-NL" sz="1200">
                <a:latin typeface="Arial" panose="020B0604020202020204" pitchFamily="34" charset="0"/>
              </a:rPr>
              <a:t>zoogperiode</a:t>
            </a:r>
          </a:p>
        </p:txBody>
      </p:sp>
      <p:sp>
        <p:nvSpPr>
          <p:cNvPr id="21523" name="Line 28"/>
          <p:cNvSpPr>
            <a:spLocks noChangeShapeType="1"/>
          </p:cNvSpPr>
          <p:nvPr/>
        </p:nvSpPr>
        <p:spPr bwMode="auto">
          <a:xfrm flipH="1">
            <a:off x="4643438" y="3789363"/>
            <a:ext cx="1584325" cy="503237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oval" w="med" len="sm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nl-NL"/>
          </a:p>
        </p:txBody>
      </p:sp>
      <p:sp>
        <p:nvSpPr>
          <p:cNvPr id="21524" name="Line 29"/>
          <p:cNvSpPr>
            <a:spLocks noChangeShapeType="1"/>
          </p:cNvSpPr>
          <p:nvPr/>
        </p:nvSpPr>
        <p:spPr bwMode="auto">
          <a:xfrm flipH="1">
            <a:off x="5724525" y="3933825"/>
            <a:ext cx="647700" cy="6477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oval" w="med" len="sm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nl-NL"/>
          </a:p>
        </p:txBody>
      </p:sp>
      <p:sp>
        <p:nvSpPr>
          <p:cNvPr id="21525" name="Line 30"/>
          <p:cNvSpPr>
            <a:spLocks noChangeShapeType="1"/>
          </p:cNvSpPr>
          <p:nvPr/>
        </p:nvSpPr>
        <p:spPr bwMode="auto">
          <a:xfrm>
            <a:off x="6659563" y="3933825"/>
            <a:ext cx="0" cy="79057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oval" w="med" len="sm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nl-NL"/>
          </a:p>
        </p:txBody>
      </p:sp>
      <p:sp>
        <p:nvSpPr>
          <p:cNvPr id="21526" name="Line 31"/>
          <p:cNvSpPr>
            <a:spLocks noChangeShapeType="1"/>
          </p:cNvSpPr>
          <p:nvPr/>
        </p:nvSpPr>
        <p:spPr bwMode="auto">
          <a:xfrm>
            <a:off x="7308850" y="4005263"/>
            <a:ext cx="863600" cy="57467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oval" w="med" len="sm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nl-NL"/>
          </a:p>
        </p:txBody>
      </p:sp>
      <p:sp>
        <p:nvSpPr>
          <p:cNvPr id="21527" name="Text Box 34"/>
          <p:cNvSpPr txBox="1">
            <a:spLocks noChangeArrowheads="1"/>
          </p:cNvSpPr>
          <p:nvPr/>
        </p:nvSpPr>
        <p:spPr bwMode="auto">
          <a:xfrm>
            <a:off x="1116013" y="6021388"/>
            <a:ext cx="969962" cy="649287"/>
          </a:xfrm>
          <a:prstGeom prst="rect">
            <a:avLst/>
          </a:prstGeom>
          <a:solidFill>
            <a:schemeClr val="bg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2100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nl-NL" altLang="nl-NL" sz="1200">
                <a:latin typeface="Arial" panose="020B0604020202020204" pitchFamily="34" charset="0"/>
              </a:rPr>
              <a:t>Percentage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nl-NL" altLang="nl-NL" sz="1200">
                <a:latin typeface="Arial" panose="020B0604020202020204" pitchFamily="34" charset="0"/>
              </a:rPr>
              <a:t>eerste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nl-NL" altLang="nl-NL" sz="1200">
                <a:latin typeface="Arial" panose="020B0604020202020204" pitchFamily="34" charset="0"/>
              </a:rPr>
              <a:t>worpen</a:t>
            </a:r>
          </a:p>
        </p:txBody>
      </p:sp>
      <p:sp>
        <p:nvSpPr>
          <p:cNvPr id="21528" name="Text Box 35"/>
          <p:cNvSpPr txBox="1">
            <a:spLocks noChangeArrowheads="1"/>
          </p:cNvSpPr>
          <p:nvPr/>
        </p:nvSpPr>
        <p:spPr bwMode="auto">
          <a:xfrm>
            <a:off x="4211638" y="6021388"/>
            <a:ext cx="1298575" cy="649287"/>
          </a:xfrm>
          <a:prstGeom prst="rect">
            <a:avLst/>
          </a:prstGeom>
          <a:solidFill>
            <a:schemeClr val="bg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2100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nl-NL" altLang="nl-NL" sz="1200">
                <a:latin typeface="Arial" panose="020B0604020202020204" pitchFamily="34" charset="0"/>
              </a:rPr>
              <a:t>Afbigpercentage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nl-NL" altLang="nl-NL" sz="1200">
                <a:latin typeface="Arial" panose="020B0604020202020204" pitchFamily="34" charset="0"/>
              </a:rPr>
              <a:t>van eerste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nl-NL" altLang="nl-NL" sz="1200">
                <a:latin typeface="Arial" panose="020B0604020202020204" pitchFamily="34" charset="0"/>
              </a:rPr>
              <a:t>inseminatie</a:t>
            </a:r>
          </a:p>
        </p:txBody>
      </p:sp>
      <p:sp>
        <p:nvSpPr>
          <p:cNvPr id="21529" name="Text Box 36"/>
          <p:cNvSpPr txBox="1">
            <a:spLocks noChangeArrowheads="1"/>
          </p:cNvSpPr>
          <p:nvPr/>
        </p:nvSpPr>
        <p:spPr bwMode="auto">
          <a:xfrm>
            <a:off x="6156325" y="5949950"/>
            <a:ext cx="1179513" cy="466725"/>
          </a:xfrm>
          <a:prstGeom prst="rect">
            <a:avLst/>
          </a:prstGeom>
          <a:solidFill>
            <a:schemeClr val="bg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2100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nl-NL" altLang="nl-NL" sz="1200">
                <a:latin typeface="Arial" panose="020B0604020202020204" pitchFamily="34" charset="0"/>
              </a:rPr>
              <a:t>Percentage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nl-NL" altLang="nl-NL" sz="1200">
                <a:latin typeface="Arial" panose="020B0604020202020204" pitchFamily="34" charset="0"/>
              </a:rPr>
              <a:t>herinseminatie</a:t>
            </a:r>
          </a:p>
        </p:txBody>
      </p:sp>
      <p:sp>
        <p:nvSpPr>
          <p:cNvPr id="21530" name="Line 37"/>
          <p:cNvSpPr>
            <a:spLocks noChangeShapeType="1"/>
          </p:cNvSpPr>
          <p:nvPr/>
        </p:nvSpPr>
        <p:spPr bwMode="auto">
          <a:xfrm>
            <a:off x="1042988" y="5516563"/>
            <a:ext cx="433387" cy="5048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oval" w="med" len="sm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nl-NL"/>
          </a:p>
        </p:txBody>
      </p:sp>
      <p:sp>
        <p:nvSpPr>
          <p:cNvPr id="21531" name="Line 38"/>
          <p:cNvSpPr>
            <a:spLocks noChangeShapeType="1"/>
          </p:cNvSpPr>
          <p:nvPr/>
        </p:nvSpPr>
        <p:spPr bwMode="auto">
          <a:xfrm flipH="1">
            <a:off x="5219700" y="5589588"/>
            <a:ext cx="431800" cy="431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oval" w="med" len="sm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nl-NL"/>
          </a:p>
        </p:txBody>
      </p:sp>
      <p:sp>
        <p:nvSpPr>
          <p:cNvPr id="21532" name="Line 39"/>
          <p:cNvSpPr>
            <a:spLocks noChangeShapeType="1"/>
          </p:cNvSpPr>
          <p:nvPr/>
        </p:nvSpPr>
        <p:spPr bwMode="auto">
          <a:xfrm>
            <a:off x="5795963" y="5589588"/>
            <a:ext cx="792162" cy="360362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oval" w="med" len="sm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nl-NL"/>
          </a:p>
        </p:txBody>
      </p:sp>
      <p:sp>
        <p:nvSpPr>
          <p:cNvPr id="2" name="Tekstvak 1"/>
          <p:cNvSpPr txBox="1">
            <a:spLocks noChangeArrowheads="1"/>
          </p:cNvSpPr>
          <p:nvPr/>
        </p:nvSpPr>
        <p:spPr bwMode="auto">
          <a:xfrm>
            <a:off x="1420813" y="1844675"/>
            <a:ext cx="6013450" cy="1016000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100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nl-NL" altLang="nl-NL" sz="6000" b="1">
                <a:latin typeface="Freestyle Script" panose="030804020302050B0404" pitchFamily="66" charset="0"/>
              </a:rPr>
              <a:t>EN NU NAAR DE…….</a:t>
            </a:r>
          </a:p>
        </p:txBody>
      </p:sp>
      <p:pic>
        <p:nvPicPr>
          <p:cNvPr id="68610" name="Picture 2" descr="http://www.jumbojetje.nl/tutorials/wp-content/uploads/2009/10/gouden-euro-9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4588" y="2862263"/>
            <a:ext cx="3562350" cy="3560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" name="Picture 2" descr="Gerelateerde afbeeldi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3676" y="6130696"/>
            <a:ext cx="1480324" cy="7401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999046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Algemene powerpoint Sterk Merk 2014-2015.pptx" id="{00CBBA46-BF44-41D2-ACA5-835B31DC845C}" vid="{90BE0B73-40E1-4A2C-AA6C-067AE43913A1}"/>
    </a:ext>
  </a:extLst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Algemene powerpoint Sterk Merk 2014-2015</Template>
  <TotalTime>3842</TotalTime>
  <Words>1660</Words>
  <Application>Microsoft Office PowerPoint</Application>
  <PresentationFormat>Diavoorstelling (4:3)</PresentationFormat>
  <Paragraphs>612</Paragraphs>
  <Slides>35</Slides>
  <Notes>3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5</vt:i4>
      </vt:variant>
      <vt:variant>
        <vt:lpstr>Thema</vt:lpstr>
      </vt:variant>
      <vt:variant>
        <vt:i4>1</vt:i4>
      </vt:variant>
      <vt:variant>
        <vt:lpstr>Diatitels</vt:lpstr>
      </vt:variant>
      <vt:variant>
        <vt:i4>35</vt:i4>
      </vt:variant>
    </vt:vector>
  </HeadingPairs>
  <TitlesOfParts>
    <vt:vector size="41" baseType="lpstr">
      <vt:lpstr>Arial</vt:lpstr>
      <vt:lpstr>Calibri</vt:lpstr>
      <vt:lpstr>Freestyle Script</vt:lpstr>
      <vt:lpstr>Verdana</vt:lpstr>
      <vt:lpstr>Wingdings</vt:lpstr>
      <vt:lpstr>Kantoorthema</vt:lpstr>
      <vt:lpstr>PowerPoint-presentatie</vt:lpstr>
      <vt:lpstr>Bedrijfsanalyse in de varkenshouderij</vt:lpstr>
      <vt:lpstr>Kengetallen die van invloed zijn op de biggenopbrengst</vt:lpstr>
      <vt:lpstr>Ontwikkeling geboren biggen door de jaren heen</vt:lpstr>
      <vt:lpstr>Biggen door de jaren heen</vt:lpstr>
      <vt:lpstr>Vruchtbaarheidscijfers door de jaren heen</vt:lpstr>
      <vt:lpstr>Worpindex door de jaren heen</vt:lpstr>
      <vt:lpstr>Grootgebrachte biggen door de jaren heen</vt:lpstr>
      <vt:lpstr>Bedrijfsanalyse in de varkenshouderij</vt:lpstr>
      <vt:lpstr>Ontwikkeling opbrengstprijs per big</vt:lpstr>
      <vt:lpstr>Voerwinst en Saldo</vt:lpstr>
      <vt:lpstr>Ontwikkeling biggenprijs, voerwinst en saldo</vt:lpstr>
      <vt:lpstr>Opbrengsten</vt:lpstr>
      <vt:lpstr>Voorbeeld</vt:lpstr>
      <vt:lpstr>Oefening</vt:lpstr>
      <vt:lpstr>Kosten</vt:lpstr>
      <vt:lpstr>Wat moet een big opbrengen?</vt:lpstr>
      <vt:lpstr>Saldo</vt:lpstr>
      <vt:lpstr>Samenvattend</vt:lpstr>
      <vt:lpstr>Oefening</vt:lpstr>
      <vt:lpstr> </vt:lpstr>
      <vt:lpstr> </vt:lpstr>
      <vt:lpstr>PowerPoint-presentatie</vt:lpstr>
      <vt:lpstr> </vt:lpstr>
      <vt:lpstr>Opdracht 7 </vt:lpstr>
      <vt:lpstr>Een voorbeeld</vt:lpstr>
      <vt:lpstr>PowerPoint-presentatie</vt:lpstr>
      <vt:lpstr>Voerverbruik opfokzeugen per g.a.z.</vt:lpstr>
      <vt:lpstr>Voerprijs</vt:lpstr>
      <vt:lpstr>Voerwinst</vt:lpstr>
      <vt:lpstr>Voerwinst ten opzichte van……..:</vt:lpstr>
      <vt:lpstr>Overige toegerekende kosten</vt:lpstr>
      <vt:lpstr>Opdracht 3.1</vt:lpstr>
      <vt:lpstr>Vervolg opdracht 3.1</vt:lpstr>
      <vt:lpstr>Invulblad</vt:lpstr>
    </vt:vector>
  </TitlesOfParts>
  <Company>Helicon Opleidingen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Noortje Wijnstok</dc:creator>
  <cp:lastModifiedBy>Carolien Sengers</cp:lastModifiedBy>
  <cp:revision>99</cp:revision>
  <cp:lastPrinted>2020-01-13T08:01:07Z</cp:lastPrinted>
  <dcterms:created xsi:type="dcterms:W3CDTF">2016-01-26T10:40:10Z</dcterms:created>
  <dcterms:modified xsi:type="dcterms:W3CDTF">2021-03-31T12:43:28Z</dcterms:modified>
</cp:coreProperties>
</file>