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12" r:id="rId2"/>
  </p:sldMasterIdLst>
  <p:notesMasterIdLst>
    <p:notesMasterId r:id="rId12"/>
  </p:notesMasterIdLst>
  <p:handoutMasterIdLst>
    <p:handoutMasterId r:id="rId13"/>
  </p:handoutMasterIdLst>
  <p:sldIdLst>
    <p:sldId id="256" r:id="rId3"/>
    <p:sldId id="257" r:id="rId4"/>
    <p:sldId id="268" r:id="rId5"/>
    <p:sldId id="267" r:id="rId6"/>
    <p:sldId id="266" r:id="rId7"/>
    <p:sldId id="265" r:id="rId8"/>
    <p:sldId id="270" r:id="rId9"/>
    <p:sldId id="269" r:id="rId10"/>
    <p:sldId id="271" r:id="rId11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384">
          <p15:clr>
            <a:srgbClr val="A4A3A4"/>
          </p15:clr>
        </p15:guide>
        <p15:guide id="3" orient="horz" pos="3792">
          <p15:clr>
            <a:srgbClr val="A4A3A4"/>
          </p15:clr>
        </p15:guide>
        <p15:guide id="4" pos="959">
          <p15:clr>
            <a:srgbClr val="A4A3A4"/>
          </p15:clr>
        </p15:guide>
        <p15:guide id="5" pos="671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E25E649-3F16-4E02-A733-19D2CDBF48F0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>
      <p:cViewPr varScale="1">
        <p:scale>
          <a:sx n="90" d="100"/>
          <a:sy n="90" d="100"/>
        </p:scale>
        <p:origin x="576" y="78"/>
      </p:cViewPr>
      <p:guideLst>
        <p:guide orient="horz" pos="2160"/>
        <p:guide orient="horz" pos="384"/>
        <p:guide orient="horz" pos="3792"/>
        <p:guide pos="959"/>
        <p:guide pos="6719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82" d="100"/>
          <a:sy n="82" d="100"/>
        </p:scale>
        <p:origin x="2010" y="6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A74EB7-856E-45FD-83F0-5F7C6F3E4372}" type="datetimeFigureOut">
              <a:rPr lang="nl-NL"/>
              <a:pPr/>
              <a:t>21-2-2021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886E15-F82A-4596-A46C-375C6D3981E1}" type="slidenum">
              <a:rPr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683081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1B0E40-8125-41F8-BB6C-139D8D531A4F}" type="datetimeFigureOut">
              <a:rPr lang="nl-NL"/>
              <a:pPr/>
              <a:t>21-2-2021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t>Klik om de modelstijlen te bewerken</a:t>
            </a:r>
          </a:p>
          <a:p>
            <a:pPr lvl="1"/>
            <a:r>
              <a:t>Tweede niveau</a:t>
            </a:r>
          </a:p>
          <a:p>
            <a:pPr lvl="2"/>
            <a:r>
              <a:t>Derde niveau</a:t>
            </a:r>
          </a:p>
          <a:p>
            <a:pPr lvl="3"/>
            <a:r>
              <a:t>Vierde niveau</a:t>
            </a:r>
          </a:p>
          <a:p>
            <a:pPr lvl="4"/>
            <a:r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105DB2-FD3E-441D-8B7E-7AE83ECE27B3}" type="slidenum">
              <a:rPr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947205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block"/>
          <p:cNvSpPr/>
          <p:nvPr/>
        </p:nvSpPr>
        <p:spPr>
          <a:xfrm>
            <a:off x="1141413" y="1600200"/>
            <a:ext cx="11047412" cy="3276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grpSp>
        <p:nvGrpSpPr>
          <p:cNvPr id="7" name="top graphic"/>
          <p:cNvGrpSpPr/>
          <p:nvPr/>
        </p:nvGrpSpPr>
        <p:grpSpPr>
          <a:xfrm>
            <a:off x="1279" y="0"/>
            <a:ext cx="12188952" cy="429768"/>
            <a:chOff x="1279" y="0"/>
            <a:chExt cx="12188952" cy="429768"/>
          </a:xfrm>
        </p:grpSpPr>
        <p:sp>
          <p:nvSpPr>
            <p:cNvPr id="8" name="Rechthoek 7"/>
            <p:cNvSpPr/>
            <p:nvPr/>
          </p:nvSpPr>
          <p:spPr>
            <a:xfrm>
              <a:off x="1279" y="0"/>
              <a:ext cx="12188952" cy="228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9" name="Rechthoek 8"/>
            <p:cNvSpPr/>
            <p:nvPr/>
          </p:nvSpPr>
          <p:spPr>
            <a:xfrm>
              <a:off x="1279" y="228600"/>
              <a:ext cx="12188952" cy="20116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10" name="Rechthoek 9"/>
            <p:cNvSpPr/>
            <p:nvPr/>
          </p:nvSpPr>
          <p:spPr>
            <a:xfrm>
              <a:off x="1279" y="306324"/>
              <a:ext cx="12188952" cy="457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</p:grpSp>
      <p:grpSp>
        <p:nvGrpSpPr>
          <p:cNvPr id="23" name="bottom graphic"/>
          <p:cNvGrpSpPr/>
          <p:nvPr/>
        </p:nvGrpSpPr>
        <p:grpSpPr>
          <a:xfrm>
            <a:off x="0" y="6080760"/>
            <a:ext cx="12190231" cy="777240"/>
            <a:chOff x="0" y="6080760"/>
            <a:chExt cx="12190231" cy="777240"/>
          </a:xfrm>
        </p:grpSpPr>
        <p:sp>
          <p:nvSpPr>
            <p:cNvPr id="13" name="Rechthoek 12"/>
            <p:cNvSpPr/>
            <p:nvPr/>
          </p:nvSpPr>
          <p:spPr>
            <a:xfrm>
              <a:off x="0" y="6217920"/>
              <a:ext cx="12188825" cy="64008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003">
              <a:schemeClr val="dk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14" name="Rechthoek 13"/>
            <p:cNvSpPr/>
            <p:nvPr/>
          </p:nvSpPr>
          <p:spPr>
            <a:xfrm>
              <a:off x="1279" y="6080760"/>
              <a:ext cx="12188952" cy="97215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15" name="Rechthoek 14"/>
            <p:cNvSpPr/>
            <p:nvPr/>
          </p:nvSpPr>
          <p:spPr>
            <a:xfrm>
              <a:off x="1279" y="6172200"/>
              <a:ext cx="12188952" cy="274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</p:grp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2413" y="5029200"/>
            <a:ext cx="8229598" cy="838200"/>
          </a:xfrm>
        </p:spPr>
        <p:txBody>
          <a:bodyPr/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2414" y="1905000"/>
            <a:ext cx="9143998" cy="2667000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6600">
                <a:solidFill>
                  <a:schemeClr val="bg1"/>
                </a:solidFill>
                <a:effectLst>
                  <a:outerShdw blurRad="88900" algn="c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20" name="Tijdelijke aanduiding voor datum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nl-NL" smtClean="0"/>
              <a:pPr/>
              <a:t>21-2-2021</a:t>
            </a:fld>
            <a:endParaRPr lang="nl-NL" dirty="0"/>
          </a:p>
        </p:txBody>
      </p:sp>
      <p:sp>
        <p:nvSpPr>
          <p:cNvPr id="21" name="Tijdelijke aanduiding voor voettekst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22" name="Tijdelijke aanduiding voor dianumm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94935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nl-NL" smtClean="0"/>
              <a:pPr/>
              <a:t>21-2-2021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77828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9494507" y="609600"/>
            <a:ext cx="1143001" cy="5410200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522413" y="609600"/>
            <a:ext cx="7696198" cy="5410200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nl-NL" smtClean="0"/>
              <a:pPr/>
              <a:t>21-2-2021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40326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32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nl-NL" smtClean="0"/>
              <a:pPr/>
              <a:t>21-2-2021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06475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22413" y="1905000"/>
            <a:ext cx="9144000" cy="2667000"/>
          </a:xfrm>
        </p:spPr>
        <p:txBody>
          <a:bodyPr anchor="b">
            <a:normAutofit/>
          </a:bodyPr>
          <a:lstStyle>
            <a:lvl1pPr algn="l">
              <a:defRPr sz="5400" b="0" cap="none" baseline="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522413" y="4876800"/>
            <a:ext cx="8229598" cy="1143000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8E36636D-D922-432D-A958-524484B5923D}" type="datetimeFigureOut">
              <a:rPr lang="nl-NL" smtClean="0"/>
              <a:pPr/>
              <a:t>21-2-2021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DF28FB93-0A08-4E7D-8E63-9EFA29F1E093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58729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522413" y="1904999"/>
            <a:ext cx="4435564" cy="4088921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230849" y="1904999"/>
            <a:ext cx="4435564" cy="4088921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nl-NL" smtClean="0"/>
              <a:pPr/>
              <a:t>21-2-2021</a:t>
            </a:fld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36067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522413" y="1828800"/>
            <a:ext cx="4419599" cy="685801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1522413" y="2590801"/>
            <a:ext cx="4419599" cy="3429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246814" y="1828800"/>
            <a:ext cx="4419599" cy="685801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246814" y="2590801"/>
            <a:ext cx="4419599" cy="3429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nl-NL" smtClean="0"/>
              <a:pPr/>
              <a:t>21-2-2021</a:t>
            </a:fld>
            <a:endParaRPr lang="nl-NL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36762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nl-NL" smtClean="0"/>
              <a:pPr/>
              <a:t>21-2-2021</a:t>
            </a:fld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23199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bottom graphic"/>
          <p:cNvGrpSpPr/>
          <p:nvPr/>
        </p:nvGrpSpPr>
        <p:grpSpPr>
          <a:xfrm>
            <a:off x="0" y="6309360"/>
            <a:ext cx="12190231" cy="548640"/>
            <a:chOff x="0" y="6309360"/>
            <a:chExt cx="12190231" cy="548640"/>
          </a:xfrm>
        </p:grpSpPr>
        <p:sp>
          <p:nvSpPr>
            <p:cNvPr id="7" name="Rechthoek 6"/>
            <p:cNvSpPr/>
            <p:nvPr/>
          </p:nvSpPr>
          <p:spPr>
            <a:xfrm>
              <a:off x="0" y="6400800"/>
              <a:ext cx="12188825" cy="457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003">
              <a:schemeClr val="dk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8" name="Rechthoek 7"/>
            <p:cNvSpPr/>
            <p:nvPr/>
          </p:nvSpPr>
          <p:spPr>
            <a:xfrm>
              <a:off x="1279" y="6309360"/>
              <a:ext cx="12188952" cy="97215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9" name="Rechthoek 8"/>
            <p:cNvSpPr/>
            <p:nvPr/>
          </p:nvSpPr>
          <p:spPr>
            <a:xfrm>
              <a:off x="1279" y="6379143"/>
              <a:ext cx="12188952" cy="274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</p:grpSp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nl-NL" smtClean="0"/>
              <a:pPr/>
              <a:t>21-2-2021</a:t>
            </a:fld>
            <a:endParaRPr lang="nl-NL" dirty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09611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ame"/>
          <p:cNvSpPr/>
          <p:nvPr/>
        </p:nvSpPr>
        <p:spPr>
          <a:xfrm>
            <a:off x="1217610" y="1019175"/>
            <a:ext cx="6126480" cy="4572000"/>
          </a:xfrm>
          <a:prstGeom prst="rect">
            <a:avLst/>
          </a:prstGeom>
          <a:noFill/>
          <a:ln w="101600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923214" y="1371600"/>
            <a:ext cx="3124200" cy="2057400"/>
          </a:xfrm>
        </p:spPr>
        <p:txBody>
          <a:bodyPr anchor="b">
            <a:normAutofit/>
          </a:bodyPr>
          <a:lstStyle>
            <a:lvl1pPr algn="l">
              <a:defRPr sz="3200" b="1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491930" y="1293495"/>
            <a:ext cx="5577840" cy="40233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7923214" y="3536829"/>
            <a:ext cx="3124200" cy="1797169"/>
          </a:xfrm>
        </p:spPr>
        <p:txBody>
          <a:bodyPr>
            <a:normAutofit/>
          </a:bodyPr>
          <a:lstStyle>
            <a:lvl1pPr marL="0" indent="0">
              <a:spcBef>
                <a:spcPts val="8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nl-NL" smtClean="0"/>
              <a:pPr/>
              <a:t>21-2-2021</a:t>
            </a:fld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33866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ame"/>
          <p:cNvSpPr/>
          <p:nvPr/>
        </p:nvSpPr>
        <p:spPr>
          <a:xfrm>
            <a:off x="1217610" y="1019175"/>
            <a:ext cx="6126480" cy="4572000"/>
          </a:xfrm>
          <a:prstGeom prst="rect">
            <a:avLst/>
          </a:prstGeom>
          <a:noFill/>
          <a:ln w="101600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923214" y="1371600"/>
            <a:ext cx="3124200" cy="2057400"/>
          </a:xfrm>
        </p:spPr>
        <p:txBody>
          <a:bodyPr anchor="b">
            <a:normAutofit/>
          </a:bodyPr>
          <a:lstStyle>
            <a:lvl1pPr algn="l">
              <a:defRPr sz="3200" b="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400490" y="1202055"/>
            <a:ext cx="5760720" cy="4206240"/>
          </a:xfrm>
          <a:solidFill>
            <a:schemeClr val="bg1">
              <a:lumMod val="95000"/>
            </a:schemeClr>
          </a:solidFill>
        </p:spPr>
        <p:txBody>
          <a:bodyPr tIns="914400">
            <a:normAutofit/>
          </a:bodyPr>
          <a:lstStyle>
            <a:lvl1pPr marL="0" indent="0" algn="ctr">
              <a:spcBef>
                <a:spcPts val="0"/>
              </a:spcBef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7923214" y="3536829"/>
            <a:ext cx="3124200" cy="1797171"/>
          </a:xfrm>
        </p:spPr>
        <p:txBody>
          <a:bodyPr>
            <a:normAutofit/>
          </a:bodyPr>
          <a:lstStyle>
            <a:lvl1pPr marL="0" indent="0">
              <a:spcBef>
                <a:spcPts val="8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nl-NL" smtClean="0"/>
              <a:pPr/>
              <a:t>21-2-2021</a:t>
            </a:fld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96842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bottom graphic"/>
          <p:cNvGrpSpPr/>
          <p:nvPr/>
        </p:nvGrpSpPr>
        <p:grpSpPr>
          <a:xfrm>
            <a:off x="0" y="6309360"/>
            <a:ext cx="12190231" cy="548640"/>
            <a:chOff x="0" y="6309360"/>
            <a:chExt cx="12190231" cy="548640"/>
          </a:xfrm>
        </p:grpSpPr>
        <p:sp>
          <p:nvSpPr>
            <p:cNvPr id="7" name="Rechthoek 6"/>
            <p:cNvSpPr/>
            <p:nvPr/>
          </p:nvSpPr>
          <p:spPr>
            <a:xfrm>
              <a:off x="0" y="6400800"/>
              <a:ext cx="12188825" cy="457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003">
              <a:schemeClr val="dk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8" name="Rechthoek 7"/>
            <p:cNvSpPr/>
            <p:nvPr/>
          </p:nvSpPr>
          <p:spPr>
            <a:xfrm>
              <a:off x="1279" y="6309360"/>
              <a:ext cx="12188952" cy="97215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9" name="Rechthoek 8"/>
            <p:cNvSpPr/>
            <p:nvPr/>
          </p:nvSpPr>
          <p:spPr>
            <a:xfrm>
              <a:off x="1279" y="6379143"/>
              <a:ext cx="12188952" cy="274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</p:grpSp>
      <p:grpSp>
        <p:nvGrpSpPr>
          <p:cNvPr id="10" name="top graphic"/>
          <p:cNvGrpSpPr/>
          <p:nvPr/>
        </p:nvGrpSpPr>
        <p:grpSpPr>
          <a:xfrm>
            <a:off x="1279" y="0"/>
            <a:ext cx="12188952" cy="320040"/>
            <a:chOff x="1279" y="0"/>
            <a:chExt cx="12188952" cy="320040"/>
          </a:xfrm>
        </p:grpSpPr>
        <p:sp>
          <p:nvSpPr>
            <p:cNvPr id="11" name="Rechthoek 10"/>
            <p:cNvSpPr/>
            <p:nvPr/>
          </p:nvSpPr>
          <p:spPr>
            <a:xfrm>
              <a:off x="1279" y="0"/>
              <a:ext cx="12188952" cy="17023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12" name="Rechthoek 11"/>
            <p:cNvSpPr/>
            <p:nvPr/>
          </p:nvSpPr>
          <p:spPr>
            <a:xfrm>
              <a:off x="1279" y="170234"/>
              <a:ext cx="12188952" cy="149806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13" name="Rechthoek 12"/>
            <p:cNvSpPr/>
            <p:nvPr/>
          </p:nvSpPr>
          <p:spPr>
            <a:xfrm>
              <a:off x="1279" y="231421"/>
              <a:ext cx="12188952" cy="274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</p:grpSp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1522876" y="609600"/>
            <a:ext cx="9143538" cy="10668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522876" y="1905000"/>
            <a:ext cx="9143538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7994363" y="6516865"/>
            <a:ext cx="1327622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bg1"/>
                </a:solidFill>
              </a:defRPr>
            </a:lvl1pPr>
          </a:lstStyle>
          <a:p>
            <a:fld id="{8E36636D-D922-432D-A958-524484B5923D}" type="datetimeFigureOut">
              <a:rPr lang="nl-NL" smtClean="0"/>
              <a:pPr/>
              <a:t>21-2-2021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1507498" y="6516865"/>
            <a:ext cx="6062145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cap="all" baseline="0">
                <a:solidFill>
                  <a:schemeClr val="bg1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9730094" y="6516865"/>
            <a:ext cx="93631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bg1"/>
                </a:solidFill>
              </a:defRPr>
            </a:lvl1pPr>
          </a:lstStyle>
          <a:p>
            <a:fld id="{DF28FB93-0A08-4E7D-8E63-9EFA29F1E093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088451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lnSpc>
          <a:spcPct val="90000"/>
        </a:lnSpc>
        <a:spcBef>
          <a:spcPts val="1800"/>
        </a:spcBef>
        <a:buClr>
          <a:schemeClr val="tx1"/>
        </a:buClr>
        <a:buSzPct val="80000"/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SzPct val="100000"/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SzPct val="80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SzPct val="100000"/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SzPct val="80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55448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SzPct val="100000"/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78308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SzPct val="80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SzPct val="100000"/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4028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SzPct val="80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woordenlijst.org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nl-NL" sz="5400" b="1" dirty="0">
                <a:solidFill>
                  <a:schemeClr val="accent1">
                    <a:lumMod val="75000"/>
                  </a:schemeClr>
                </a:solidFill>
              </a:rPr>
              <a:t>Het koppelteken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2414" y="1905000"/>
            <a:ext cx="9143998" cy="1668016"/>
          </a:xfrm>
        </p:spPr>
        <p:txBody>
          <a:bodyPr/>
          <a:lstStyle/>
          <a:p>
            <a:r>
              <a:rPr lang="nl-NL" dirty="0"/>
              <a:t>Spelling - woordtekens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5110">
        <p:fade/>
      </p:transition>
    </mc:Choice>
    <mc:Fallback xmlns="">
      <p:transition spd="med" advTm="2511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22876" y="609600"/>
            <a:ext cx="9143538" cy="659160"/>
          </a:xfrm>
        </p:spPr>
        <p:txBody>
          <a:bodyPr/>
          <a:lstStyle/>
          <a:p>
            <a:r>
              <a:rPr lang="nl-BE" dirty="0"/>
              <a:t>Wanneer schrijf je een koppelteken?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522876" y="1268760"/>
            <a:ext cx="9143538" cy="4751040"/>
          </a:xfrm>
        </p:spPr>
        <p:txBody>
          <a:bodyPr/>
          <a:lstStyle/>
          <a:p>
            <a:endParaRPr lang="nl-BE" dirty="0"/>
          </a:p>
          <a:p>
            <a:r>
              <a:rPr lang="nl-BE" dirty="0"/>
              <a:t>Je gebruikt een koppelteken om leesverwarring te voorkomen </a:t>
            </a:r>
            <a:r>
              <a:rPr lang="nl-BE" b="1" dirty="0"/>
              <a:t>in samenstellingen</a:t>
            </a:r>
            <a:r>
              <a:rPr lang="nl-BE" dirty="0"/>
              <a:t>; =&gt; verschil met trema: in het woord zelf</a:t>
            </a:r>
          </a:p>
          <a:p>
            <a:r>
              <a:rPr lang="nl-BE" dirty="0"/>
              <a:t>Het koppelteken draagt bij tot een betere leesbaarheid en uitspraak;</a:t>
            </a:r>
          </a:p>
          <a:p>
            <a:pPr marL="0" indent="0">
              <a:buNone/>
            </a:pPr>
            <a:endParaRPr lang="nl-BE" b="1" i="1" dirty="0"/>
          </a:p>
        </p:txBody>
      </p:sp>
    </p:spTree>
    <p:extLst>
      <p:ext uri="{BB962C8B-B14F-4D97-AF65-F5344CB8AC3E}">
        <p14:creationId xmlns:p14="http://schemas.microsoft.com/office/powerpoint/2010/main" val="3331476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8844">
        <p:fade/>
      </p:transition>
    </mc:Choice>
    <mc:Fallback xmlns="">
      <p:transition spd="med" advTm="38844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Je schrijft een koppelteken…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BE" dirty="0"/>
              <a:t>1. In samenstellingen met botsende klinkers: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BE" dirty="0"/>
              <a:t>dia-avond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BE" dirty="0"/>
              <a:t>zo-even</a:t>
            </a:r>
          </a:p>
          <a:p>
            <a:pPr marL="320040" lvl="1" indent="0">
              <a:buNone/>
            </a:pPr>
            <a:endParaRPr lang="nl-BE" dirty="0"/>
          </a:p>
          <a:p>
            <a:pPr marL="0" indent="0">
              <a:buNone/>
            </a:pPr>
            <a:r>
              <a:rPr lang="nl-BE" dirty="0"/>
              <a:t>2. Om herhalingen van woorddelen te vermijden. Het koppelteken komt op de plaats waar je het woord weglaat: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BE" dirty="0"/>
              <a:t>planten- en dierenwereld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BE" dirty="0"/>
              <a:t>Voor- en nadelen</a:t>
            </a:r>
          </a:p>
          <a:p>
            <a:pPr marL="320040" lvl="1" indent="0">
              <a:buNone/>
            </a:pPr>
            <a:r>
              <a:rPr lang="nl-BE" dirty="0"/>
              <a:t>! oude en nieuwe boeken (dit zijn aparte woorden en dus geen samenstelling)</a:t>
            </a:r>
          </a:p>
        </p:txBody>
      </p:sp>
    </p:spTree>
    <p:extLst>
      <p:ext uri="{BB962C8B-B14F-4D97-AF65-F5344CB8AC3E}">
        <p14:creationId xmlns:p14="http://schemas.microsoft.com/office/powerpoint/2010/main" val="3506956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72780">
        <p:fade/>
      </p:transition>
    </mc:Choice>
    <mc:Fallback xmlns="">
      <p:transition spd="med" advTm="7278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Je schrijft een koppelteken…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BE" dirty="0"/>
              <a:t>3. In samengestelde aardrijkskundige namen en hun afleidingen: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BE" dirty="0"/>
              <a:t>Oost-Vlaanderen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BE" dirty="0"/>
              <a:t>Zuid-Afrikaans</a:t>
            </a:r>
          </a:p>
          <a:p>
            <a:pPr lvl="1">
              <a:buFont typeface="Arial" panose="020B0604020202020204" pitchFamily="34" charset="0"/>
              <a:buChar char="•"/>
            </a:pPr>
            <a:endParaRPr lang="nl-BE" dirty="0"/>
          </a:p>
          <a:p>
            <a:pPr marL="0" indent="0">
              <a:buNone/>
            </a:pPr>
            <a:r>
              <a:rPr lang="nl-BE" dirty="0"/>
              <a:t>4. In </a:t>
            </a:r>
            <a:r>
              <a:rPr lang="nl-BE" b="1" dirty="0"/>
              <a:t>samenstellingen</a:t>
            </a:r>
            <a:r>
              <a:rPr lang="nl-BE" dirty="0"/>
              <a:t> met cijfers, letters, symbolen en afkortingen: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BE" dirty="0"/>
              <a:t>@-teken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BE" dirty="0"/>
              <a:t>25-jarig </a:t>
            </a:r>
          </a:p>
          <a:p>
            <a:pPr marL="320040" lvl="1" indent="0">
              <a:buNone/>
            </a:pPr>
            <a:r>
              <a:rPr lang="nl-BE" dirty="0"/>
              <a:t>! NIET bij afleidingen zoals gsm'en, veertiger,…</a:t>
            </a:r>
          </a:p>
          <a:p>
            <a:pPr marL="320040" lvl="1" indent="0">
              <a:buNone/>
            </a:pP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25719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6719">
        <p:fade/>
      </p:transition>
    </mc:Choice>
    <mc:Fallback xmlns="">
      <p:transition spd="med" advTm="36719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Je schrijft een koppelteken…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BE" dirty="0"/>
              <a:t>5. In samenstellingen met gelijkwaardige delen: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BE" dirty="0"/>
              <a:t>Zanger-presentator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BE" dirty="0"/>
              <a:t>Waasland-Beveren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BE" dirty="0"/>
              <a:t>Mevrouw Martens-Smet</a:t>
            </a:r>
          </a:p>
          <a:p>
            <a:pPr marL="0" indent="0">
              <a:buNone/>
            </a:pPr>
            <a:r>
              <a:rPr lang="nl-BE" dirty="0"/>
              <a:t>6. </a:t>
            </a:r>
            <a:r>
              <a:rPr lang="nl-BE" b="1" dirty="0"/>
              <a:t>LET OP! </a:t>
            </a:r>
            <a:r>
              <a:rPr lang="nl-BE" dirty="0"/>
              <a:t>Bij stapelsamenstellingen (</a:t>
            </a:r>
            <a:r>
              <a:rPr lang="nl-NL" dirty="0"/>
              <a:t>d.i. samenstellingen samengesteld uit andere dan zelfstandige naamwoorden, bv. woordgroepen of zinnen):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dirty="0"/>
              <a:t>doe-het-zelfzaak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dirty="0"/>
              <a:t>Mens-erger-je-nietspel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dirty="0"/>
              <a:t>Spring-in-’t-veld 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942720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6270">
        <p:fade/>
      </p:transition>
    </mc:Choice>
    <mc:Fallback xmlns="">
      <p:transition spd="med" advTm="5627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Je schrijft een koppelteken…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BE" dirty="0"/>
              <a:t>7. Bij een samenstelling met o.m. deze voorbepalingen: Sint, non, oud, ex, adjunct, interim, bijna, niet …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BE" dirty="0"/>
              <a:t>oud-leraar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BE" dirty="0"/>
              <a:t>niet-roker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BE" dirty="0"/>
              <a:t>adjunct-directeur</a:t>
            </a:r>
          </a:p>
          <a:p>
            <a:pPr marL="0" indent="0">
              <a:buNone/>
            </a:pPr>
            <a:r>
              <a:rPr lang="nl-BE" dirty="0"/>
              <a:t>8. Omwille van de leesbaarheid van samenstellingen: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BE" dirty="0"/>
              <a:t>pijp-etuitje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BE" dirty="0" err="1"/>
              <a:t>Bono</a:t>
            </a:r>
            <a:r>
              <a:rPr lang="nl-BE" dirty="0"/>
              <a:t>-interview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BE" dirty="0" err="1"/>
              <a:t>Bom-melding</a:t>
            </a:r>
            <a:r>
              <a:rPr lang="nl-B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82145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75938">
        <p:fade/>
      </p:transition>
    </mc:Choice>
    <mc:Fallback xmlns="">
      <p:transition spd="med" advTm="75938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8EF5393-CCB5-43A1-A9E9-9BE4BA2861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Je schrijft een koppelteken…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B5B27D1-31BD-4C09-96AA-637C2CE1C1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BE" dirty="0"/>
              <a:t>9. Bij Engelse woorden waarvan het </a:t>
            </a:r>
            <a:r>
              <a:rPr lang="nl-BE" u="sng" dirty="0"/>
              <a:t>tweede deel </a:t>
            </a:r>
            <a:r>
              <a:rPr lang="nl-BE" dirty="0"/>
              <a:t>een voorzetsel is dat met </a:t>
            </a:r>
            <a:r>
              <a:rPr lang="nl-BE" u="sng" dirty="0"/>
              <a:t>een klinker </a:t>
            </a:r>
            <a:r>
              <a:rPr lang="nl-BE" dirty="0"/>
              <a:t>begint.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BE" dirty="0"/>
              <a:t>black-out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BE" dirty="0"/>
              <a:t>hold-up</a:t>
            </a:r>
          </a:p>
          <a:p>
            <a:pPr marL="320040" lvl="1" indent="0">
              <a:buNone/>
            </a:pPr>
            <a:endParaRPr lang="nl-BE" dirty="0"/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082344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7022">
        <p:fade/>
      </p:transition>
    </mc:Choice>
    <mc:Fallback xmlns="">
      <p:transition spd="med" advTm="27022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22876" y="609600"/>
            <a:ext cx="9143538" cy="659160"/>
          </a:xfrm>
        </p:spPr>
        <p:txBody>
          <a:bodyPr/>
          <a:lstStyle/>
          <a:p>
            <a:r>
              <a:rPr lang="nl-BE" dirty="0"/>
              <a:t>Speciale gevallen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BE" dirty="0"/>
              <a:t>Samenstellingen voorvoegsels als privé, pro, </a:t>
            </a:r>
            <a:r>
              <a:rPr lang="nl-BE" dirty="0" err="1"/>
              <a:t>vice</a:t>
            </a:r>
            <a:r>
              <a:rPr lang="nl-BE" dirty="0"/>
              <a:t>, anti, co…: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BE" dirty="0"/>
              <a:t>privéchauffeur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BE" dirty="0"/>
              <a:t>proactief</a:t>
            </a:r>
          </a:p>
          <a:p>
            <a:r>
              <a:rPr lang="nl-BE" u="sng" dirty="0"/>
              <a:t>Behalve </a:t>
            </a:r>
            <a:r>
              <a:rPr lang="nl-BE" dirty="0"/>
              <a:t>als het tweede deel begint met een hoofdletter: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BE" dirty="0"/>
              <a:t>pro-Europees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BE" dirty="0"/>
              <a:t>anti-Amerikaans</a:t>
            </a:r>
          </a:p>
          <a:p>
            <a:r>
              <a:rPr lang="nl-BE" u="sng" dirty="0"/>
              <a:t>Of </a:t>
            </a:r>
            <a:r>
              <a:rPr lang="nl-BE" dirty="0"/>
              <a:t>omwille van de leesbaarheid: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BE" dirty="0"/>
              <a:t>co-ouderschap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BE" dirty="0"/>
              <a:t>vice-eersteminister</a:t>
            </a:r>
          </a:p>
        </p:txBody>
      </p:sp>
    </p:spTree>
    <p:extLst>
      <p:ext uri="{BB962C8B-B14F-4D97-AF65-F5344CB8AC3E}">
        <p14:creationId xmlns:p14="http://schemas.microsoft.com/office/powerpoint/2010/main" val="187540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5276">
        <p:fade/>
      </p:transition>
    </mc:Choice>
    <mc:Fallback xmlns="">
      <p:transition spd="med" advTm="55276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013170C-3378-479F-A023-85B3120AFB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Twijfel?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0A69469-9946-4E69-A2C0-FD4B85A5E4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BE" dirty="0"/>
          </a:p>
          <a:p>
            <a:r>
              <a:rPr lang="nl-BE" dirty="0"/>
              <a:t>Bij twijfel maak je gebruik van </a:t>
            </a:r>
            <a:r>
              <a:rPr lang="nl-BE" b="1" i="1" dirty="0">
                <a:hlinkClick r:id="rId2"/>
              </a:rPr>
              <a:t>www.woordenlijst.org</a:t>
            </a:r>
            <a:endParaRPr lang="nl-BE" b="1" i="1" dirty="0"/>
          </a:p>
          <a:p>
            <a:pPr marL="0" indent="0">
              <a:buNone/>
            </a:pPr>
            <a:endParaRPr lang="nl-BE" dirty="0"/>
          </a:p>
        </p:txBody>
      </p:sp>
      <p:pic>
        <p:nvPicPr>
          <p:cNvPr id="4" name="Picture 2" descr="http://www.itmma.ua.ac.be/images/ua/container6/2011/groenboekje.jpg">
            <a:extLst>
              <a:ext uri="{FF2B5EF4-FFF2-40B4-BE49-F238E27FC236}">
                <a16:creationId xmlns:a16="http://schemas.microsoft.com/office/drawing/2014/main" id="{B6EDE763-D45E-4AF9-B0B0-8AAC0713C9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7988" y="3644280"/>
            <a:ext cx="2880320" cy="2247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6690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9889">
        <p:fade/>
      </p:transition>
    </mc:Choice>
    <mc:Fallback xmlns="">
      <p:transition spd="med" advTm="19889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tripedBorder_16x9">
  <a:themeElements>
    <a:clrScheme name="StripedBorder_16x9">
      <a:dk1>
        <a:srgbClr val="404040"/>
      </a:dk1>
      <a:lt1>
        <a:sysClr val="window" lastClr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StripedBorder_16x9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Essent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8575" cap="flat" cmpd="sng" algn="ctr">
          <a:solidFill>
            <a:schemeClr val="phClr"/>
          </a:solidFill>
          <a:miter lim="800000"/>
        </a:ln>
        <a:ln w="41275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12000"/>
                <a:satMod val="240000"/>
              </a:schemeClr>
              <a:schemeClr val="phClr">
                <a:tint val="98000"/>
              </a:schemeClr>
            </a:duotone>
          </a:blip>
          <a:tile tx="0" ty="0" sx="100000" sy="100000" flip="none" algn="ctr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8575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StripedBorder_16x9">
      <a:dk1>
        <a:srgbClr val="404040"/>
      </a:dk1>
      <a:lt1>
        <a:sysClr val="window" lastClr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StripedBorder_16x9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Essent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8575" cap="flat" cmpd="sng" algn="ctr">
          <a:solidFill>
            <a:schemeClr val="phClr"/>
          </a:solidFill>
          <a:miter lim="800000"/>
        </a:ln>
        <a:ln w="41275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StripedBorder_16x9">
      <a:dk1>
        <a:srgbClr val="404040"/>
      </a:dk1>
      <a:lt1>
        <a:sysClr val="window" lastClr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StripedBorder_16x9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Essent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8575" cap="flat" cmpd="sng" algn="ctr">
          <a:solidFill>
            <a:schemeClr val="phClr"/>
          </a:solidFill>
          <a:miter lim="800000"/>
        </a:ln>
        <a:ln w="41275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6D85E5DE-FD81-49B5-BF4A-9F6573D6D73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311</Words>
  <Application>Microsoft Office PowerPoint</Application>
  <PresentationFormat>Aangepast</PresentationFormat>
  <Paragraphs>59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3" baseType="lpstr">
      <vt:lpstr>Arial</vt:lpstr>
      <vt:lpstr>Euphemia</vt:lpstr>
      <vt:lpstr>Wingdings</vt:lpstr>
      <vt:lpstr>StripedBorder_16x9</vt:lpstr>
      <vt:lpstr>Spelling - woordtekens</vt:lpstr>
      <vt:lpstr>Wanneer schrijf je een koppelteken?</vt:lpstr>
      <vt:lpstr>Je schrijft een koppelteken…</vt:lpstr>
      <vt:lpstr>Je schrijft een koppelteken…</vt:lpstr>
      <vt:lpstr>Je schrijft een koppelteken…</vt:lpstr>
      <vt:lpstr>Je schrijft een koppelteken…</vt:lpstr>
      <vt:lpstr>Je schrijft een koppelteken…</vt:lpstr>
      <vt:lpstr>Speciale gevallen</vt:lpstr>
      <vt:lpstr>Twijfel?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2013-11-11T14:29:16Z</dcterms:created>
  <dcterms:modified xsi:type="dcterms:W3CDTF">2021-02-21T10:26:25Z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TC028010989991</vt:lpwstr>
  </property>
</Properties>
</file>