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12" r:id="rId2"/>
  </p:sldMasterIdLst>
  <p:notesMasterIdLst>
    <p:notesMasterId r:id="rId7"/>
  </p:notesMasterIdLst>
  <p:handoutMasterIdLst>
    <p:handoutMasterId r:id="rId8"/>
  </p:handoutMasterIdLst>
  <p:sldIdLst>
    <p:sldId id="256" r:id="rId3"/>
    <p:sldId id="268" r:id="rId4"/>
    <p:sldId id="269" r:id="rId5"/>
    <p:sldId id="270" r:id="rId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4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pos="959">
          <p15:clr>
            <a:srgbClr val="A4A3A4"/>
          </p15:clr>
        </p15:guide>
        <p15:guide id="5" pos="67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160F22-D2D7-4B60-AEF8-E2A3AB8DB852}" v="15" dt="2021-01-31T10:31:56.672"/>
  </p1510:revLst>
</p1510:revInfo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90" d="100"/>
          <a:sy n="90" d="100"/>
        </p:scale>
        <p:origin x="576" y="78"/>
      </p:cViewPr>
      <p:guideLst>
        <p:guide orient="horz" pos="2160"/>
        <p:guide orient="horz" pos="384"/>
        <p:guide orient="horz" pos="3792"/>
        <p:guide pos="959"/>
        <p:guide pos="67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201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74EB7-856E-45FD-83F0-5F7C6F3E4372}" type="datetimeFigureOut">
              <a:rPr lang="nl-NL"/>
              <a:pPr/>
              <a:t>21-2-2021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86E15-F82A-4596-A46C-375C6D3981E1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308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B0E40-8125-41F8-BB6C-139D8D531A4F}" type="datetimeFigureOut">
              <a:rPr lang="nl-NL"/>
              <a:pPr/>
              <a:t>21-2-2021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5DB2-FD3E-441D-8B7E-7AE83ECE27B3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72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block"/>
          <p:cNvSpPr/>
          <p:nvPr/>
        </p:nvSpPr>
        <p:spPr>
          <a:xfrm>
            <a:off x="1141413" y="1600200"/>
            <a:ext cx="11047412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grpSp>
        <p:nvGrpSpPr>
          <p:cNvPr id="7" name="top graphic"/>
          <p:cNvGrpSpPr/>
          <p:nvPr/>
        </p:nvGrpSpPr>
        <p:grpSpPr>
          <a:xfrm>
            <a:off x="1279" y="0"/>
            <a:ext cx="12188952" cy="429768"/>
            <a:chOff x="1279" y="0"/>
            <a:chExt cx="12188952" cy="429768"/>
          </a:xfrm>
        </p:grpSpPr>
        <p:sp>
          <p:nvSpPr>
            <p:cNvPr id="8" name="Rechthoek 7"/>
            <p:cNvSpPr/>
            <p:nvPr/>
          </p:nvSpPr>
          <p:spPr>
            <a:xfrm>
              <a:off x="1279" y="0"/>
              <a:ext cx="12188952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228600"/>
              <a:ext cx="12188952" cy="20116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1279" y="306324"/>
              <a:ext cx="12188952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23" name="bottom graphic"/>
          <p:cNvGrpSpPr/>
          <p:nvPr/>
        </p:nvGrpSpPr>
        <p:grpSpPr>
          <a:xfrm>
            <a:off x="0" y="6080760"/>
            <a:ext cx="12190231" cy="777240"/>
            <a:chOff x="0" y="6080760"/>
            <a:chExt cx="12190231" cy="777240"/>
          </a:xfrm>
        </p:grpSpPr>
        <p:sp>
          <p:nvSpPr>
            <p:cNvPr id="13" name="Rechthoek 12"/>
            <p:cNvSpPr/>
            <p:nvPr/>
          </p:nvSpPr>
          <p:spPr>
            <a:xfrm>
              <a:off x="0" y="6217920"/>
              <a:ext cx="12188825" cy="64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4" name="Rechthoek 13"/>
            <p:cNvSpPr/>
            <p:nvPr/>
          </p:nvSpPr>
          <p:spPr>
            <a:xfrm>
              <a:off x="1279" y="60807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5" name="Rechthoek 14"/>
            <p:cNvSpPr/>
            <p:nvPr/>
          </p:nvSpPr>
          <p:spPr>
            <a:xfrm>
              <a:off x="1279" y="6172200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2413" y="5029200"/>
            <a:ext cx="8229598" cy="8382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26670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493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782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494507" y="609600"/>
            <a:ext cx="1143001" cy="5410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2413" y="609600"/>
            <a:ext cx="7696198" cy="5410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032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647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4876800"/>
            <a:ext cx="8229598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72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2413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30849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606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2413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46814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46814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76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319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hthoek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" name="Rechthoek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961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91930" y="1293495"/>
            <a:ext cx="557784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69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386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400490" y="1202055"/>
            <a:ext cx="5760720" cy="4206240"/>
          </a:xfrm>
          <a:solidFill>
            <a:schemeClr val="bg1">
              <a:lumMod val="95000"/>
            </a:schemeClr>
          </a:solidFill>
        </p:spPr>
        <p:txBody>
          <a:bodyPr tIns="914400">
            <a:normAutofit/>
          </a:bodyPr>
          <a:lstStyle>
            <a:lvl1pPr marL="0" indent="0" algn="ctr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71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684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hthoek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" name="Rechthoek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0" name="top graphic"/>
          <p:cNvGrpSpPr/>
          <p:nvPr/>
        </p:nvGrpSpPr>
        <p:grpSpPr>
          <a:xfrm>
            <a:off x="1279" y="0"/>
            <a:ext cx="12188952" cy="320040"/>
            <a:chOff x="1279" y="0"/>
            <a:chExt cx="12188952" cy="320040"/>
          </a:xfrm>
        </p:grpSpPr>
        <p:sp>
          <p:nvSpPr>
            <p:cNvPr id="11" name="Rechthoek 10"/>
            <p:cNvSpPr/>
            <p:nvPr/>
          </p:nvSpPr>
          <p:spPr>
            <a:xfrm>
              <a:off x="1279" y="0"/>
              <a:ext cx="12188952" cy="1702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" name="Rechthoek 11"/>
            <p:cNvSpPr/>
            <p:nvPr/>
          </p:nvSpPr>
          <p:spPr>
            <a:xfrm>
              <a:off x="1279" y="170234"/>
              <a:ext cx="12188952" cy="14980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1279" y="231421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876" y="1905000"/>
            <a:ext cx="9143538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94363" y="6516865"/>
            <a:ext cx="132762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07498" y="6516865"/>
            <a:ext cx="606214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730094" y="6516865"/>
            <a:ext cx="93631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884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100000"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woordenlijst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nl-NL" sz="5400" b="1" dirty="0">
                <a:solidFill>
                  <a:schemeClr val="accent1">
                    <a:lumMod val="75000"/>
                  </a:schemeClr>
                </a:solidFill>
              </a:rPr>
              <a:t>De apostrof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1668016"/>
          </a:xfrm>
        </p:spPr>
        <p:txBody>
          <a:bodyPr/>
          <a:lstStyle/>
          <a:p>
            <a:r>
              <a:rPr lang="nl-NL" dirty="0"/>
              <a:t>Spelling - woordtekens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950">
        <p:fade/>
      </p:transition>
    </mc:Choice>
    <mc:Fallback xmlns="">
      <p:transition spd="med" advTm="2695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Je schrijft een apostrof…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BE" dirty="0"/>
              <a:t>1. Op de plaats waar één of meer letters of cijfers worden weggelaten: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zo’n (komt van ‘zo een’)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‘t regent (komt van ‘het regent’)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‘s morgens (komt van het Oudnederlandse woord ‘des’)</a:t>
            </a:r>
          </a:p>
          <a:p>
            <a:pPr marL="320040" lvl="1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dirty="0"/>
              <a:t>2 Bij het meervoud van zelfstandige naamwoorden die eindigen op een vrije, enkel geschreven klank (a, i, e, o, u of y) – (geen doffe –e)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baby’s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paraplu’s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radio’s (je spreekt de i en de o apart uit dus enkel geschreven klank)</a:t>
            </a:r>
          </a:p>
          <a:p>
            <a:pPr marL="320040" lvl="1" indent="0">
              <a:buNone/>
            </a:pPr>
            <a:r>
              <a:rPr lang="nl-BE" dirty="0"/>
              <a:t>! cafés, want é</a:t>
            </a:r>
          </a:p>
          <a:p>
            <a:pPr marL="320040" lvl="1" indent="0">
              <a:buNone/>
            </a:pPr>
            <a:r>
              <a:rPr lang="nl-BE" dirty="0"/>
              <a:t>! dames, want doffe e</a:t>
            </a:r>
          </a:p>
          <a:p>
            <a:pPr marL="320040" lvl="1" indent="0">
              <a:buNone/>
            </a:pPr>
            <a:r>
              <a:rPr lang="nl-BE" dirty="0"/>
              <a:t>! bureaus, want meerdere klinkers worden samen uitgesproken</a:t>
            </a:r>
          </a:p>
          <a:p>
            <a:pPr marL="320040" lvl="1" indent="0">
              <a:buNone/>
            </a:pPr>
            <a:r>
              <a:rPr lang="nl-BE" dirty="0"/>
              <a:t>! cowboys, want meerder klinkers worden samen uitgesproken</a:t>
            </a:r>
          </a:p>
        </p:txBody>
      </p:sp>
    </p:spTree>
    <p:extLst>
      <p:ext uri="{BB962C8B-B14F-4D97-AF65-F5344CB8AC3E}">
        <p14:creationId xmlns:p14="http://schemas.microsoft.com/office/powerpoint/2010/main" val="350695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1106">
        <p:fade/>
      </p:transition>
    </mc:Choice>
    <mc:Fallback xmlns="">
      <p:transition spd="med" advTm="131106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Je schrijft een apostrof…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BE" dirty="0"/>
              <a:t>3. Bij bezitsvormen die eindigen op een sisklank: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 err="1"/>
              <a:t>Alex</a:t>
            </a:r>
            <a:r>
              <a:rPr lang="nl-BE" dirty="0"/>
              <a:t>’ auto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Mercedes’ dagboek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Bush’ regering</a:t>
            </a:r>
          </a:p>
          <a:p>
            <a:pPr marL="0" indent="0">
              <a:buNone/>
            </a:pPr>
            <a:r>
              <a:rPr lang="nl-BE" dirty="0"/>
              <a:t>4. Bij </a:t>
            </a:r>
            <a:r>
              <a:rPr lang="nl-BE" b="1" i="1" dirty="0"/>
              <a:t>afleidingen</a:t>
            </a:r>
            <a:r>
              <a:rPr lang="nl-BE" dirty="0"/>
              <a:t> met afkortingen en cijfers: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40’er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 err="1"/>
              <a:t>gsm’en</a:t>
            </a:r>
            <a:endParaRPr lang="nl-BE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een </a:t>
            </a:r>
            <a:r>
              <a:rPr lang="nl-BE" dirty="0" err="1"/>
              <a:t>AA’er</a:t>
            </a:r>
            <a:endParaRPr lang="nl-BE" dirty="0"/>
          </a:p>
          <a:p>
            <a:pPr marL="320040" lvl="1" indent="0">
              <a:buNone/>
            </a:pPr>
            <a:r>
              <a:rPr lang="nl-BE" dirty="0"/>
              <a:t>	! Niet verwarren met samenstellingen die een koppelteken vragen: </a:t>
            </a:r>
          </a:p>
          <a:p>
            <a:pPr marL="320040" lvl="1" indent="0">
              <a:buNone/>
            </a:pPr>
            <a:r>
              <a:rPr lang="nl-BE" dirty="0"/>
              <a:t>	gsm-mast</a:t>
            </a:r>
          </a:p>
        </p:txBody>
      </p:sp>
    </p:spTree>
    <p:extLst>
      <p:ext uri="{BB962C8B-B14F-4D97-AF65-F5344CB8AC3E}">
        <p14:creationId xmlns:p14="http://schemas.microsoft.com/office/powerpoint/2010/main" val="137707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5847">
        <p:fade/>
      </p:transition>
    </mc:Choice>
    <mc:Fallback xmlns="">
      <p:transition spd="med" advTm="75847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Je schrijft een apostrof…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Bij verkleinwoorden van zelfstandige naamwoorden op medeklinker + 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baby’tje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pony’tje</a:t>
            </a:r>
          </a:p>
          <a:p>
            <a:pPr marL="320040" lvl="1" indent="0">
              <a:buNone/>
            </a:pPr>
            <a:r>
              <a:rPr lang="nl-BE" dirty="0"/>
              <a:t>! Maar </a:t>
            </a:r>
            <a:r>
              <a:rPr lang="nl-BE" i="1" dirty="0"/>
              <a:t>essaytje (want a en y worden als een klank uitgesproken)</a:t>
            </a:r>
          </a:p>
          <a:p>
            <a:pPr marL="320040" lvl="1" indent="0">
              <a:buNone/>
            </a:pPr>
            <a:endParaRPr lang="nl-BE" i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BE" dirty="0"/>
              <a:t>Bij twijfel maak je gebruik van </a:t>
            </a:r>
            <a:r>
              <a:rPr lang="nl-BE" b="1" i="1" dirty="0">
                <a:solidFill>
                  <a:srgbClr val="00B050"/>
                </a:solidFill>
                <a:hlinkClick r:id="rId2"/>
              </a:rPr>
              <a:t>www.woordenlijst.org</a:t>
            </a:r>
            <a:r>
              <a:rPr lang="nl-BE" b="1" i="1" dirty="0">
                <a:solidFill>
                  <a:srgbClr val="00B050"/>
                </a:solidFill>
              </a:rPr>
              <a:t> </a:t>
            </a:r>
            <a:endParaRPr lang="nl-BE" b="1" i="1" dirty="0"/>
          </a:p>
          <a:p>
            <a:pPr marL="320040" lvl="1" indent="0">
              <a:buNone/>
            </a:pPr>
            <a:endParaRPr lang="nl-BE" i="1" dirty="0"/>
          </a:p>
        </p:txBody>
      </p:sp>
      <p:pic>
        <p:nvPicPr>
          <p:cNvPr id="1026" name="Picture 2" descr="http://www.lannoo.be/sites/default/files/generated/images/pages/groeneboekje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052" y="4713274"/>
            <a:ext cx="3960440" cy="148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80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7286">
        <p:fade/>
      </p:transition>
    </mc:Choice>
    <mc:Fallback xmlns="">
      <p:transition spd="med" advTm="57286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ipedBorder_16x9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98000"/>
              </a:schemeClr>
            </a:duotone>
          </a:blip>
          <a:tile tx="0" ty="0" sx="100000" sy="100000" flip="none" algn="ctr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D85E5DE-FD81-49B5-BF4A-9F6573D6D7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230</Words>
  <Application>Microsoft Office PowerPoint</Application>
  <PresentationFormat>Aangepast</PresentationFormat>
  <Paragraphs>34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Euphemia</vt:lpstr>
      <vt:lpstr>Wingdings</vt:lpstr>
      <vt:lpstr>StripedBorder_16x9</vt:lpstr>
      <vt:lpstr>Spelling - woordtekens</vt:lpstr>
      <vt:lpstr>Je schrijft een apostrof…</vt:lpstr>
      <vt:lpstr>Je schrijft een apostrof…</vt:lpstr>
      <vt:lpstr>Je schrijft een apostrof…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2013-11-11T14:29:16Z</dcterms:created>
  <dcterms:modified xsi:type="dcterms:W3CDTF">2021-02-21T10:50:36Z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TC028010989991</vt:lpwstr>
  </property>
</Properties>
</file>