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912" r:id="rId2"/>
  </p:sldMasterIdLst>
  <p:notesMasterIdLst>
    <p:notesMasterId r:id="rId7"/>
  </p:notesMasterIdLst>
  <p:handoutMasterIdLst>
    <p:handoutMasterId r:id="rId8"/>
  </p:handoutMasterIdLst>
  <p:sldIdLst>
    <p:sldId id="256" r:id="rId3"/>
    <p:sldId id="268" r:id="rId4"/>
    <p:sldId id="269" r:id="rId5"/>
    <p:sldId id="270" r:id="rId6"/>
  </p:sldIdLst>
  <p:sldSz cx="12188825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384">
          <p15:clr>
            <a:srgbClr val="A4A3A4"/>
          </p15:clr>
        </p15:guide>
        <p15:guide id="3" orient="horz" pos="3792">
          <p15:clr>
            <a:srgbClr val="A4A3A4"/>
          </p15:clr>
        </p15:guide>
        <p15:guide id="4" pos="959">
          <p15:clr>
            <a:srgbClr val="A4A3A4"/>
          </p15:clr>
        </p15:guide>
        <p15:guide id="5" pos="671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F160F22-D2D7-4B60-AEF8-E2A3AB8DB852}" v="15" dt="2021-01-31T10:31:56.672"/>
  </p1510:revLst>
</p1510:revInfo>
</file>

<file path=ppt/tableStyles.xml><?xml version="1.0" encoding="utf-8"?>
<a:tblStyleLst xmlns:a="http://schemas.openxmlformats.org/drawingml/2006/main" def="{6E25E649-3F16-4E02-A733-19D2CDBF48F0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>
      <p:cViewPr varScale="1">
        <p:scale>
          <a:sx n="90" d="100"/>
          <a:sy n="90" d="100"/>
        </p:scale>
        <p:origin x="576" y="78"/>
      </p:cViewPr>
      <p:guideLst>
        <p:guide orient="horz" pos="2160"/>
        <p:guide orient="horz" pos="384"/>
        <p:guide orient="horz" pos="3792"/>
        <p:guide pos="959"/>
        <p:guide pos="6719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howGuides="1">
      <p:cViewPr varScale="1">
        <p:scale>
          <a:sx n="82" d="100"/>
          <a:sy n="82" d="100"/>
        </p:scale>
        <p:origin x="2010" y="6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microsoft.com/office/2015/10/relationships/revisionInfo" Target="revisionInfo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A74EB7-856E-45FD-83F0-5F7C6F3E4372}" type="datetimeFigureOut">
              <a:rPr lang="nl-NL"/>
              <a:pPr/>
              <a:t>21-2-2021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886E15-F82A-4596-A46C-375C6D3981E1}" type="slidenum">
              <a:rPr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830810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61B0E40-8125-41F8-BB6C-139D8D531A4F}" type="datetimeFigureOut">
              <a:rPr lang="nl-NL"/>
              <a:pPr/>
              <a:t>21-2-2021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t>Klik om de modelstijlen te bewerken</a:t>
            </a:r>
          </a:p>
          <a:p>
            <a:pPr lvl="1"/>
            <a:r>
              <a:t>Tweede niveau</a:t>
            </a:r>
          </a:p>
          <a:p>
            <a:pPr lvl="2"/>
            <a:r>
              <a:t>Derde niveau</a:t>
            </a:r>
          </a:p>
          <a:p>
            <a:pPr lvl="3"/>
            <a:r>
              <a:t>Vierde niveau</a:t>
            </a:r>
          </a:p>
          <a:p>
            <a:pPr lvl="4"/>
            <a:r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105DB2-FD3E-441D-8B7E-7AE83ECE27B3}" type="slidenum">
              <a:rPr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47205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le block"/>
          <p:cNvSpPr/>
          <p:nvPr/>
        </p:nvSpPr>
        <p:spPr>
          <a:xfrm>
            <a:off x="1141413" y="1600200"/>
            <a:ext cx="11047412" cy="32766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grpSp>
        <p:nvGrpSpPr>
          <p:cNvPr id="7" name="top graphic"/>
          <p:cNvGrpSpPr/>
          <p:nvPr/>
        </p:nvGrpSpPr>
        <p:grpSpPr>
          <a:xfrm>
            <a:off x="1279" y="0"/>
            <a:ext cx="12188952" cy="429768"/>
            <a:chOff x="1279" y="0"/>
            <a:chExt cx="12188952" cy="429768"/>
          </a:xfrm>
        </p:grpSpPr>
        <p:sp>
          <p:nvSpPr>
            <p:cNvPr id="8" name="Rechthoek 7"/>
            <p:cNvSpPr/>
            <p:nvPr/>
          </p:nvSpPr>
          <p:spPr>
            <a:xfrm>
              <a:off x="1279" y="0"/>
              <a:ext cx="12188952" cy="228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9" name="Rechthoek 8"/>
            <p:cNvSpPr/>
            <p:nvPr/>
          </p:nvSpPr>
          <p:spPr>
            <a:xfrm>
              <a:off x="1279" y="228600"/>
              <a:ext cx="12188952" cy="201168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0" name="Rechthoek 9"/>
            <p:cNvSpPr/>
            <p:nvPr/>
          </p:nvSpPr>
          <p:spPr>
            <a:xfrm>
              <a:off x="1279" y="306324"/>
              <a:ext cx="12188952" cy="4572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grpSp>
        <p:nvGrpSpPr>
          <p:cNvPr id="23" name="bottom graphic"/>
          <p:cNvGrpSpPr/>
          <p:nvPr/>
        </p:nvGrpSpPr>
        <p:grpSpPr>
          <a:xfrm>
            <a:off x="0" y="6080760"/>
            <a:ext cx="12190231" cy="777240"/>
            <a:chOff x="0" y="6080760"/>
            <a:chExt cx="12190231" cy="777240"/>
          </a:xfrm>
        </p:grpSpPr>
        <p:sp>
          <p:nvSpPr>
            <p:cNvPr id="13" name="Rechthoek 12"/>
            <p:cNvSpPr/>
            <p:nvPr/>
          </p:nvSpPr>
          <p:spPr>
            <a:xfrm>
              <a:off x="0" y="6217920"/>
              <a:ext cx="12188825" cy="64008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2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4" name="Rechthoek 13"/>
            <p:cNvSpPr/>
            <p:nvPr/>
          </p:nvSpPr>
          <p:spPr>
            <a:xfrm>
              <a:off x="1279" y="6080760"/>
              <a:ext cx="12188952" cy="97215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5" name="Rechthoek 14"/>
            <p:cNvSpPr/>
            <p:nvPr/>
          </p:nvSpPr>
          <p:spPr>
            <a:xfrm>
              <a:off x="1279" y="6172200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2413" y="5029200"/>
            <a:ext cx="8229598" cy="838200"/>
          </a:xfrm>
        </p:spPr>
        <p:txBody>
          <a:bodyPr/>
          <a:lstStyle>
            <a:lvl1pPr marL="0" indent="0" algn="l">
              <a:lnSpc>
                <a:spcPct val="90000"/>
              </a:lnSpc>
              <a:spcBef>
                <a:spcPts val="0"/>
              </a:spcBef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2414" y="1905000"/>
            <a:ext cx="9143998" cy="2667000"/>
          </a:xfrm>
        </p:spPr>
        <p:txBody>
          <a:bodyPr anchor="b">
            <a:normAutofit/>
          </a:bodyPr>
          <a:lstStyle>
            <a:lvl1pPr>
              <a:lnSpc>
                <a:spcPct val="80000"/>
              </a:lnSpc>
              <a:defRPr sz="6600">
                <a:solidFill>
                  <a:schemeClr val="bg1"/>
                </a:solidFill>
                <a:effectLst>
                  <a:outerShdw blurRad="88900" algn="c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20" name="Tijdelijke aanduiding voor datum 1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21" name="Tijdelijke aanduiding voor voettekst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22" name="Tijdelijke aanduiding voor dianumm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949359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c="http://schemas.openxmlformats.org/drawingml/2006/chart" xmlns:dgm="http://schemas.openxmlformats.org/drawingml/2006/diagram" xmlns:cdr="http://schemas.openxmlformats.org/drawingml/2006/chartDrawing" xmlns:wne="http://schemas.microsoft.com/office/powerpoint/2006/powerpointml" xmlns:wp="http://schemas.openxmlformats.org/drawingml/2006/powerpointprocessingDrawing" xmlns:v="urn:schemas-microsoft-com:vml" xmlns:o="urn:schemas-microsoft-com:office:office"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77828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9494507" y="609600"/>
            <a:ext cx="1143001" cy="5410200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1522413" y="609600"/>
            <a:ext cx="7696198" cy="5410200"/>
          </a:xfrm>
        </p:spPr>
        <p:txBody>
          <a:bodyPr vert="eaVert"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403264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 algn="l">
              <a:defRPr sz="3200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06475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2413" y="1905000"/>
            <a:ext cx="9144000" cy="2667000"/>
          </a:xfrm>
        </p:spPr>
        <p:txBody>
          <a:bodyPr anchor="b">
            <a:normAutofit/>
          </a:bodyPr>
          <a:lstStyle>
            <a:lvl1pPr algn="l">
              <a:defRPr sz="5400" b="0" cap="none" baseline="0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2413" y="4876800"/>
            <a:ext cx="8229598" cy="1143000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58729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1522413" y="1904999"/>
            <a:ext cx="4435564" cy="4088921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230849" y="1904999"/>
            <a:ext cx="4435564" cy="4088921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 baseline="0"/>
            </a:lvl8pPr>
            <a:lvl9pPr>
              <a:defRPr sz="1600" baseline="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360678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2413" y="1828800"/>
            <a:ext cx="4419599" cy="685801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1522413" y="2590801"/>
            <a:ext cx="4419599" cy="3429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246814" y="1828800"/>
            <a:ext cx="4419599" cy="685801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246814" y="2590801"/>
            <a:ext cx="4419599" cy="3429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36762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231990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bottom graphic"/>
          <p:cNvGrpSpPr/>
          <p:nvPr/>
        </p:nvGrpSpPr>
        <p:grpSpPr>
          <a:xfrm>
            <a:off x="0" y="6309360"/>
            <a:ext cx="12190231" cy="548640"/>
            <a:chOff x="0" y="6309360"/>
            <a:chExt cx="12190231" cy="548640"/>
          </a:xfrm>
        </p:grpSpPr>
        <p:sp>
          <p:nvSpPr>
            <p:cNvPr id="7" name="Rechthoek 6"/>
            <p:cNvSpPr/>
            <p:nvPr/>
          </p:nvSpPr>
          <p:spPr>
            <a:xfrm>
              <a:off x="0" y="6400800"/>
              <a:ext cx="12188825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2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8" name="Rechthoek 7"/>
            <p:cNvSpPr/>
            <p:nvPr/>
          </p:nvSpPr>
          <p:spPr>
            <a:xfrm>
              <a:off x="1279" y="6309360"/>
              <a:ext cx="12188952" cy="97215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9" name="Rechthoek 8"/>
            <p:cNvSpPr/>
            <p:nvPr/>
          </p:nvSpPr>
          <p:spPr>
            <a:xfrm>
              <a:off x="1279" y="6379143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096112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c="http://schemas.openxmlformats.org/drawingml/2006/chart" xmlns:dgm="http://schemas.openxmlformats.org/drawingml/2006/diagram" xmlns:cdr="http://schemas.openxmlformats.org/drawingml/2006/chartDrawing" xmlns:wne="http://schemas.microsoft.com/office/powerpoint/2006/powerpointml" xmlns:wp="http://schemas.openxmlformats.org/drawingml/2006/powerpointprocessingDrawing" xmlns:v="urn:schemas-microsoft-com:vml" xmlns:o="urn:schemas-microsoft-com:office:office"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ame"/>
          <p:cNvSpPr/>
          <p:nvPr/>
        </p:nvSpPr>
        <p:spPr>
          <a:xfrm>
            <a:off x="1217610" y="1019175"/>
            <a:ext cx="6126480" cy="4572000"/>
          </a:xfrm>
          <a:prstGeom prst="rect">
            <a:avLst/>
          </a:prstGeom>
          <a:noFill/>
          <a:ln w="101600">
            <a:solidFill>
              <a:schemeClr val="accent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23214" y="1371600"/>
            <a:ext cx="3124200" cy="2057400"/>
          </a:xfrm>
        </p:spPr>
        <p:txBody>
          <a:bodyPr anchor="b">
            <a:normAutofit/>
          </a:bodyPr>
          <a:lstStyle>
            <a:lvl1pPr algn="l">
              <a:defRPr sz="3200" b="1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491930" y="1293495"/>
            <a:ext cx="5577840" cy="402336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923214" y="3536829"/>
            <a:ext cx="3124200" cy="1797169"/>
          </a:xfrm>
        </p:spPr>
        <p:txBody>
          <a:bodyPr>
            <a:normAutofit/>
          </a:bodyPr>
          <a:lstStyle>
            <a:lvl1pPr marL="0" indent="0">
              <a:spcBef>
                <a:spcPts val="8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338663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ame"/>
          <p:cNvSpPr/>
          <p:nvPr/>
        </p:nvSpPr>
        <p:spPr>
          <a:xfrm>
            <a:off x="1217610" y="1019175"/>
            <a:ext cx="6126480" cy="4572000"/>
          </a:xfrm>
          <a:prstGeom prst="rect">
            <a:avLst/>
          </a:prstGeom>
          <a:noFill/>
          <a:ln w="101600">
            <a:solidFill>
              <a:schemeClr val="accent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23214" y="1371600"/>
            <a:ext cx="3124200" cy="2057400"/>
          </a:xfrm>
        </p:spPr>
        <p:txBody>
          <a:bodyPr anchor="b">
            <a:normAutofit/>
          </a:bodyPr>
          <a:lstStyle>
            <a:lvl1pPr algn="l">
              <a:defRPr sz="3200" b="0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400490" y="1202055"/>
            <a:ext cx="5760720" cy="4206240"/>
          </a:xfrm>
          <a:solidFill>
            <a:schemeClr val="bg1">
              <a:lumMod val="95000"/>
            </a:schemeClr>
          </a:solidFill>
        </p:spPr>
        <p:txBody>
          <a:bodyPr tIns="914400">
            <a:normAutofit/>
          </a:bodyPr>
          <a:lstStyle>
            <a:lvl1pPr marL="0" indent="0" algn="ctr">
              <a:spcBef>
                <a:spcPts val="0"/>
              </a:spcBef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923214" y="3536829"/>
            <a:ext cx="3124200" cy="1797171"/>
          </a:xfrm>
        </p:spPr>
        <p:txBody>
          <a:bodyPr>
            <a:normAutofit/>
          </a:bodyPr>
          <a:lstStyle>
            <a:lvl1pPr marL="0" indent="0">
              <a:spcBef>
                <a:spcPts val="8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96842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bottom graphic"/>
          <p:cNvGrpSpPr/>
          <p:nvPr/>
        </p:nvGrpSpPr>
        <p:grpSpPr>
          <a:xfrm>
            <a:off x="0" y="6309360"/>
            <a:ext cx="12190231" cy="548640"/>
            <a:chOff x="0" y="6309360"/>
            <a:chExt cx="12190231" cy="548640"/>
          </a:xfrm>
        </p:grpSpPr>
        <p:sp>
          <p:nvSpPr>
            <p:cNvPr id="7" name="Rechthoek 6"/>
            <p:cNvSpPr/>
            <p:nvPr/>
          </p:nvSpPr>
          <p:spPr>
            <a:xfrm>
              <a:off x="0" y="6400800"/>
              <a:ext cx="12188825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2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8" name="Rechthoek 7"/>
            <p:cNvSpPr/>
            <p:nvPr/>
          </p:nvSpPr>
          <p:spPr>
            <a:xfrm>
              <a:off x="1279" y="6309360"/>
              <a:ext cx="12188952" cy="97215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9" name="Rechthoek 8"/>
            <p:cNvSpPr/>
            <p:nvPr/>
          </p:nvSpPr>
          <p:spPr>
            <a:xfrm>
              <a:off x="1279" y="6379143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grpSp>
        <p:nvGrpSpPr>
          <p:cNvPr id="10" name="top graphic"/>
          <p:cNvGrpSpPr/>
          <p:nvPr/>
        </p:nvGrpSpPr>
        <p:grpSpPr>
          <a:xfrm>
            <a:off x="1279" y="0"/>
            <a:ext cx="12188952" cy="320040"/>
            <a:chOff x="1279" y="0"/>
            <a:chExt cx="12188952" cy="320040"/>
          </a:xfrm>
        </p:grpSpPr>
        <p:sp>
          <p:nvSpPr>
            <p:cNvPr id="11" name="Rechthoek 10"/>
            <p:cNvSpPr/>
            <p:nvPr/>
          </p:nvSpPr>
          <p:spPr>
            <a:xfrm>
              <a:off x="1279" y="0"/>
              <a:ext cx="12188952" cy="170234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2" name="Rechthoek 11"/>
            <p:cNvSpPr/>
            <p:nvPr/>
          </p:nvSpPr>
          <p:spPr>
            <a:xfrm>
              <a:off x="1279" y="170234"/>
              <a:ext cx="12188952" cy="149806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3" name="Rechthoek 12"/>
            <p:cNvSpPr/>
            <p:nvPr/>
          </p:nvSpPr>
          <p:spPr>
            <a:xfrm>
              <a:off x="1279" y="231421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1522876" y="609600"/>
            <a:ext cx="9143538" cy="10668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2876" y="1905000"/>
            <a:ext cx="9143538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7994363" y="6516865"/>
            <a:ext cx="1327622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1507498" y="6516865"/>
            <a:ext cx="6062145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 cap="all" baseline="0">
                <a:solidFill>
                  <a:schemeClr val="bg1"/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9730094" y="6516865"/>
            <a:ext cx="936319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088451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13" r:id="rId1"/>
    <p:sldLayoutId id="2147483914" r:id="rId2"/>
    <p:sldLayoutId id="2147483915" r:id="rId3"/>
    <p:sldLayoutId id="2147483916" r:id="rId4"/>
    <p:sldLayoutId id="2147483917" r:id="rId5"/>
    <p:sldLayoutId id="2147483918" r:id="rId6"/>
    <p:sldLayoutId id="2147483919" r:id="rId7"/>
    <p:sldLayoutId id="2147483920" r:id="rId8"/>
    <p:sldLayoutId id="2147483921" r:id="rId9"/>
    <p:sldLayoutId id="2147483922" r:id="rId10"/>
    <p:sldLayoutId id="2147483923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c="http://schemas.openxmlformats.org/drawingml/2006/chart" xmlns:dgm="http://schemas.openxmlformats.org/drawingml/2006/diagram" xmlns:cdr="http://schemas.openxmlformats.org/drawingml/2006/chartDrawing" xmlns:wne="http://schemas.microsoft.com/office/powerpoint/2006/powerpointml" xmlns:wp="http://schemas.openxmlformats.org/drawingml/2006/powerpointprocessingDrawing" xmlns:v="urn:schemas-microsoft-com:vml" xmlns:o="urn:schemas-microsoft-com:office:office"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914400" rtl="0" eaLnBrk="1" latinLnBrk="0" hangingPunct="1">
        <a:lnSpc>
          <a:spcPct val="90000"/>
        </a:lnSpc>
        <a:spcBef>
          <a:spcPts val="1800"/>
        </a:spcBef>
        <a:buClr>
          <a:schemeClr val="tx1"/>
        </a:buClr>
        <a:buSzPct val="80000"/>
        <a:buFont typeface="Wingdings" pitchFamily="2" charset="2"/>
        <a:buChar char="§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defTabSz="914400" rtl="0" eaLnBrk="1" latinLnBrk="0" hangingPunct="1">
        <a:lnSpc>
          <a:spcPct val="90000"/>
        </a:lnSpc>
        <a:spcBef>
          <a:spcPts val="1000"/>
        </a:spcBef>
        <a:buClr>
          <a:schemeClr val="tx1"/>
        </a:buClr>
        <a:buSzPct val="100000"/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100000"/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5544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100000"/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7830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100000"/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402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hyperlink" Target="http://www.woordenlijst.org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lang="nl-NL" sz="5400" b="1" dirty="0">
                <a:solidFill>
                  <a:schemeClr val="accent1">
                    <a:lumMod val="75000"/>
                  </a:schemeClr>
                </a:solidFill>
              </a:rPr>
              <a:t>De apostrof</a:t>
            </a: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2414" y="1905000"/>
            <a:ext cx="9143998" cy="1668016"/>
          </a:xfrm>
        </p:spPr>
        <p:txBody>
          <a:bodyPr/>
          <a:lstStyle/>
          <a:p>
            <a:r>
              <a:rPr lang="nl-NL" dirty="0"/>
              <a:t>Spelling - woordtekens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26950">
        <p:fade/>
      </p:transition>
    </mc:Choice>
    <mc:Fallback xmlns="">
      <p:transition spd="med" advTm="26950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Je schrijft een apostrof…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nl-BE" dirty="0"/>
              <a:t>1. Op de plaats waar één of meer letters of cijfers worden weggelaten: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zo’n (komt van ‘zo een’)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‘t regent (komt van ‘het regent’)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‘s morgens (komt van het Oudnederlandse woord ‘des’)</a:t>
            </a:r>
          </a:p>
          <a:p>
            <a:pPr marL="320040" lvl="1" indent="0">
              <a:buNone/>
            </a:pPr>
            <a:endParaRPr lang="nl-BE" dirty="0"/>
          </a:p>
          <a:p>
            <a:pPr marL="0" indent="0">
              <a:buNone/>
            </a:pPr>
            <a:r>
              <a:rPr lang="nl-BE" dirty="0"/>
              <a:t>2 Bij het meervoud van zelfstandige naamwoorden die eindigen op een vrije, enkel geschreven klank (a, i, e, o, u of y) – (geen doffe –e)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baby’s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paraplu’s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radio’s (je spreekt de i en de o apart uit dus enkel geschreven klank)</a:t>
            </a:r>
          </a:p>
          <a:p>
            <a:pPr marL="320040" lvl="1" indent="0">
              <a:buNone/>
            </a:pPr>
            <a:r>
              <a:rPr lang="nl-BE" dirty="0"/>
              <a:t>! cafés, want é</a:t>
            </a:r>
          </a:p>
          <a:p>
            <a:pPr marL="320040" lvl="1" indent="0">
              <a:buNone/>
            </a:pPr>
            <a:r>
              <a:rPr lang="nl-BE" dirty="0"/>
              <a:t>! dames, want doffe e</a:t>
            </a:r>
          </a:p>
          <a:p>
            <a:pPr marL="320040" lvl="1" indent="0">
              <a:buNone/>
            </a:pPr>
            <a:r>
              <a:rPr lang="nl-BE" dirty="0"/>
              <a:t>! bureaus, want meerdere klinkers worden samen uitgesproken</a:t>
            </a:r>
          </a:p>
          <a:p>
            <a:pPr marL="320040" lvl="1" indent="0">
              <a:buNone/>
            </a:pPr>
            <a:r>
              <a:rPr lang="nl-BE" dirty="0"/>
              <a:t>! cowboys, want meerder klinkers worden samen uitgesproken</a:t>
            </a:r>
          </a:p>
        </p:txBody>
      </p:sp>
    </p:spTree>
    <p:extLst>
      <p:ext uri="{BB962C8B-B14F-4D97-AF65-F5344CB8AC3E}">
        <p14:creationId xmlns:p14="http://schemas.microsoft.com/office/powerpoint/2010/main" val="35069562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131106">
        <p:fade/>
      </p:transition>
    </mc:Choice>
    <mc:Fallback xmlns="">
      <p:transition spd="med" advTm="131106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Je schrijft een apostrof…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BE" dirty="0"/>
              <a:t>3. Bij bezitsvormen die eindigen op een sisklank: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 err="1"/>
              <a:t>Alex</a:t>
            </a:r>
            <a:r>
              <a:rPr lang="nl-BE" dirty="0"/>
              <a:t>’ auto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Mercedes’ dagboek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Bush’ regering</a:t>
            </a:r>
          </a:p>
          <a:p>
            <a:pPr marL="0" indent="0">
              <a:buNone/>
            </a:pPr>
            <a:r>
              <a:rPr lang="nl-BE" dirty="0"/>
              <a:t>4. Bij </a:t>
            </a:r>
            <a:r>
              <a:rPr lang="nl-BE" b="1" i="1" dirty="0"/>
              <a:t>afleidingen</a:t>
            </a:r>
            <a:r>
              <a:rPr lang="nl-BE" dirty="0"/>
              <a:t> met afkortingen en cijfers: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40’er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 err="1"/>
              <a:t>gsm’en</a:t>
            </a:r>
            <a:endParaRPr lang="nl-BE" dirty="0"/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een </a:t>
            </a:r>
            <a:r>
              <a:rPr lang="nl-BE" dirty="0" err="1"/>
              <a:t>AA’er</a:t>
            </a:r>
            <a:endParaRPr lang="nl-BE" dirty="0"/>
          </a:p>
          <a:p>
            <a:pPr marL="320040" lvl="1" indent="0">
              <a:buNone/>
            </a:pPr>
            <a:r>
              <a:rPr lang="nl-BE" dirty="0"/>
              <a:t>	! Niet verwarren met samenstellingen die een koppelteken vragen: </a:t>
            </a:r>
          </a:p>
          <a:p>
            <a:pPr marL="320040" lvl="1" indent="0">
              <a:buNone/>
            </a:pPr>
            <a:r>
              <a:rPr lang="nl-BE" dirty="0"/>
              <a:t>	gsm-mast</a:t>
            </a:r>
          </a:p>
        </p:txBody>
      </p:sp>
    </p:spTree>
    <p:extLst>
      <p:ext uri="{BB962C8B-B14F-4D97-AF65-F5344CB8AC3E}">
        <p14:creationId xmlns:p14="http://schemas.microsoft.com/office/powerpoint/2010/main" val="1377078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75847">
        <p:fade/>
      </p:transition>
    </mc:Choice>
    <mc:Fallback xmlns="">
      <p:transition spd="med" advTm="75847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Je schrijft een apostrof…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BE" dirty="0"/>
              <a:t>Bij verkleinwoorden van zelfstandige naamwoorden op medeklinker + y: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baby’tje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pony’tje</a:t>
            </a:r>
          </a:p>
          <a:p>
            <a:pPr marL="320040" lvl="1" indent="0">
              <a:buNone/>
            </a:pPr>
            <a:r>
              <a:rPr lang="nl-BE" dirty="0"/>
              <a:t>! Maar </a:t>
            </a:r>
            <a:r>
              <a:rPr lang="nl-BE" i="1" dirty="0"/>
              <a:t>essaytje (want a en y worden als een klank uitgesproken)</a:t>
            </a:r>
          </a:p>
          <a:p>
            <a:pPr marL="320040" lvl="1" indent="0">
              <a:buNone/>
            </a:pPr>
            <a:endParaRPr lang="nl-BE" i="1" dirty="0"/>
          </a:p>
          <a:p>
            <a:pPr lvl="1">
              <a:buFont typeface="Wingdings" panose="05000000000000000000" pitchFamily="2" charset="2"/>
              <a:buChar char="§"/>
            </a:pPr>
            <a:r>
              <a:rPr lang="nl-BE" dirty="0"/>
              <a:t>Bij twijfel maak je gebruik van </a:t>
            </a:r>
            <a:r>
              <a:rPr lang="nl-BE" b="1" i="1" dirty="0">
                <a:solidFill>
                  <a:srgbClr val="00B050"/>
                </a:solidFill>
                <a:hlinkClick r:id="rId2"/>
              </a:rPr>
              <a:t>www.woordenlijst.org</a:t>
            </a:r>
            <a:r>
              <a:rPr lang="nl-BE" b="1" i="1" dirty="0">
                <a:solidFill>
                  <a:srgbClr val="00B050"/>
                </a:solidFill>
              </a:rPr>
              <a:t> </a:t>
            </a:r>
            <a:endParaRPr lang="nl-BE" b="1" i="1" dirty="0"/>
          </a:p>
          <a:p>
            <a:pPr marL="320040" lvl="1" indent="0">
              <a:buNone/>
            </a:pPr>
            <a:endParaRPr lang="nl-BE" i="1" dirty="0"/>
          </a:p>
        </p:txBody>
      </p:sp>
      <p:pic>
        <p:nvPicPr>
          <p:cNvPr id="1026" name="Picture 2" descr="http://www.lannoo.be/sites/default/files/generated/images/pages/groeneboekje_0.jp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54052" y="4713274"/>
            <a:ext cx="3960440" cy="148848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62805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57286">
        <p:fade/>
      </p:transition>
    </mc:Choice>
    <mc:Fallback xmlns="">
      <p:transition spd="med" advTm="57286">
        <p:fade/>
      </p:transition>
    </mc:Fallback>
  </mc:AlternateContent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tripedBorder_16x9">
  <a:themeElements>
    <a:clrScheme name="StripedBorder_16x9">
      <a:dk1>
        <a:srgbClr val="404040"/>
      </a:dk1>
      <a:lt1>
        <a:sysClr val="window" lastClr="FFFFFF"/>
      </a:lt1>
      <a:dk2>
        <a:srgbClr val="000000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9D66D"/>
      </a:accent5>
      <a:accent6>
        <a:srgbClr val="838383"/>
      </a:accent6>
      <a:hlink>
        <a:srgbClr val="F59E00"/>
      </a:hlink>
      <a:folHlink>
        <a:srgbClr val="B2B2B2"/>
      </a:folHlink>
    </a:clrScheme>
    <a:fontScheme name="StripedBorder_16x9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Essentia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12000"/>
                <a:satMod val="240000"/>
              </a:schemeClr>
              <a:schemeClr val="phClr">
                <a:tint val="98000"/>
              </a:schemeClr>
            </a:duotone>
          </a:blip>
          <a:tile tx="0" ty="0" sx="100000" sy="100000" flip="none" algn="ctr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28575"/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>
          <a:lnSpc>
            <a:spcPct val="90000"/>
          </a:lnSpc>
          <a:defRPr sz="240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StripedBorder_16x9">
      <a:dk1>
        <a:srgbClr val="404040"/>
      </a:dk1>
      <a:lt1>
        <a:sysClr val="window" lastClr="FFFFFF"/>
      </a:lt1>
      <a:dk2>
        <a:srgbClr val="000000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9D66D"/>
      </a:accent5>
      <a:accent6>
        <a:srgbClr val="838383"/>
      </a:accent6>
      <a:hlink>
        <a:srgbClr val="F59E00"/>
      </a:hlink>
      <a:folHlink>
        <a:srgbClr val="B2B2B2"/>
      </a:folHlink>
    </a:clrScheme>
    <a:fontScheme name="StripedBorder_16x9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Essentia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StripedBorder_16x9">
      <a:dk1>
        <a:srgbClr val="404040"/>
      </a:dk1>
      <a:lt1>
        <a:sysClr val="window" lastClr="FFFFFF"/>
      </a:lt1>
      <a:dk2>
        <a:srgbClr val="000000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9D66D"/>
      </a:accent5>
      <a:accent6>
        <a:srgbClr val="838383"/>
      </a:accent6>
      <a:hlink>
        <a:srgbClr val="F59E00"/>
      </a:hlink>
      <a:folHlink>
        <a:srgbClr val="B2B2B2"/>
      </a:folHlink>
    </a:clrScheme>
    <a:fontScheme name="StripedBorder_16x9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Essentia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6D85E5DE-FD81-49B5-BF4A-9F6573D6D735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230</Words>
  <Application>Microsoft Office PowerPoint</Application>
  <PresentationFormat>Aangepast</PresentationFormat>
  <Paragraphs>34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Euphemia</vt:lpstr>
      <vt:lpstr>Wingdings</vt:lpstr>
      <vt:lpstr>StripedBorder_16x9</vt:lpstr>
      <vt:lpstr>Spelling - woordtekens</vt:lpstr>
      <vt:lpstr>Je schrijft een apostrof…</vt:lpstr>
      <vt:lpstr>Je schrijft een apostrof…</vt:lpstr>
      <vt:lpstr>Je schrijft een apostrof…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2013-11-11T14:29:16Z</dcterms:created>
  <dcterms:modified xsi:type="dcterms:W3CDTF">2021-02-21T10:50:36Z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TC028010989991</vt:lpwstr>
  </property>
</Properties>
</file>

<file path=docProps/thumbnail.jpeg>
</file>