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12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95A3DE-BD58-43C3-B930-1BFE3D0D4F4F}" v="30" dt="2021-01-31T09:56:48.570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0" d="100"/>
          <a:sy n="90" d="100"/>
        </p:scale>
        <p:origin x="576" y="78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hthoek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hthoek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49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8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03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0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76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31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961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86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68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hthoek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4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ordenlijs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nl-NL" sz="5400" b="1" dirty="0">
                <a:solidFill>
                  <a:schemeClr val="accent1">
                    <a:lumMod val="75000"/>
                  </a:schemeClr>
                </a:solidFill>
              </a:rPr>
              <a:t>Het trema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1668016"/>
          </a:xfrm>
        </p:spPr>
        <p:txBody>
          <a:bodyPr/>
          <a:lstStyle/>
          <a:p>
            <a:r>
              <a:rPr lang="nl-NL" dirty="0"/>
              <a:t>Spelling - woordtekens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604">
        <p:fade/>
      </p:transition>
    </mc:Choice>
    <mc:Fallback xmlns="">
      <p:transition spd="med" advTm="21604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659160"/>
          </a:xfrm>
        </p:spPr>
        <p:txBody>
          <a:bodyPr/>
          <a:lstStyle/>
          <a:p>
            <a:r>
              <a:rPr lang="nl-BE" dirty="0"/>
              <a:t>Wanneer schrijf je een trema?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/>
              <a:t>Je gebruikt een trema om leesverwarring te voorkomen bij grondwoorden, afleidingen en telwoorden; 	       		! dus niet bij samenstellingen want dan gebruik je een 	koppelteken</a:t>
            </a:r>
          </a:p>
          <a:p>
            <a:r>
              <a:rPr lang="nl-BE" dirty="0"/>
              <a:t>Het trema draagt bij tot een betere leesbaarheid en uitspraak;</a:t>
            </a:r>
          </a:p>
          <a:p>
            <a:r>
              <a:rPr lang="nl-BE" dirty="0"/>
              <a:t>Het duidt aan dat twee naast elkaar bestaande klinkers in één woord tot verschillende lettergrepen behoren;</a:t>
            </a:r>
          </a:p>
          <a:p>
            <a:r>
              <a:rPr lang="nl-BE" dirty="0"/>
              <a:t>Geen trema als er geen gevaar voor een verkeerde uitspraak is;</a:t>
            </a:r>
          </a:p>
          <a:p>
            <a:r>
              <a:rPr lang="nl-BE" dirty="0"/>
              <a:t>Bij twijfel maak je gebruik van </a:t>
            </a:r>
            <a:r>
              <a:rPr lang="nl-BE" b="1" i="1" dirty="0">
                <a:solidFill>
                  <a:srgbClr val="00B050"/>
                </a:solidFill>
                <a:hlinkClick r:id="rId2"/>
              </a:rPr>
              <a:t>www.woordenlijst.org</a:t>
            </a:r>
            <a:r>
              <a:rPr lang="nl-BE" b="1" i="1" dirty="0">
                <a:solidFill>
                  <a:srgbClr val="00B050"/>
                </a:solidFill>
              </a:rPr>
              <a:t> </a:t>
            </a:r>
            <a:endParaRPr lang="nl-BE" b="1" i="1" dirty="0"/>
          </a:p>
        </p:txBody>
      </p:sp>
    </p:spTree>
    <p:extLst>
      <p:ext uri="{BB962C8B-B14F-4D97-AF65-F5344CB8AC3E}">
        <p14:creationId xmlns:p14="http://schemas.microsoft.com/office/powerpoint/2010/main" val="333147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7439">
        <p:fade/>
      </p:transition>
    </mc:Choice>
    <mc:Fallback xmlns="">
      <p:transition spd="med" advTm="67439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1. gebruik van een trema in grondwoorden om foutief lezen te vermijden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3600" dirty="0"/>
              <a:t>Enkele voorbeelden:</a:t>
            </a:r>
          </a:p>
          <a:p>
            <a:pPr lvl="2"/>
            <a:r>
              <a:rPr lang="nl-BE" sz="2600" dirty="0"/>
              <a:t>ruïne</a:t>
            </a:r>
          </a:p>
          <a:p>
            <a:pPr lvl="2"/>
            <a:r>
              <a:rPr lang="nl-BE" sz="2600" dirty="0"/>
              <a:t>geïsoleerd</a:t>
            </a:r>
          </a:p>
          <a:p>
            <a:pPr lvl="2"/>
            <a:r>
              <a:rPr lang="nl-BE" sz="2600" dirty="0"/>
              <a:t>België</a:t>
            </a:r>
          </a:p>
          <a:p>
            <a:pPr lvl="2"/>
            <a:r>
              <a:rPr lang="nl-BE" sz="2600" dirty="0"/>
              <a:t>egoïsme</a:t>
            </a:r>
          </a:p>
          <a:p>
            <a:pPr lvl="2"/>
            <a:r>
              <a:rPr lang="nl-BE" sz="2600" dirty="0"/>
              <a:t>vacuüm</a:t>
            </a:r>
          </a:p>
          <a:p>
            <a:pPr lvl="2"/>
            <a:r>
              <a:rPr lang="nl-BE" sz="2600" dirty="0"/>
              <a:t>reliëf</a:t>
            </a:r>
          </a:p>
          <a:p>
            <a:pPr marL="320040" lvl="1" indent="0">
              <a:buNone/>
            </a:pPr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2056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1384">
        <p:fade/>
      </p:transition>
    </mc:Choice>
    <mc:Fallback xmlns="">
      <p:transition spd="med" advTm="101384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587152"/>
          </a:xfrm>
        </p:spPr>
        <p:txBody>
          <a:bodyPr/>
          <a:lstStyle/>
          <a:p>
            <a:r>
              <a:rPr lang="nl-BE" dirty="0"/>
              <a:t>2. Ook in samengestelde getallen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sz="3600" dirty="0"/>
              <a:t>Je plaatst dat trema bij de tweede lettergreep waar je het woord opnieuw gaat uitspreken</a:t>
            </a:r>
          </a:p>
          <a:p>
            <a:r>
              <a:rPr lang="nl-BE" sz="3600" dirty="0"/>
              <a:t>Enkele voorbeelden:</a:t>
            </a:r>
          </a:p>
          <a:p>
            <a:pPr lvl="2"/>
            <a:r>
              <a:rPr lang="nl-BE" sz="2600" dirty="0"/>
              <a:t>tweeëndertig</a:t>
            </a:r>
          </a:p>
          <a:p>
            <a:pPr lvl="2"/>
            <a:r>
              <a:rPr lang="nl-BE" sz="2600" dirty="0"/>
              <a:t>drieëndertig</a:t>
            </a:r>
          </a:p>
          <a:p>
            <a:pPr lvl="2"/>
            <a:r>
              <a:rPr lang="nl-BE" sz="2600" dirty="0"/>
              <a:t>drieënnegentig</a:t>
            </a:r>
          </a:p>
          <a:p>
            <a:pPr lvl="2"/>
            <a:r>
              <a:rPr lang="nl-BE" sz="2600" dirty="0"/>
              <a:t>tweeënvijftig</a:t>
            </a:r>
          </a:p>
          <a:p>
            <a:pPr lvl="2"/>
            <a:r>
              <a:rPr lang="nl-BE" sz="2600" dirty="0"/>
              <a:t>…</a:t>
            </a:r>
          </a:p>
          <a:p>
            <a:pPr marL="320040" lvl="1" indent="0">
              <a:buNone/>
            </a:pPr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7259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336">
        <p:fade/>
      </p:transition>
    </mc:Choice>
    <mc:Fallback xmlns="">
      <p:transition spd="med" advTm="33336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587152"/>
          </a:xfrm>
        </p:spPr>
        <p:txBody>
          <a:bodyPr>
            <a:normAutofit fontScale="90000"/>
          </a:bodyPr>
          <a:lstStyle/>
          <a:p>
            <a:r>
              <a:rPr lang="nl-BE" dirty="0"/>
              <a:t>3 Bij zelfstandige naamwoorden die eindigen op –ie.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13892" y="1628800"/>
            <a:ext cx="9143538" cy="4114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BE" dirty="0"/>
              <a:t>!MOEILIJK!</a:t>
            </a:r>
          </a:p>
          <a:p>
            <a:r>
              <a:rPr lang="nl-BE" dirty="0"/>
              <a:t>Woordklemtoon op –ie </a:t>
            </a:r>
            <a:r>
              <a:rPr lang="nl-BE" dirty="0">
                <a:sym typeface="Symbol" panose="05050102010706020507" pitchFamily="18" charset="2"/>
              </a:rPr>
              <a:t> +</a:t>
            </a:r>
            <a:r>
              <a:rPr lang="nl-BE" dirty="0" err="1">
                <a:sym typeface="Symbol" panose="05050102010706020507" pitchFamily="18" charset="2"/>
              </a:rPr>
              <a:t>ën</a:t>
            </a:r>
            <a:endParaRPr lang="nl-BE" dirty="0">
              <a:sym typeface="Symbol" panose="05050102010706020507" pitchFamily="18" charset="2"/>
            </a:endParaRPr>
          </a:p>
          <a:p>
            <a:pPr lvl="1"/>
            <a:r>
              <a:rPr lang="nl-BE" dirty="0">
                <a:sym typeface="Symbol" panose="05050102010706020507" pitchFamily="18" charset="2"/>
              </a:rPr>
              <a:t>knieën</a:t>
            </a:r>
          </a:p>
          <a:p>
            <a:pPr lvl="1"/>
            <a:r>
              <a:rPr lang="nl-BE" dirty="0">
                <a:sym typeface="Symbol" panose="05050102010706020507" pitchFamily="18" charset="2"/>
              </a:rPr>
              <a:t>genieën</a:t>
            </a:r>
          </a:p>
          <a:p>
            <a:pPr lvl="1"/>
            <a:r>
              <a:rPr lang="nl-BE" dirty="0">
                <a:sym typeface="Symbol" panose="05050102010706020507" pitchFamily="18" charset="2"/>
              </a:rPr>
              <a:t>melodieën</a:t>
            </a:r>
          </a:p>
          <a:p>
            <a:r>
              <a:rPr lang="nl-BE" dirty="0">
                <a:sym typeface="Symbol" panose="05050102010706020507" pitchFamily="18" charset="2"/>
              </a:rPr>
              <a:t>Woordklemtoon niet op ie  + ¨n</a:t>
            </a:r>
          </a:p>
          <a:p>
            <a:pPr lvl="1"/>
            <a:r>
              <a:rPr lang="nl-BE" dirty="0">
                <a:sym typeface="Symbol" panose="05050102010706020507" pitchFamily="18" charset="2"/>
              </a:rPr>
              <a:t>Provinciën klemtoon ligt op tweede lettergreep ‘vin’)</a:t>
            </a:r>
          </a:p>
          <a:p>
            <a:pPr lvl="1"/>
            <a:r>
              <a:rPr lang="nl-BE" dirty="0">
                <a:sym typeface="Symbol" panose="05050102010706020507" pitchFamily="18" charset="2"/>
              </a:rPr>
              <a:t>Traliën (klemtoon ligt op eerste lettergreep ‘tra’)</a:t>
            </a:r>
          </a:p>
          <a:p>
            <a:pPr lvl="1"/>
            <a:r>
              <a:rPr lang="nl-BE" dirty="0">
                <a:sym typeface="Symbol" panose="05050102010706020507" pitchFamily="18" charset="2"/>
              </a:rPr>
              <a:t>Oliën (klemtoon ligt op ‘o’)</a:t>
            </a:r>
          </a:p>
          <a:p>
            <a:pPr marL="320040" lvl="1" indent="0">
              <a:buNone/>
            </a:pPr>
            <a:r>
              <a:rPr lang="nl-BE" dirty="0">
                <a:sym typeface="Symbol" panose="05050102010706020507" pitchFamily="18" charset="2"/>
              </a:rPr>
              <a:t> ! Deze woorden hebben vaak een dubbel meervoud, op - ¨n en op –s,</a:t>
            </a:r>
          </a:p>
        </p:txBody>
      </p:sp>
    </p:spTree>
    <p:extLst>
      <p:ext uri="{BB962C8B-B14F-4D97-AF65-F5344CB8AC3E}">
        <p14:creationId xmlns:p14="http://schemas.microsoft.com/office/powerpoint/2010/main" val="24377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8773">
        <p:fade/>
      </p:transition>
    </mc:Choice>
    <mc:Fallback xmlns="">
      <p:transition spd="med" advTm="138773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659160"/>
          </a:xfrm>
        </p:spPr>
        <p:txBody>
          <a:bodyPr/>
          <a:lstStyle/>
          <a:p>
            <a:r>
              <a:rPr lang="nl-BE" dirty="0"/>
              <a:t>Geen trema!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2876" y="1628800"/>
            <a:ext cx="9143538" cy="4391000"/>
          </a:xfrm>
        </p:spPr>
        <p:txBody>
          <a:bodyPr>
            <a:normAutofit fontScale="92500" lnSpcReduction="10000"/>
          </a:bodyPr>
          <a:lstStyle/>
          <a:p>
            <a:r>
              <a:rPr lang="nl-BE" dirty="0"/>
              <a:t>De klinkers kunnen geen tweeklank vormen en kan je niet fout uitspreken:</a:t>
            </a:r>
          </a:p>
          <a:p>
            <a:pPr lvl="1"/>
            <a:r>
              <a:rPr lang="nl-BE" dirty="0"/>
              <a:t>oase</a:t>
            </a:r>
          </a:p>
          <a:p>
            <a:pPr lvl="1"/>
            <a:r>
              <a:rPr lang="nl-BE" dirty="0"/>
              <a:t>skioord</a:t>
            </a:r>
          </a:p>
          <a:p>
            <a:pPr lvl="1"/>
            <a:r>
              <a:rPr lang="nl-BE" dirty="0"/>
              <a:t>slaolie</a:t>
            </a:r>
          </a:p>
          <a:p>
            <a:pPr lvl="1"/>
            <a:r>
              <a:rPr lang="nl-BE" dirty="0"/>
              <a:t>financieel (! financiële)</a:t>
            </a:r>
          </a:p>
          <a:p>
            <a:pPr marL="320040" lvl="1" indent="0">
              <a:buNone/>
            </a:pPr>
            <a:r>
              <a:rPr lang="nl-BE" dirty="0"/>
              <a:t>! Coach is wel een tweeklank maar is een woord van Engelstalige afkomst.</a:t>
            </a:r>
          </a:p>
          <a:p>
            <a:pPr marL="320040" lvl="1" indent="0">
              <a:buNone/>
            </a:pPr>
            <a:endParaRPr lang="nl-BE" dirty="0"/>
          </a:p>
          <a:p>
            <a:r>
              <a:rPr lang="nl-BE" dirty="0"/>
              <a:t>Bij </a:t>
            </a:r>
            <a:r>
              <a:rPr lang="nl-BE" dirty="0" err="1"/>
              <a:t>i+ig</a:t>
            </a:r>
            <a:r>
              <a:rPr lang="nl-BE" dirty="0"/>
              <a:t> en </a:t>
            </a:r>
            <a:r>
              <a:rPr lang="nl-BE" dirty="0" err="1"/>
              <a:t>i+ing</a:t>
            </a:r>
            <a:r>
              <a:rPr lang="nl-BE" dirty="0"/>
              <a:t>:</a:t>
            </a:r>
          </a:p>
          <a:p>
            <a:pPr lvl="1"/>
            <a:r>
              <a:rPr lang="nl-BE" dirty="0"/>
              <a:t>buiig</a:t>
            </a:r>
          </a:p>
          <a:p>
            <a:pPr lvl="1"/>
            <a:r>
              <a:rPr lang="nl-BE" dirty="0"/>
              <a:t>begroeiing</a:t>
            </a:r>
          </a:p>
          <a:p>
            <a:pPr lvl="1"/>
            <a:r>
              <a:rPr lang="nl-BE" dirty="0"/>
              <a:t>draaiing</a:t>
            </a: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4958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8057">
        <p:fade/>
      </p:transition>
    </mc:Choice>
    <mc:Fallback xmlns="">
      <p:transition spd="med" advTm="118057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587152"/>
          </a:xfrm>
        </p:spPr>
        <p:txBody>
          <a:bodyPr/>
          <a:lstStyle/>
          <a:p>
            <a:r>
              <a:rPr lang="nl-BE" dirty="0"/>
              <a:t>Geen trema!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2876" y="1484784"/>
            <a:ext cx="9143538" cy="4535016"/>
          </a:xfrm>
        </p:spPr>
        <p:txBody>
          <a:bodyPr>
            <a:normAutofit lnSpcReduction="10000"/>
          </a:bodyPr>
          <a:lstStyle/>
          <a:p>
            <a:r>
              <a:rPr lang="nl-BE" dirty="0"/>
              <a:t>Bij vreemde uitgangen  (= uit een andere taal) als –</a:t>
            </a:r>
            <a:r>
              <a:rPr lang="nl-BE" dirty="0" err="1"/>
              <a:t>eum</a:t>
            </a:r>
            <a:r>
              <a:rPr lang="nl-BE" dirty="0"/>
              <a:t>, -</a:t>
            </a:r>
            <a:r>
              <a:rPr lang="nl-BE" dirty="0" err="1"/>
              <a:t>eus</a:t>
            </a:r>
            <a:r>
              <a:rPr lang="nl-BE" dirty="0"/>
              <a:t>, -</a:t>
            </a:r>
            <a:r>
              <a:rPr lang="nl-BE" dirty="0" err="1"/>
              <a:t>ien</a:t>
            </a:r>
            <a:r>
              <a:rPr lang="nl-BE" dirty="0"/>
              <a:t> en –</a:t>
            </a:r>
            <a:r>
              <a:rPr lang="nl-BE" dirty="0" err="1"/>
              <a:t>ienne</a:t>
            </a:r>
            <a:r>
              <a:rPr lang="nl-BE" dirty="0"/>
              <a:t>:</a:t>
            </a:r>
          </a:p>
          <a:p>
            <a:pPr lvl="1"/>
            <a:r>
              <a:rPr lang="nl-BE" dirty="0"/>
              <a:t>museum / mausoleum / … </a:t>
            </a:r>
          </a:p>
          <a:p>
            <a:pPr lvl="1"/>
            <a:r>
              <a:rPr lang="nl-BE" dirty="0"/>
              <a:t>opticien / musicienne / …</a:t>
            </a:r>
          </a:p>
          <a:p>
            <a:r>
              <a:rPr lang="nl-BE" dirty="0"/>
              <a:t>Bij afbreken (splitsen) in lettergrepen:</a:t>
            </a:r>
          </a:p>
          <a:p>
            <a:pPr lvl="1"/>
            <a:r>
              <a:rPr lang="nl-BE" dirty="0"/>
              <a:t>fee-</a:t>
            </a:r>
            <a:r>
              <a:rPr lang="nl-BE" dirty="0" err="1"/>
              <a:t>eriek</a:t>
            </a:r>
            <a:endParaRPr lang="nl-BE" dirty="0"/>
          </a:p>
          <a:p>
            <a:pPr lvl="1"/>
            <a:r>
              <a:rPr lang="nl-BE" dirty="0" err="1"/>
              <a:t>ru-ine</a:t>
            </a:r>
            <a:endParaRPr lang="nl-BE" dirty="0"/>
          </a:p>
          <a:p>
            <a:r>
              <a:rPr lang="nl-BE" dirty="0"/>
              <a:t>Bij vreemde woorden:</a:t>
            </a:r>
          </a:p>
          <a:p>
            <a:pPr lvl="1"/>
            <a:r>
              <a:rPr lang="nl-BE" dirty="0"/>
              <a:t>coach</a:t>
            </a:r>
          </a:p>
          <a:p>
            <a:pPr lvl="1"/>
            <a:r>
              <a:rPr lang="nl-BE" dirty="0"/>
              <a:t>trainer</a:t>
            </a:r>
          </a:p>
          <a:p>
            <a:pPr lvl="1"/>
            <a:r>
              <a:rPr lang="nl-BE" dirty="0"/>
              <a:t>…</a:t>
            </a:r>
          </a:p>
          <a:p>
            <a:pPr marL="320040" lvl="1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5355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6161">
        <p:fade/>
      </p:transition>
    </mc:Choice>
    <mc:Fallback xmlns="">
      <p:transition spd="med" advTm="76161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ipedBorder_16x9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D85E5DE-FD81-49B5-BF4A-9F6573D6D7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</Words>
  <Application>Microsoft Office PowerPoint</Application>
  <PresentationFormat>Aangepast</PresentationFormat>
  <Paragraphs>62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Euphemia</vt:lpstr>
      <vt:lpstr>Wingdings</vt:lpstr>
      <vt:lpstr>StripedBorder_16x9</vt:lpstr>
      <vt:lpstr>Spelling - woordtekens</vt:lpstr>
      <vt:lpstr>Wanneer schrijf je een trema?</vt:lpstr>
      <vt:lpstr>1. gebruik van een trema in grondwoorden om foutief lezen te vermijden</vt:lpstr>
      <vt:lpstr>2. Ook in samengestelde getallen</vt:lpstr>
      <vt:lpstr>3 Bij zelfstandige naamwoorden die eindigen op –ie.</vt:lpstr>
      <vt:lpstr>Geen trema!</vt:lpstr>
      <vt:lpstr>Geen trema!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2013-11-11T14:29:16Z</dcterms:created>
  <dcterms:modified xsi:type="dcterms:W3CDTF">2021-02-21T11:14:19Z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TC028010989991</vt:lpwstr>
  </property>
</Properties>
</file>