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1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68" r:id="rId5"/>
    <p:sldId id="267" r:id="rId6"/>
    <p:sldId id="272" r:id="rId7"/>
    <p:sldId id="266" r:id="rId8"/>
    <p:sldId id="269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23D6C7-55D1-41F8-B4CF-73A475C1606E}" v="12" dt="2021-01-31T10:51:13.677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0" d="100"/>
          <a:sy n="90" d="100"/>
        </p:scale>
        <p:origin x="576" y="7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hthoek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hthoek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9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8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03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0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76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31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6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8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hthoek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4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ordenlijst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  <a:t>Het accentteken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1668016"/>
          </a:xfrm>
        </p:spPr>
        <p:txBody>
          <a:bodyPr/>
          <a:lstStyle/>
          <a:p>
            <a:r>
              <a:rPr lang="nl-NL" dirty="0"/>
              <a:t>Spelling - woordtekens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159">
        <p:fade/>
      </p:transition>
    </mc:Choice>
    <mc:Fallback xmlns="">
      <p:transition spd="med" advTm="12159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/>
          <a:lstStyle/>
          <a:p>
            <a:r>
              <a:rPr lang="nl-BE" dirty="0"/>
              <a:t>Wanneer schrijf je een accentteken?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2876" y="1268760"/>
            <a:ext cx="9143538" cy="4751040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In sommige Franse woorden schrijven we een accent op een klinker. </a:t>
            </a:r>
          </a:p>
          <a:p>
            <a:pPr marL="320040" lvl="1" indent="0">
              <a:buNone/>
            </a:pPr>
            <a:r>
              <a:rPr lang="nl-NL" dirty="0"/>
              <a:t>Het gaat om het accent aigu ( ´ zoals op de é in logé), </a:t>
            </a:r>
          </a:p>
          <a:p>
            <a:pPr marL="320040" lvl="1" indent="0">
              <a:buNone/>
            </a:pPr>
            <a:r>
              <a:rPr lang="nl-NL" dirty="0"/>
              <a:t>het accent </a:t>
            </a:r>
            <a:r>
              <a:rPr lang="nl-NL"/>
              <a:t>grave ( ` </a:t>
            </a:r>
            <a:r>
              <a:rPr lang="nl-NL" dirty="0"/>
              <a:t>zoals op de è in scène) </a:t>
            </a:r>
          </a:p>
          <a:p>
            <a:pPr marL="320040" lvl="1" indent="0">
              <a:buNone/>
            </a:pPr>
            <a:r>
              <a:rPr lang="nl-NL" dirty="0"/>
              <a:t>en het accent circonflexe of dakje (^ zoals op de ê in crêpe).</a:t>
            </a:r>
            <a:endParaRPr lang="nl-BE" dirty="0"/>
          </a:p>
          <a:p>
            <a:pPr marL="0" indent="0">
              <a:buNone/>
            </a:pPr>
            <a:endParaRPr lang="nl-BE" b="1" i="1" dirty="0"/>
          </a:p>
        </p:txBody>
      </p:sp>
    </p:spTree>
    <p:extLst>
      <p:ext uri="{BB962C8B-B14F-4D97-AF65-F5344CB8AC3E}">
        <p14:creationId xmlns:p14="http://schemas.microsoft.com/office/powerpoint/2010/main" val="33314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496">
        <p:fade/>
      </p:transition>
    </mc:Choice>
    <mc:Fallback xmlns="">
      <p:transition spd="med" advTm="23496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accentteken…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We maken onderscheid tussen twee groepen woorden:</a:t>
            </a:r>
          </a:p>
          <a:p>
            <a:endParaRPr lang="nl-B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De vernederlandste woorden</a:t>
            </a:r>
          </a:p>
          <a:p>
            <a:pPr lvl="1"/>
            <a:endParaRPr lang="nl-B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Niet-aangepaste woorden (letterlijk overgenomen uit een andere taal)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BE" dirty="0"/>
          </a:p>
          <a:p>
            <a:pPr marL="320040" lvl="1" indent="0">
              <a:buNone/>
            </a:pPr>
            <a:r>
              <a:rPr lang="nl-BE" dirty="0"/>
              <a:t>! Geen regels voor, dus onthouden door veel te oefenen.</a:t>
            </a:r>
          </a:p>
        </p:txBody>
      </p:sp>
    </p:spTree>
    <p:extLst>
      <p:ext uri="{BB962C8B-B14F-4D97-AF65-F5344CB8AC3E}">
        <p14:creationId xmlns:p14="http://schemas.microsoft.com/office/powerpoint/2010/main" val="35069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809">
        <p:fade/>
      </p:transition>
    </mc:Choice>
    <mc:Fallback xmlns="">
      <p:transition spd="med" advTm="26809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Vernederlandste 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Frans woord dat gangbaar is geworden in het Nederlands, verliest zijn accenttekens.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cheque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err="1"/>
              <a:t>Condeolance</a:t>
            </a:r>
            <a:r>
              <a:rPr lang="nl-NL" dirty="0"/>
              <a:t> (je medeleven betuigen)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controle</a:t>
            </a:r>
          </a:p>
          <a:p>
            <a:r>
              <a:rPr lang="nl-NL" dirty="0"/>
              <a:t>Alleen de accenten op de -e blijven behouden als dat nodig is om de uitspraak aan te geven.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café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enquête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première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571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199">
        <p:fade/>
      </p:transition>
    </mc:Choice>
    <mc:Fallback xmlns="">
      <p:transition spd="med" advTm="38199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Vernederlandste 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Als het accent niet nodig is voor de uitspraak, schrijven we het niet. Meestal krijgt de –e in de eerste lettergreep geen accent.</a:t>
            </a:r>
          </a:p>
          <a:p>
            <a:pPr lvl="2"/>
            <a:r>
              <a:rPr lang="nl-NL" dirty="0"/>
              <a:t>Zo is er geen teken nodig op de eerste e van procedé, maar wel op de tweede.</a:t>
            </a:r>
          </a:p>
          <a:p>
            <a:pPr lvl="2"/>
            <a:r>
              <a:rPr lang="nl-NL" dirty="0"/>
              <a:t>epoque</a:t>
            </a:r>
          </a:p>
          <a:p>
            <a:pPr lvl="2"/>
            <a:r>
              <a:rPr lang="nl-NL" dirty="0"/>
              <a:t>depot</a:t>
            </a:r>
          </a:p>
          <a:p>
            <a:pPr lvl="2"/>
            <a:r>
              <a:rPr lang="nl-NL" dirty="0"/>
              <a:t>reverence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De vrouwelijke vormen van woorden op –é schrijf je met –</a:t>
            </a:r>
            <a:r>
              <a:rPr lang="nl-NL" dirty="0" err="1"/>
              <a:t>ee</a:t>
            </a:r>
            <a:r>
              <a:rPr lang="nl-NL" dirty="0"/>
              <a:t>. </a:t>
            </a:r>
          </a:p>
          <a:p>
            <a:pPr lvl="2"/>
            <a:r>
              <a:rPr lang="nl-NL" dirty="0"/>
              <a:t>logé - logee</a:t>
            </a:r>
          </a:p>
          <a:p>
            <a:pPr lvl="2"/>
            <a:endParaRPr lang="nl-NL" dirty="0"/>
          </a:p>
          <a:p>
            <a:pPr lvl="1">
              <a:buFont typeface="Wingdings" panose="05000000000000000000" pitchFamily="2" charset="2"/>
              <a:buChar char="§"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8581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002">
        <p:fade/>
      </p:transition>
    </mc:Choice>
    <mc:Fallback xmlns="">
      <p:transition spd="med" advTm="49002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Niet-aangepaste Franse woorden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 een woord dat nog als echt Frans wordt aangevoeld, blijven alle accenttekens staan. Dat geldt vooral voor woordgroepen.</a:t>
            </a:r>
          </a:p>
          <a:p>
            <a:pPr marL="320040" lvl="1" indent="0">
              <a:buNone/>
            </a:pPr>
            <a:endParaRPr lang="nl-NL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tête-à-tête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déjà vu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maîtresse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maître d'hôtel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belle époque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coûte que coûte (</a:t>
            </a:r>
            <a:r>
              <a:rPr lang="fr-FR" dirty="0" err="1"/>
              <a:t>koste</a:t>
            </a:r>
            <a:r>
              <a:rPr lang="fr-FR" dirty="0"/>
              <a:t> </a:t>
            </a:r>
            <a:r>
              <a:rPr lang="fr-FR" dirty="0" err="1"/>
              <a:t>wat</a:t>
            </a:r>
            <a:r>
              <a:rPr lang="fr-FR" dirty="0"/>
              <a:t> het </a:t>
            </a:r>
            <a:r>
              <a:rPr lang="fr-FR" dirty="0" err="1"/>
              <a:t>kost</a:t>
            </a:r>
            <a:r>
              <a:rPr lang="fr-FR" dirty="0"/>
              <a:t>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4272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738">
        <p:fade/>
      </p:transition>
    </mc:Choice>
    <mc:Fallback xmlns="">
      <p:transition spd="med" advTm="39738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>
            <a:normAutofit/>
          </a:bodyPr>
          <a:lstStyle/>
          <a:p>
            <a:r>
              <a:rPr lang="nl-B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Twijfel?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is moeilijk te beslissen onder welke regel een Frans woord valt. De Woordenlijst geeft uitsluitsel. </a:t>
            </a:r>
          </a:p>
          <a:p>
            <a:r>
              <a:rPr lang="nl-BE" dirty="0"/>
              <a:t>Bij twijfel maak je gebruik </a:t>
            </a:r>
            <a:r>
              <a:rPr lang="nl-BE"/>
              <a:t>van </a:t>
            </a:r>
            <a:r>
              <a:rPr lang="nl-NL">
                <a:hlinkClick r:id="rId2"/>
              </a:rPr>
              <a:t>www</a:t>
            </a:r>
            <a:r>
              <a:rPr lang="nl-NL" dirty="0">
                <a:hlinkClick r:id="rId2"/>
              </a:rPr>
              <a:t>.woordenlijst.org</a:t>
            </a:r>
            <a:r>
              <a:rPr lang="nl-NL" dirty="0"/>
              <a:t>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75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582">
        <p:fade/>
      </p:transition>
    </mc:Choice>
    <mc:Fallback xmlns="">
      <p:transition spd="med" advTm="20582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ipedBorder_16x9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85E5DE-FD81-49B5-BF4A-9F6573D6D7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</Words>
  <Application>Microsoft Office PowerPoint</Application>
  <PresentationFormat>Aangepast</PresentationFormat>
  <Paragraphs>45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Euphemia</vt:lpstr>
      <vt:lpstr>Wingdings</vt:lpstr>
      <vt:lpstr>StripedBorder_16x9</vt:lpstr>
      <vt:lpstr>Spelling - woordtekens</vt:lpstr>
      <vt:lpstr>Wanneer schrijf je een accentteken?</vt:lpstr>
      <vt:lpstr>Je schrijft een accentteken…</vt:lpstr>
      <vt:lpstr>Vernederlandste woorden</vt:lpstr>
      <vt:lpstr>Vernederlandste woorden</vt:lpstr>
      <vt:lpstr>Niet-aangepaste Franse woorden </vt:lpstr>
      <vt:lpstr>Twijfel?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2013-11-11T14:29:16Z</dcterms:created>
  <dcterms:modified xsi:type="dcterms:W3CDTF">2021-02-21T11:24:55Z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TC028010989991</vt:lpwstr>
  </property>
</Properties>
</file>