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2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143D-C6DB-4203-9407-F73E55510ACA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607-A4FC-4D7D-BD07-0027140C28D5}" type="slidenum">
              <a:rPr lang="nl-NL" smtClean="0"/>
              <a:t>‹nr.›</a:t>
            </a:fld>
            <a:endParaRPr lang="nl-N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1337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143D-C6DB-4203-9407-F73E55510ACA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607-A4FC-4D7D-BD07-0027140C28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4167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143D-C6DB-4203-9407-F73E55510ACA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607-A4FC-4D7D-BD07-0027140C28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21965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143D-C6DB-4203-9407-F73E55510ACA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607-A4FC-4D7D-BD07-0027140C28D5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52598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143D-C6DB-4203-9407-F73E55510ACA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607-A4FC-4D7D-BD07-0027140C28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6855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143D-C6DB-4203-9407-F73E55510ACA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607-A4FC-4D7D-BD07-0027140C28D5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34666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143D-C6DB-4203-9407-F73E55510ACA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607-A4FC-4D7D-BD07-0027140C28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26897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143D-C6DB-4203-9407-F73E55510ACA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607-A4FC-4D7D-BD07-0027140C28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13028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143D-C6DB-4203-9407-F73E55510ACA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607-A4FC-4D7D-BD07-0027140C28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6611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143D-C6DB-4203-9407-F73E55510ACA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607-A4FC-4D7D-BD07-0027140C28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690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143D-C6DB-4203-9407-F73E55510ACA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607-A4FC-4D7D-BD07-0027140C28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2030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143D-C6DB-4203-9407-F73E55510ACA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607-A4FC-4D7D-BD07-0027140C28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3790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143D-C6DB-4203-9407-F73E55510ACA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607-A4FC-4D7D-BD07-0027140C28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7601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143D-C6DB-4203-9407-F73E55510ACA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607-A4FC-4D7D-BD07-0027140C28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6136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143D-C6DB-4203-9407-F73E55510ACA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607-A4FC-4D7D-BD07-0027140C28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441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143D-C6DB-4203-9407-F73E55510ACA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607-A4FC-4D7D-BD07-0027140C28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7375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143D-C6DB-4203-9407-F73E55510ACA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607-A4FC-4D7D-BD07-0027140C28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0791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C99143D-C6DB-4203-9407-F73E55510ACA}" type="datetimeFigureOut">
              <a:rPr lang="nl-NL" smtClean="0"/>
              <a:t>1-3-2021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1DDD607-A4FC-4D7D-BD07-0027140C28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31808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oof.nl/algemeen/oefen-de-naamgebaren-van-de-sesamstraat-bewoners-29116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q=de+gruffalo+digitaal+prentenboek&amp;rlz=1C1GCEB_enNL866NL866&amp;oq=de+gruffalo+digi&amp;aqs=chrome.0.0j69i57j0i22i30l2.5436j0j4&amp;sourceid=chrome&amp;ie=UTF-8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dP83naq11s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162000"/>
                <a:satMod val="200000"/>
                <a:lumMod val="124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66636809-3F8B-47DD-A379-B1C5ECE17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F0152F8-A0BD-4C57-A2EE-7C7500ACE8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32710" y="628617"/>
            <a:ext cx="3971902" cy="3028983"/>
          </a:xfrm>
        </p:spPr>
        <p:txBody>
          <a:bodyPr>
            <a:normAutofit/>
          </a:bodyPr>
          <a:lstStyle/>
          <a:p>
            <a:r>
              <a:rPr lang="nl-NL" sz="4100"/>
              <a:t>Gebarentaal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41DB460-1BD1-4A5A-8FF1-BCF40F147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32709" y="3843868"/>
            <a:ext cx="2827315" cy="1564744"/>
          </a:xfrm>
        </p:spPr>
        <p:txBody>
          <a:bodyPr>
            <a:normAutofit/>
          </a:bodyPr>
          <a:lstStyle/>
          <a:p>
            <a:r>
              <a:rPr lang="nl-NL" dirty="0"/>
              <a:t>Even proberen</a:t>
            </a:r>
          </a:p>
        </p:txBody>
      </p:sp>
      <p:sp>
        <p:nvSpPr>
          <p:cNvPr id="73" name="Snip Diagonal Corner Rectangle 6">
            <a:extLst>
              <a:ext uri="{FF2B5EF4-FFF2-40B4-BE49-F238E27FC236}">
                <a16:creationId xmlns:a16="http://schemas.microsoft.com/office/drawing/2014/main" id="{681BEBA3-7D46-4536-ADF6-B991CF616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000" y="620722"/>
            <a:ext cx="6575496" cy="5286838"/>
          </a:xfrm>
          <a:prstGeom prst="snip2DiagRect">
            <a:avLst>
              <a:gd name="adj1" fmla="val 10787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Man Hand Tonen Rock En Roll Gebaar Plat Teken Geïsoleerd Op Wit. Vector  Kleurrijke Illustratie Van Corona Of Duivelsymbool, Non-verbale  Communicatie Gebaren, Body Language Aanwijzing, Betekent Leuk Of Cool  Royalty Vrije Cliparts,">
            <a:extLst>
              <a:ext uri="{FF2B5EF4-FFF2-40B4-BE49-F238E27FC236}">
                <a16:creationId xmlns:a16="http://schemas.microsoft.com/office/drawing/2014/main" id="{546C44D1-BD5C-4079-BB80-FCC269818D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88" b="3355"/>
          <a:stretch/>
        </p:blipFill>
        <p:spPr bwMode="auto">
          <a:xfrm>
            <a:off x="799072" y="786117"/>
            <a:ext cx="6245352" cy="4956048"/>
          </a:xfrm>
          <a:custGeom>
            <a:avLst/>
            <a:gdLst/>
            <a:ahLst/>
            <a:cxnLst/>
            <a:rect l="l" t="t" r="r" b="b"/>
            <a:pathLst>
              <a:path w="6245352" h="4956048">
                <a:moveTo>
                  <a:pt x="534609" y="0"/>
                </a:moveTo>
                <a:lnTo>
                  <a:pt x="6245352" y="0"/>
                </a:lnTo>
                <a:lnTo>
                  <a:pt x="6245352" y="4421439"/>
                </a:lnTo>
                <a:lnTo>
                  <a:pt x="5710743" y="4956048"/>
                </a:lnTo>
                <a:lnTo>
                  <a:pt x="0" y="4956048"/>
                </a:lnTo>
                <a:lnTo>
                  <a:pt x="0" y="53460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5" name="Group 74">
            <a:extLst>
              <a:ext uri="{FF2B5EF4-FFF2-40B4-BE49-F238E27FC236}">
                <a16:creationId xmlns:a16="http://schemas.microsoft.com/office/drawing/2014/main" id="{9BF16551-D19C-4721-B946-C83EF9AD5D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680F65F-4BC4-45B2-B3BE-0720044C23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D7E03B76-AD69-478E-97A9-B4D9545909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62A6A871-1C8D-45D7-A9AE-80A07DD6F2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362DC79E-659F-4033-82AA-D3E62C8FEC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2B645FB0-C8DF-41DF-8E28-E362DB08D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68741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8383BA14-6162-4887-9102-95C85888C9CD}"/>
              </a:ext>
            </a:extLst>
          </p:cNvPr>
          <p:cNvSpPr/>
          <p:nvPr/>
        </p:nvSpPr>
        <p:spPr>
          <a:xfrm>
            <a:off x="1682039" y="319385"/>
            <a:ext cx="898034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Namen</a:t>
            </a:r>
          </a:p>
          <a:p>
            <a:pPr algn="ctr"/>
            <a:endParaRPr lang="nl-NL" sz="5400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  <a:p>
            <a:pPr algn="ctr"/>
            <a:r>
              <a:rPr lang="nl-NL" sz="54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Wat is jouw naamgebaar?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A241F6E7-2651-4245-86AB-ED274753DE4F}"/>
              </a:ext>
            </a:extLst>
          </p:cNvPr>
          <p:cNvSpPr/>
          <p:nvPr/>
        </p:nvSpPr>
        <p:spPr>
          <a:xfrm>
            <a:off x="3048000" y="31058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https://www.doof.nl/algemeen/oefen-de-naamgebaren-van-de-sesamstraat-bewoners-29116/</a:t>
            </a:r>
            <a:endParaRPr lang="nl-NL" dirty="0"/>
          </a:p>
          <a:p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72480C0-BCF1-46F1-B161-78C3CE581FBE}"/>
              </a:ext>
            </a:extLst>
          </p:cNvPr>
          <p:cNvSpPr/>
          <p:nvPr/>
        </p:nvSpPr>
        <p:spPr>
          <a:xfrm>
            <a:off x="1829992" y="4096168"/>
            <a:ext cx="891301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Bedenk een naamgebaar</a:t>
            </a:r>
          </a:p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Voor iemand uit de klas!</a:t>
            </a:r>
          </a:p>
        </p:txBody>
      </p:sp>
    </p:spTree>
    <p:extLst>
      <p:ext uri="{BB962C8B-B14F-4D97-AF65-F5344CB8AC3E}">
        <p14:creationId xmlns:p14="http://schemas.microsoft.com/office/powerpoint/2010/main" val="1659360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162000"/>
                <a:satMod val="200000"/>
                <a:lumMod val="124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7A5E4048-8AD9-43F3-80A4-336AA3DF33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344151FD-016D-49D2-B2DA-5C5CB910FD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491D03EE-0060-4DFC-8FAD-50704819E2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C8136328-C5EB-4E11-9DE3-A31CA17BE3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E834FD73-4E36-4D50-80FD-EF777E0B9B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80F62F88-AC98-49AC-8273-8326C4E2EC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 useBgFill="1">
        <p:nvSpPr>
          <p:cNvPr id="78" name="Rectangle 77">
            <a:extLst>
              <a:ext uri="{FF2B5EF4-FFF2-40B4-BE49-F238E27FC236}">
                <a16:creationId xmlns:a16="http://schemas.microsoft.com/office/drawing/2014/main" id="{B3A01C35-BA85-48A8-B55E-143BA21CF9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nip Diagonal Corner Rectangle 24">
            <a:extLst>
              <a:ext uri="{FF2B5EF4-FFF2-40B4-BE49-F238E27FC236}">
                <a16:creationId xmlns:a16="http://schemas.microsoft.com/office/drawing/2014/main" id="{BC307542-EE90-4E2E-B693-14BDBCB3A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90" y="620722"/>
            <a:ext cx="6575496" cy="5286838"/>
          </a:xfrm>
          <a:prstGeom prst="snip2DiagRect">
            <a:avLst>
              <a:gd name="adj1" fmla="val 10787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Lemniscaat De Gruffalo (prentenboek). 4+">
            <a:extLst>
              <a:ext uri="{FF2B5EF4-FFF2-40B4-BE49-F238E27FC236}">
                <a16:creationId xmlns:a16="http://schemas.microsoft.com/office/drawing/2014/main" id="{CE4791DD-972E-4214-819C-2F5812D24D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84" b="17533"/>
          <a:stretch/>
        </p:blipFill>
        <p:spPr bwMode="auto">
          <a:xfrm>
            <a:off x="778062" y="786117"/>
            <a:ext cx="6245352" cy="4956048"/>
          </a:xfrm>
          <a:custGeom>
            <a:avLst/>
            <a:gdLst/>
            <a:ahLst/>
            <a:cxnLst/>
            <a:rect l="l" t="t" r="r" b="b"/>
            <a:pathLst>
              <a:path w="6245352" h="4956048">
                <a:moveTo>
                  <a:pt x="534609" y="0"/>
                </a:moveTo>
                <a:lnTo>
                  <a:pt x="6245352" y="0"/>
                </a:lnTo>
                <a:lnTo>
                  <a:pt x="6245352" y="4421439"/>
                </a:lnTo>
                <a:lnTo>
                  <a:pt x="5710743" y="4956048"/>
                </a:lnTo>
                <a:lnTo>
                  <a:pt x="0" y="4956048"/>
                </a:lnTo>
                <a:lnTo>
                  <a:pt x="0" y="53460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F84D8594-EABE-4B6E-9599-594B2C2339B0}"/>
              </a:ext>
            </a:extLst>
          </p:cNvPr>
          <p:cNvSpPr/>
          <p:nvPr/>
        </p:nvSpPr>
        <p:spPr>
          <a:xfrm>
            <a:off x="7283589" y="3597274"/>
            <a:ext cx="3479419" cy="30702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r>
              <a:rPr lang="en-US" sz="1400" dirty="0">
                <a:solidFill>
                  <a:schemeClr val="bg2">
                    <a:lumMod val="50000"/>
                  </a:schemeClr>
                </a:solidFill>
                <a:hlinkClick r:id="rId3"/>
              </a:rPr>
              <a:t>https://www.google.com/search?q=de+gruffalo+digitaal+prentenboek&amp;rlz=1C1GCEB_enNL866NL866&amp;oq=de+gruffalo+digi&amp;aqs=chrome.0.0j69i57j0i22i30l2.5436j0j4&amp;sourceid=chrome&amp;ie=UTF-8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892C16D-E4DF-40C1-B474-0B2188FCEA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4D099E65-7E93-45A9-94F8-AFC49A81DD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45F2E5F4-AD0C-41E1-B607-24C5BA4A12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5BABEFDB-C0FD-48BE-9573-83AC691F3A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B7E9A77D-325A-46AD-A8BE-53CF3E6487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503DEEF1-8BC0-412B-9976-97C8E5201C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kstvak 2">
            <a:extLst>
              <a:ext uri="{FF2B5EF4-FFF2-40B4-BE49-F238E27FC236}">
                <a16:creationId xmlns:a16="http://schemas.microsoft.com/office/drawing/2014/main" id="{EA057AC0-6425-4BA5-90E5-8286DF7AAEF0}"/>
              </a:ext>
            </a:extLst>
          </p:cNvPr>
          <p:cNvSpPr txBox="1"/>
          <p:nvPr/>
        </p:nvSpPr>
        <p:spPr>
          <a:xfrm>
            <a:off x="7390199" y="1032452"/>
            <a:ext cx="3684099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nl-NL" dirty="0">
                <a:solidFill>
                  <a:schemeClr val="bg1"/>
                </a:solidFill>
              </a:rPr>
              <a:t>Ken je het boek van De </a:t>
            </a:r>
            <a:r>
              <a:rPr lang="nl-NL" dirty="0" err="1">
                <a:solidFill>
                  <a:schemeClr val="bg1"/>
                </a:solidFill>
              </a:rPr>
              <a:t>Gruffalo</a:t>
            </a:r>
            <a:r>
              <a:rPr lang="nl-NL" dirty="0">
                <a:solidFill>
                  <a:schemeClr val="bg1"/>
                </a:solidFill>
              </a:rPr>
              <a:t>?</a:t>
            </a:r>
          </a:p>
          <a:p>
            <a:pPr>
              <a:spcAft>
                <a:spcPts val="600"/>
              </a:spcAft>
            </a:pPr>
            <a:endParaRPr lang="nl-NL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nl-NL" dirty="0">
                <a:solidFill>
                  <a:schemeClr val="bg1"/>
                </a:solidFill>
              </a:rPr>
              <a:t>Bekijk het eerste stukje (bijv. de eerste twee bladzijden. Welke gebaren wil je weten?</a:t>
            </a:r>
          </a:p>
        </p:txBody>
      </p:sp>
    </p:spTree>
    <p:extLst>
      <p:ext uri="{BB962C8B-B14F-4D97-AF65-F5344CB8AC3E}">
        <p14:creationId xmlns:p14="http://schemas.microsoft.com/office/powerpoint/2010/main" val="4262055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4C783A3B-E349-45CB-8825-BBB1A4A7CC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309" y="116281"/>
            <a:ext cx="9854837" cy="5518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053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2DFCBE2-5FD9-4DBE-BEF1-2072F002F84E}"/>
              </a:ext>
            </a:extLst>
          </p:cNvPr>
          <p:cNvSpPr txBox="1"/>
          <p:nvPr/>
        </p:nvSpPr>
        <p:spPr>
          <a:xfrm>
            <a:off x="1133475" y="971550"/>
            <a:ext cx="7861447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Hoe kan je laten zien met je lichaam/gebaren dat de muis klein is en</a:t>
            </a:r>
          </a:p>
          <a:p>
            <a:r>
              <a:rPr lang="nl-NL" dirty="0"/>
              <a:t>Tegen de grote </a:t>
            </a:r>
            <a:r>
              <a:rPr lang="nl-NL" dirty="0" err="1"/>
              <a:t>gruffalo</a:t>
            </a:r>
            <a:r>
              <a:rPr lang="nl-NL" dirty="0"/>
              <a:t> praat?</a:t>
            </a:r>
          </a:p>
          <a:p>
            <a:endParaRPr lang="nl-NL" dirty="0"/>
          </a:p>
          <a:p>
            <a:r>
              <a:rPr lang="nl-NL" dirty="0"/>
              <a:t>Hoe kan je laten zien met je lichaam dat de vos praat?</a:t>
            </a:r>
          </a:p>
          <a:p>
            <a:endParaRPr lang="nl-NL" dirty="0"/>
          </a:p>
          <a:p>
            <a:r>
              <a:rPr lang="nl-NL" dirty="0"/>
              <a:t>Denk aan:</a:t>
            </a:r>
          </a:p>
          <a:p>
            <a:pPr marL="285750" indent="-285750">
              <a:buFontTx/>
              <a:buChar char="-"/>
            </a:pPr>
            <a:r>
              <a:rPr lang="nl-NL" dirty="0"/>
              <a:t>kleine/grote gebaren</a:t>
            </a:r>
          </a:p>
          <a:p>
            <a:pPr marL="285750" indent="-285750">
              <a:buFontTx/>
              <a:buChar char="-"/>
            </a:pPr>
            <a:r>
              <a:rPr lang="nl-NL" dirty="0"/>
              <a:t>Hoe je kijkt</a:t>
            </a:r>
          </a:p>
          <a:p>
            <a:pPr marL="285750" indent="-285750">
              <a:buFontTx/>
              <a:buChar char="-"/>
            </a:pPr>
            <a:r>
              <a:rPr lang="nl-NL" dirty="0"/>
              <a:t>Waar je gaat staan</a:t>
            </a:r>
          </a:p>
          <a:p>
            <a:pPr marL="285750" indent="-285750">
              <a:buFontTx/>
              <a:buChar char="-"/>
            </a:pPr>
            <a:r>
              <a:rPr lang="nl-NL" dirty="0"/>
              <a:t>Hoe je beweegt</a:t>
            </a:r>
          </a:p>
          <a:p>
            <a:endParaRPr lang="nl-NL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CED1865A-155B-4E92-9523-4836F70B6137}"/>
              </a:ext>
            </a:extLst>
          </p:cNvPr>
          <p:cNvSpPr/>
          <p:nvPr/>
        </p:nvSpPr>
        <p:spPr>
          <a:xfrm>
            <a:off x="1439237" y="5701784"/>
            <a:ext cx="59073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2"/>
              </a:rPr>
              <a:t>https://www.youtube.com/watch?v=DdP83naq11s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3109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8923A515-97A8-4AB9-A89B-3F1F8493A8D0}"/>
              </a:ext>
            </a:extLst>
          </p:cNvPr>
          <p:cNvSpPr/>
          <p:nvPr/>
        </p:nvSpPr>
        <p:spPr>
          <a:xfrm>
            <a:off x="243319" y="258425"/>
            <a:ext cx="11271034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Tips voor slechthorende kinderen</a:t>
            </a:r>
          </a:p>
          <a:p>
            <a:pPr algn="ctr"/>
            <a:r>
              <a:rPr lang="nl-NL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In de klas:</a:t>
            </a:r>
          </a:p>
          <a:p>
            <a:pPr algn="ctr"/>
            <a:endParaRPr lang="nl-NL" sz="1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F729F9C3-4C26-4D97-A4B2-9FBFBD17EF68}"/>
              </a:ext>
            </a:extLst>
          </p:cNvPr>
          <p:cNvSpPr txBox="1"/>
          <p:nvPr/>
        </p:nvSpPr>
        <p:spPr>
          <a:xfrm>
            <a:off x="954560" y="2154554"/>
            <a:ext cx="11146000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nl-NL" sz="2400" dirty="0"/>
              <a:t>Zorg ervoor dat ze jou en de andere kinderen kunnen zien</a:t>
            </a:r>
          </a:p>
          <a:p>
            <a:pPr marL="457200" indent="-457200">
              <a:buAutoNum type="arabicPeriod"/>
            </a:pPr>
            <a:r>
              <a:rPr lang="nl-NL" sz="2400" dirty="0"/>
              <a:t>Leer ze te kijken als dat nodig is</a:t>
            </a:r>
          </a:p>
          <a:p>
            <a:pPr marL="457200" indent="-457200">
              <a:buAutoNum type="arabicPeriod"/>
            </a:pPr>
            <a:r>
              <a:rPr lang="nl-NL" sz="2400" dirty="0"/>
              <a:t>Lees een boek vooraf één op één of laat dit de ouders doen</a:t>
            </a:r>
          </a:p>
          <a:p>
            <a:pPr marL="457200" indent="-457200">
              <a:buAutoNum type="arabicPeriod"/>
            </a:pPr>
            <a:r>
              <a:rPr lang="nl-NL" sz="2400" dirty="0"/>
              <a:t>Doe achteraf met het boek een paar taalspelletjes: </a:t>
            </a:r>
          </a:p>
          <a:p>
            <a:r>
              <a:rPr lang="nl-NL" sz="2400" dirty="0"/>
              <a:t>     bijv. volgorde navertellen, kopie puzzelen, stukjes puzzelen op </a:t>
            </a:r>
          </a:p>
          <a:p>
            <a:r>
              <a:rPr lang="nl-NL" sz="2400" dirty="0"/>
              <a:t>     kleurplaat, begrippen koppelen, hier bijv. groot en klein</a:t>
            </a:r>
          </a:p>
          <a:p>
            <a:r>
              <a:rPr lang="nl-NL" sz="2400" dirty="0"/>
              <a:t>5. Let vooral op tussendoor situaties, hier kan een slechthorend kind</a:t>
            </a:r>
          </a:p>
          <a:p>
            <a:r>
              <a:rPr lang="nl-NL" sz="2400" dirty="0"/>
              <a:t>    slecht in meekomen</a:t>
            </a:r>
          </a:p>
          <a:p>
            <a:r>
              <a:rPr lang="nl-NL" sz="2400" dirty="0"/>
              <a:t>6. Een hoortoestel werkt niet bij veel achtergrondgeruis of grotere afstand</a:t>
            </a:r>
          </a:p>
          <a:p>
            <a:r>
              <a:rPr lang="nl-NL" sz="2400" dirty="0"/>
              <a:t>    zoals bij buitenspelen en gym</a:t>
            </a:r>
          </a:p>
          <a:p>
            <a:r>
              <a:rPr lang="nl-NL" sz="2400" dirty="0"/>
              <a:t>7. Schakel ambulante hulp van </a:t>
            </a:r>
            <a:r>
              <a:rPr lang="nl-NL" sz="2400" dirty="0" err="1"/>
              <a:t>Kentalis</a:t>
            </a:r>
            <a:r>
              <a:rPr lang="nl-NL" sz="2400" dirty="0"/>
              <a:t> in. Er zijn programma’s voor </a:t>
            </a:r>
          </a:p>
          <a:p>
            <a:r>
              <a:rPr lang="nl-NL" sz="2400" dirty="0"/>
              <a:t>    zelfvertrouwen en omgaan met slechthorendheid.</a:t>
            </a:r>
          </a:p>
          <a:p>
            <a:pPr marL="457200" indent="-457200">
              <a:buAutoNum type="arabicPeriod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858479415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296</Words>
  <Application>Microsoft Office PowerPoint</Application>
  <PresentationFormat>Breedbeeld</PresentationFormat>
  <Paragraphs>37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Segment</vt:lpstr>
      <vt:lpstr>Gebarentaal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Gebarentaal</dc:title>
  <dc:creator>Laura Beeftink</dc:creator>
  <cp:lastModifiedBy>Laura Beeftink</cp:lastModifiedBy>
  <cp:revision>3</cp:revision>
  <dcterms:created xsi:type="dcterms:W3CDTF">2021-03-01T12:13:11Z</dcterms:created>
  <dcterms:modified xsi:type="dcterms:W3CDTF">2021-03-01T12:31:26Z</dcterms:modified>
</cp:coreProperties>
</file>