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60" r:id="rId5"/>
    <p:sldId id="259" r:id="rId6"/>
    <p:sldId id="261"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7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871359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1366777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04355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976826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59042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13300653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935449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597612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657081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801115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330736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975948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992731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769529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962891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564243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3/1/2021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24617100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GBprF0dKSaM" TargetMode="External"/><Relationship Id="rId2" Type="http://schemas.openxmlformats.org/officeDocument/2006/relationships/hyperlink" Target="https://www.leraar24.nl/69940/slechtziende-en-blinde-kinderen/" TargetMode="External"/><Relationship Id="rId1" Type="http://schemas.openxmlformats.org/officeDocument/2006/relationships/slideLayout" Target="../slideLayouts/slideLayout2.xml"/><Relationship Id="rId4" Type="http://schemas.openxmlformats.org/officeDocument/2006/relationships/hyperlink" Target="https://www.facebook.com/Irishond/videos/concert-voor-kinderen-met-zowel-een-auditieve-als-visuele-beperking/1148305688688259/"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1200" y="2404534"/>
            <a:ext cx="8562803" cy="1646302"/>
          </a:xfrm>
        </p:spPr>
        <p:txBody>
          <a:bodyPr/>
          <a:lstStyle/>
          <a:p>
            <a:r>
              <a:rPr lang="nl-NL" dirty="0"/>
              <a:t>Ontwikkelingspsychologie</a:t>
            </a:r>
          </a:p>
        </p:txBody>
      </p:sp>
      <p:sp>
        <p:nvSpPr>
          <p:cNvPr id="3" name="Ondertitel 2"/>
          <p:cNvSpPr>
            <a:spLocks noGrp="1"/>
          </p:cNvSpPr>
          <p:nvPr>
            <p:ph type="subTitle" idx="1"/>
          </p:nvPr>
        </p:nvSpPr>
        <p:spPr/>
        <p:txBody>
          <a:bodyPr/>
          <a:lstStyle/>
          <a:p>
            <a:r>
              <a:rPr lang="nl-NL" dirty="0" err="1"/>
              <a:t>Zintuiglijkebeperkingen</a:t>
            </a:r>
            <a:r>
              <a:rPr lang="nl-NL" dirty="0"/>
              <a:t> </a:t>
            </a:r>
          </a:p>
          <a:p>
            <a:r>
              <a:rPr lang="nl-NL" dirty="0" err="1"/>
              <a:t>Blz</a:t>
            </a:r>
            <a:r>
              <a:rPr lang="nl-NL"/>
              <a:t> 87 - 101</a:t>
            </a:r>
            <a:endParaRPr lang="nl-NL" dirty="0"/>
          </a:p>
        </p:txBody>
      </p:sp>
    </p:spTree>
    <p:extLst>
      <p:ext uri="{BB962C8B-B14F-4D97-AF65-F5344CB8AC3E}">
        <p14:creationId xmlns:p14="http://schemas.microsoft.com/office/powerpoint/2010/main" val="3029932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ectangle 10">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el 1"/>
          <p:cNvSpPr>
            <a:spLocks noGrp="1"/>
          </p:cNvSpPr>
          <p:nvPr>
            <p:ph type="title"/>
          </p:nvPr>
        </p:nvSpPr>
        <p:spPr>
          <a:xfrm>
            <a:off x="677334" y="609600"/>
            <a:ext cx="3843375" cy="5175624"/>
          </a:xfrm>
        </p:spPr>
        <p:txBody>
          <a:bodyPr vert="horz" lIns="91440" tIns="45720" rIns="91440" bIns="45720" rtlCol="0" anchor="ctr">
            <a:normAutofit/>
          </a:bodyPr>
          <a:lstStyle/>
          <a:p>
            <a:r>
              <a:rPr lang="en-US">
                <a:solidFill>
                  <a:schemeClr val="tx1">
                    <a:lumMod val="85000"/>
                    <a:lumOff val="15000"/>
                  </a:schemeClr>
                </a:solidFill>
              </a:rPr>
              <a:t>logboek</a:t>
            </a:r>
          </a:p>
        </p:txBody>
      </p:sp>
      <p:sp>
        <p:nvSpPr>
          <p:cNvPr id="27" name="Freeform: Shape 26">
            <a:extLst>
              <a:ext uri="{FF2B5EF4-FFF2-40B4-BE49-F238E27FC236}">
                <a16:creationId xmlns:a16="http://schemas.microsoft.com/office/drawing/2014/main" id="{142BFA2A-77A0-4F60-A32A-685681C84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hthoek 3"/>
          <p:cNvSpPr/>
          <p:nvPr/>
        </p:nvSpPr>
        <p:spPr>
          <a:xfrm>
            <a:off x="6116084" y="609601"/>
            <a:ext cx="5511296" cy="5175624"/>
          </a:xfrm>
          <a:prstGeom prst="rect">
            <a:avLst/>
          </a:prstGeom>
        </p:spPr>
        <p:txBody>
          <a:bodyPr vert="horz" lIns="91440" tIns="45720" rIns="91440" bIns="45720" rtlCol="0" anchor="ctr">
            <a:normAutofit/>
          </a:bodyPr>
          <a:lstStyle/>
          <a:p>
            <a:pPr>
              <a:spcBef>
                <a:spcPts val="1000"/>
              </a:spcBef>
              <a:buClr>
                <a:schemeClr val="accent1"/>
              </a:buClr>
              <a:buSzPct val="80000"/>
              <a:buFont typeface="Wingdings 3" charset="2"/>
              <a:buChar char=""/>
            </a:pPr>
            <a:r>
              <a:rPr lang="en-US">
                <a:solidFill>
                  <a:srgbClr val="FFFFFF"/>
                </a:solidFill>
              </a:rPr>
              <a:t>Omschrijf in je logboek</a:t>
            </a:r>
          </a:p>
          <a:p>
            <a:pPr lvl="1">
              <a:spcBef>
                <a:spcPts val="1000"/>
              </a:spcBef>
              <a:buClr>
                <a:schemeClr val="accent1"/>
              </a:buClr>
              <a:buSzPct val="80000"/>
              <a:buFont typeface="Wingdings 3" charset="2"/>
              <a:buChar char=""/>
            </a:pPr>
            <a:r>
              <a:rPr lang="en-US">
                <a:solidFill>
                  <a:srgbClr val="FFFFFF"/>
                </a:solidFill>
              </a:rPr>
              <a:t>Wat is een zintuiglijke beperking, </a:t>
            </a:r>
          </a:p>
          <a:p>
            <a:pPr lvl="1">
              <a:spcBef>
                <a:spcPts val="1000"/>
              </a:spcBef>
              <a:buClr>
                <a:schemeClr val="accent1"/>
              </a:buClr>
              <a:buSzPct val="80000"/>
              <a:buFont typeface="Wingdings 3" charset="2"/>
              <a:buChar char=""/>
            </a:pPr>
            <a:r>
              <a:rPr lang="en-US">
                <a:solidFill>
                  <a:srgbClr val="FFFFFF"/>
                </a:solidFill>
              </a:rPr>
              <a:t>Wat zijn de oorzaken,</a:t>
            </a:r>
          </a:p>
          <a:p>
            <a:pPr lvl="1">
              <a:spcBef>
                <a:spcPts val="1000"/>
              </a:spcBef>
              <a:buClr>
                <a:schemeClr val="accent1"/>
              </a:buClr>
              <a:buSzPct val="80000"/>
              <a:buFont typeface="Wingdings 3" charset="2"/>
              <a:buChar char=""/>
            </a:pPr>
            <a:r>
              <a:rPr lang="en-US">
                <a:solidFill>
                  <a:srgbClr val="FFFFFF"/>
                </a:solidFill>
              </a:rPr>
              <a:t>Welke verschillende vormen zijn er,</a:t>
            </a:r>
          </a:p>
          <a:p>
            <a:pPr lvl="1">
              <a:spcBef>
                <a:spcPts val="1000"/>
              </a:spcBef>
              <a:buClr>
                <a:schemeClr val="accent1"/>
              </a:buClr>
              <a:buSzPct val="80000"/>
              <a:buFont typeface="Wingdings 3" charset="2"/>
              <a:buChar char=""/>
            </a:pPr>
            <a:r>
              <a:rPr lang="en-US">
                <a:solidFill>
                  <a:srgbClr val="FFFFFF"/>
                </a:solidFill>
              </a:rPr>
              <a:t>Hoe zien deze er uit in de praktijk (kenmerken, wat valt op etc),</a:t>
            </a:r>
          </a:p>
          <a:p>
            <a:pPr lvl="1">
              <a:spcBef>
                <a:spcPts val="1000"/>
              </a:spcBef>
              <a:buClr>
                <a:schemeClr val="accent1"/>
              </a:buClr>
              <a:buSzPct val="80000"/>
              <a:buFont typeface="Wingdings 3" charset="2"/>
              <a:buChar char=""/>
            </a:pPr>
            <a:r>
              <a:rPr lang="en-US">
                <a:solidFill>
                  <a:srgbClr val="FFFFFF"/>
                </a:solidFill>
              </a:rPr>
              <a:t>Waar moet je in de begeleiding rekening mee houden /  extra aandacht aan besteden</a:t>
            </a:r>
          </a:p>
        </p:txBody>
      </p:sp>
    </p:spTree>
    <p:extLst>
      <p:ext uri="{BB962C8B-B14F-4D97-AF65-F5344CB8AC3E}">
        <p14:creationId xmlns:p14="http://schemas.microsoft.com/office/powerpoint/2010/main" val="292387789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4660126"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Isosceles Triangle 12">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660127" y="-3"/>
            <a:ext cx="1056745"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 name="Titel 1"/>
          <p:cNvSpPr>
            <a:spLocks noGrp="1"/>
          </p:cNvSpPr>
          <p:nvPr>
            <p:ph type="title"/>
          </p:nvPr>
        </p:nvSpPr>
        <p:spPr>
          <a:xfrm>
            <a:off x="673754" y="643467"/>
            <a:ext cx="4203045" cy="1375608"/>
          </a:xfrm>
        </p:spPr>
        <p:txBody>
          <a:bodyPr anchor="ctr">
            <a:normAutofit/>
          </a:bodyPr>
          <a:lstStyle/>
          <a:p>
            <a:r>
              <a:rPr lang="nl-NL">
                <a:solidFill>
                  <a:schemeClr val="bg1"/>
                </a:solidFill>
              </a:rPr>
              <a:t>Zintuiglijke beperkingen</a:t>
            </a:r>
          </a:p>
        </p:txBody>
      </p:sp>
      <p:sp>
        <p:nvSpPr>
          <p:cNvPr id="3" name="Tijdelijke aanduiding voor inhoud 2"/>
          <p:cNvSpPr>
            <a:spLocks noGrp="1"/>
          </p:cNvSpPr>
          <p:nvPr>
            <p:ph idx="1"/>
          </p:nvPr>
        </p:nvSpPr>
        <p:spPr>
          <a:xfrm>
            <a:off x="673754" y="2160590"/>
            <a:ext cx="3973943" cy="3440110"/>
          </a:xfrm>
        </p:spPr>
        <p:txBody>
          <a:bodyPr>
            <a:normAutofit/>
          </a:bodyPr>
          <a:lstStyle/>
          <a:p>
            <a:pPr marL="0" indent="0">
              <a:buNone/>
            </a:pPr>
            <a:r>
              <a:rPr lang="nl-NL">
                <a:solidFill>
                  <a:schemeClr val="bg1"/>
                </a:solidFill>
              </a:rPr>
              <a:t>Een beperking aan 1 van je zintuigen..</a:t>
            </a:r>
          </a:p>
          <a:p>
            <a:pPr lvl="1"/>
            <a:r>
              <a:rPr lang="nl-NL">
                <a:solidFill>
                  <a:schemeClr val="bg1"/>
                </a:solidFill>
              </a:rPr>
              <a:t>Auditief beperkt: Doof, slechthorend (vaak zijn er nog gehoorresten, volledig doofheid komt maar heel weinig voor)</a:t>
            </a:r>
          </a:p>
          <a:p>
            <a:pPr lvl="1"/>
            <a:r>
              <a:rPr lang="nl-NL">
                <a:solidFill>
                  <a:schemeClr val="bg1"/>
                </a:solidFill>
              </a:rPr>
              <a:t>Visueel beperkt: blind, slechtziend (troebelzicht, kokervisie)</a:t>
            </a:r>
          </a:p>
        </p:txBody>
      </p:sp>
      <p:pic>
        <p:nvPicPr>
          <p:cNvPr id="4" name="Afbeelding 3">
            <a:extLst>
              <a:ext uri="{FF2B5EF4-FFF2-40B4-BE49-F238E27FC236}">
                <a16:creationId xmlns:a16="http://schemas.microsoft.com/office/drawing/2014/main" id="{DCC5B4F7-327E-4F38-9A78-A5D349B7C8AF}"/>
              </a:ext>
            </a:extLst>
          </p:cNvPr>
          <p:cNvPicPr>
            <a:picLocks noChangeAspect="1"/>
          </p:cNvPicPr>
          <p:nvPr/>
        </p:nvPicPr>
        <p:blipFill>
          <a:blip r:embed="rId2"/>
          <a:stretch>
            <a:fillRect/>
          </a:stretch>
        </p:blipFill>
        <p:spPr>
          <a:xfrm>
            <a:off x="6217616" y="972608"/>
            <a:ext cx="4900269" cy="4900269"/>
          </a:xfrm>
          <a:prstGeom prst="rect">
            <a:avLst/>
          </a:prstGeom>
        </p:spPr>
      </p:pic>
      <p:sp>
        <p:nvSpPr>
          <p:cNvPr id="15" name="Isosceles Triangle 14">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55696"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130325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Oorzaken</a:t>
            </a:r>
          </a:p>
        </p:txBody>
      </p:sp>
      <p:sp>
        <p:nvSpPr>
          <p:cNvPr id="3" name="Tijdelijke aanduiding voor inhoud 2"/>
          <p:cNvSpPr>
            <a:spLocks noGrp="1"/>
          </p:cNvSpPr>
          <p:nvPr>
            <p:ph type="body" idx="1"/>
          </p:nvPr>
        </p:nvSpPr>
        <p:spPr>
          <a:xfrm>
            <a:off x="677334" y="937647"/>
            <a:ext cx="4649783" cy="823912"/>
          </a:xfrm>
        </p:spPr>
        <p:txBody>
          <a:bodyPr>
            <a:normAutofit/>
          </a:bodyPr>
          <a:lstStyle/>
          <a:p>
            <a:r>
              <a:rPr lang="nl-NL" b="1" dirty="0"/>
              <a:t>Aangeboren</a:t>
            </a:r>
            <a:r>
              <a:rPr lang="nl-NL" dirty="0"/>
              <a:t> </a:t>
            </a:r>
          </a:p>
        </p:txBody>
      </p:sp>
      <p:sp>
        <p:nvSpPr>
          <p:cNvPr id="4" name="Tijdelijke aanduiding voor inhoud 3"/>
          <p:cNvSpPr>
            <a:spLocks noGrp="1"/>
          </p:cNvSpPr>
          <p:nvPr>
            <p:ph sz="half" idx="2"/>
          </p:nvPr>
        </p:nvSpPr>
        <p:spPr>
          <a:xfrm>
            <a:off x="241298" y="2089606"/>
            <a:ext cx="4878391" cy="4094165"/>
          </a:xfrm>
        </p:spPr>
        <p:txBody>
          <a:bodyPr>
            <a:normAutofit fontScale="92500" lnSpcReduction="20000"/>
          </a:bodyPr>
          <a:lstStyle/>
          <a:p>
            <a:pPr lvl="1"/>
            <a:r>
              <a:rPr lang="nl-NL" sz="2600" dirty="0"/>
              <a:t>Erfelijke aanleg/ziekte</a:t>
            </a:r>
          </a:p>
          <a:p>
            <a:pPr lvl="1"/>
            <a:r>
              <a:rPr lang="nl-NL" sz="2600" dirty="0"/>
              <a:t>Infectieziekte van de moeder tijdens zwangerschap (rodehond, mazelen, bof)</a:t>
            </a:r>
          </a:p>
          <a:p>
            <a:pPr lvl="1"/>
            <a:r>
              <a:rPr lang="nl-NL" sz="2600" dirty="0"/>
              <a:t>Gebruik van geneesmiddelen tijdens de zwangerschap</a:t>
            </a:r>
          </a:p>
          <a:p>
            <a:pPr lvl="1"/>
            <a:r>
              <a:rPr lang="nl-NL" sz="2600" dirty="0"/>
              <a:t>Hersenletsel door zuurstof gebrek tijdens de geboorte</a:t>
            </a:r>
          </a:p>
          <a:p>
            <a:pPr lvl="1"/>
            <a:r>
              <a:rPr lang="nl-NL" sz="2600" dirty="0"/>
              <a:t>Vroeggeboorte (ontwikkeling is niet afgerond)</a:t>
            </a:r>
          </a:p>
          <a:p>
            <a:endParaRPr lang="nl-NL" dirty="0"/>
          </a:p>
        </p:txBody>
      </p:sp>
      <p:sp>
        <p:nvSpPr>
          <p:cNvPr id="5" name="Tijdelijke aanduiding voor tekst 4"/>
          <p:cNvSpPr>
            <a:spLocks noGrp="1"/>
          </p:cNvSpPr>
          <p:nvPr>
            <p:ph type="body" sz="quarter" idx="3"/>
          </p:nvPr>
        </p:nvSpPr>
        <p:spPr>
          <a:xfrm>
            <a:off x="6324608" y="1349603"/>
            <a:ext cx="4646602" cy="823912"/>
          </a:xfrm>
        </p:spPr>
        <p:txBody>
          <a:bodyPr/>
          <a:lstStyle/>
          <a:p>
            <a:r>
              <a:rPr lang="nl-NL" b="1" dirty="0"/>
              <a:t>Niet aangeboren</a:t>
            </a:r>
          </a:p>
          <a:p>
            <a:endParaRPr lang="nl-NL" dirty="0"/>
          </a:p>
        </p:txBody>
      </p:sp>
      <p:sp>
        <p:nvSpPr>
          <p:cNvPr id="6" name="Tijdelijke aanduiding voor inhoud 5"/>
          <p:cNvSpPr>
            <a:spLocks noGrp="1"/>
          </p:cNvSpPr>
          <p:nvPr>
            <p:ph sz="quarter" idx="4"/>
          </p:nvPr>
        </p:nvSpPr>
        <p:spPr>
          <a:xfrm>
            <a:off x="6096000" y="1930400"/>
            <a:ext cx="4875210" cy="3374569"/>
          </a:xfrm>
        </p:spPr>
        <p:txBody>
          <a:bodyPr>
            <a:noAutofit/>
          </a:bodyPr>
          <a:lstStyle/>
          <a:p>
            <a:r>
              <a:rPr lang="nl-NL" sz="2400" dirty="0"/>
              <a:t>Infectieziekte, zoals hersenvliesontsteking, </a:t>
            </a:r>
            <a:r>
              <a:rPr lang="nl-NL" sz="2400" dirty="0" err="1"/>
              <a:t>middenoorontstking</a:t>
            </a:r>
            <a:r>
              <a:rPr lang="nl-NL" sz="2400" dirty="0"/>
              <a:t> of virusinfectie</a:t>
            </a:r>
          </a:p>
          <a:p>
            <a:r>
              <a:rPr lang="nl-NL" sz="2400" dirty="0"/>
              <a:t>Omgevingsfactoren: vuurwerk, lawaaidoofheid</a:t>
            </a:r>
          </a:p>
          <a:p>
            <a:r>
              <a:rPr lang="nl-NL" sz="2400" dirty="0"/>
              <a:t>Vergiftiging (vooral als gevolg van geneesmiddelen)</a:t>
            </a:r>
          </a:p>
        </p:txBody>
      </p:sp>
    </p:spTree>
    <p:extLst>
      <p:ext uri="{BB962C8B-B14F-4D97-AF65-F5344CB8AC3E}">
        <p14:creationId xmlns:p14="http://schemas.microsoft.com/office/powerpoint/2010/main" val="2001866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Gevolgen aangeboren beperking</a:t>
            </a:r>
          </a:p>
        </p:txBody>
      </p:sp>
      <p:sp>
        <p:nvSpPr>
          <p:cNvPr id="5" name="Tijdelijke aanduiding voor tekst 4"/>
          <p:cNvSpPr>
            <a:spLocks noGrp="1"/>
          </p:cNvSpPr>
          <p:nvPr>
            <p:ph type="body" idx="1"/>
          </p:nvPr>
        </p:nvSpPr>
        <p:spPr/>
        <p:txBody>
          <a:bodyPr/>
          <a:lstStyle/>
          <a:p>
            <a:r>
              <a:rPr lang="nl-NL" dirty="0"/>
              <a:t>Auditieve beperking</a:t>
            </a:r>
          </a:p>
        </p:txBody>
      </p:sp>
      <p:sp>
        <p:nvSpPr>
          <p:cNvPr id="6" name="Tijdelijke aanduiding voor inhoud 5"/>
          <p:cNvSpPr>
            <a:spLocks noGrp="1"/>
          </p:cNvSpPr>
          <p:nvPr>
            <p:ph sz="half" idx="2"/>
          </p:nvPr>
        </p:nvSpPr>
        <p:spPr/>
        <p:txBody>
          <a:bodyPr>
            <a:normAutofit/>
          </a:bodyPr>
          <a:lstStyle/>
          <a:p>
            <a:pPr marL="0" indent="0">
              <a:buNone/>
            </a:pPr>
            <a:r>
              <a:rPr lang="nl-NL" dirty="0"/>
              <a:t>communicatie met anderen verloopt vaak moeizaam, het kind heeft moeite met duidelijk maken wat zijn wensen en behoeften zijn en wat hij wil. Dit heeft vooral op de sociaal-emotionele ontwikkeling heel veel invloed</a:t>
            </a:r>
          </a:p>
          <a:p>
            <a:endParaRPr lang="nl-NL" dirty="0"/>
          </a:p>
        </p:txBody>
      </p:sp>
      <p:sp>
        <p:nvSpPr>
          <p:cNvPr id="7" name="Tijdelijke aanduiding voor tekst 6"/>
          <p:cNvSpPr>
            <a:spLocks noGrp="1"/>
          </p:cNvSpPr>
          <p:nvPr>
            <p:ph type="body" sz="quarter" idx="3"/>
          </p:nvPr>
        </p:nvSpPr>
        <p:spPr/>
        <p:txBody>
          <a:bodyPr/>
          <a:lstStyle/>
          <a:p>
            <a:r>
              <a:rPr lang="nl-NL" dirty="0"/>
              <a:t>Visuele beperking</a:t>
            </a:r>
          </a:p>
        </p:txBody>
      </p:sp>
      <p:sp>
        <p:nvSpPr>
          <p:cNvPr id="8" name="Tijdelijke aanduiding voor inhoud 7"/>
          <p:cNvSpPr>
            <a:spLocks noGrp="1"/>
          </p:cNvSpPr>
          <p:nvPr>
            <p:ph sz="quarter" idx="4"/>
          </p:nvPr>
        </p:nvSpPr>
        <p:spPr/>
        <p:txBody>
          <a:bodyPr>
            <a:normAutofit/>
          </a:bodyPr>
          <a:lstStyle/>
          <a:p>
            <a:r>
              <a:rPr lang="nl-NL" dirty="0"/>
              <a:t>Het kind beweegt zich vaak erg voorzichtig, het wordt niet uitgedaagd om zich te bewegen (het kruipt bijv. niet achter een wegrollende bal aan..). Zelfredzaamheidsvaardigheden is lastiger, niet kunnen imiteren maakt alles veel moeilijker.</a:t>
            </a:r>
          </a:p>
        </p:txBody>
      </p:sp>
    </p:spTree>
    <p:extLst>
      <p:ext uri="{BB962C8B-B14F-4D97-AF65-F5344CB8AC3E}">
        <p14:creationId xmlns:p14="http://schemas.microsoft.com/office/powerpoint/2010/main" val="4245439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Begeleiding</a:t>
            </a:r>
            <a:br>
              <a:rPr lang="nl-NL" dirty="0"/>
            </a:br>
            <a:r>
              <a:rPr lang="nl-NL" dirty="0"/>
              <a:t>Instanties: </a:t>
            </a:r>
            <a:r>
              <a:rPr lang="nl-NL" dirty="0" err="1"/>
              <a:t>Kentalis</a:t>
            </a:r>
            <a:r>
              <a:rPr lang="nl-NL" dirty="0"/>
              <a:t> (auditief), Visio (visueel)</a:t>
            </a:r>
          </a:p>
        </p:txBody>
      </p:sp>
      <p:sp>
        <p:nvSpPr>
          <p:cNvPr id="3" name="Tijdelijke aanduiding voor inhoud 2"/>
          <p:cNvSpPr>
            <a:spLocks noGrp="1"/>
          </p:cNvSpPr>
          <p:nvPr>
            <p:ph idx="1"/>
          </p:nvPr>
        </p:nvSpPr>
        <p:spPr/>
        <p:txBody>
          <a:bodyPr/>
          <a:lstStyle/>
          <a:p>
            <a:r>
              <a:rPr lang="nl-NL" dirty="0"/>
              <a:t>Speciale school</a:t>
            </a:r>
          </a:p>
          <a:p>
            <a:r>
              <a:rPr lang="nl-NL" dirty="0"/>
              <a:t>Acceptatie van beperking en hulpmiddelen (auditief en visueel)</a:t>
            </a:r>
          </a:p>
          <a:p>
            <a:r>
              <a:rPr lang="nl-NL" dirty="0"/>
              <a:t>Aandacht voor communicatie (auditief en visueel)</a:t>
            </a:r>
          </a:p>
          <a:p>
            <a:r>
              <a:rPr lang="nl-NL" dirty="0"/>
              <a:t>Aandacht voor zelfredzaamheid (visueel)</a:t>
            </a:r>
          </a:p>
          <a:p>
            <a:r>
              <a:rPr lang="nl-NL" dirty="0"/>
              <a:t>Aandacht voor lichamelijk en verbaal contact (visueel)</a:t>
            </a:r>
          </a:p>
        </p:txBody>
      </p:sp>
    </p:spTree>
    <p:extLst>
      <p:ext uri="{BB962C8B-B14F-4D97-AF65-F5344CB8AC3E}">
        <p14:creationId xmlns:p14="http://schemas.microsoft.com/office/powerpoint/2010/main" val="2398560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filmpjes</a:t>
            </a:r>
          </a:p>
        </p:txBody>
      </p:sp>
      <p:sp>
        <p:nvSpPr>
          <p:cNvPr id="3" name="Tijdelijke aanduiding voor inhoud 2"/>
          <p:cNvSpPr>
            <a:spLocks noGrp="1"/>
          </p:cNvSpPr>
          <p:nvPr>
            <p:ph idx="1"/>
          </p:nvPr>
        </p:nvSpPr>
        <p:spPr/>
        <p:txBody>
          <a:bodyPr>
            <a:normAutofit/>
          </a:bodyPr>
          <a:lstStyle/>
          <a:p>
            <a:pPr marL="0" indent="0">
              <a:buNone/>
            </a:pPr>
            <a:r>
              <a:rPr lang="nl-NL" dirty="0"/>
              <a:t>visuele beperking</a:t>
            </a:r>
          </a:p>
          <a:p>
            <a:r>
              <a:rPr lang="nl-NL" dirty="0">
                <a:hlinkClick r:id="rId2"/>
              </a:rPr>
              <a:t>https://www.leraar24.nl/69940/slechtziende-en-blinde-kinderen/</a:t>
            </a:r>
            <a:endParaRPr lang="nl-NL" dirty="0">
              <a:hlinkClick r:id="rId3"/>
            </a:endParaRPr>
          </a:p>
          <a:p>
            <a:endParaRPr lang="nl-NL" dirty="0"/>
          </a:p>
          <a:p>
            <a:pPr marL="0" indent="0">
              <a:buNone/>
            </a:pPr>
            <a:endParaRPr lang="nl-NL" dirty="0"/>
          </a:p>
          <a:p>
            <a:pPr marL="0" indent="0">
              <a:buNone/>
            </a:pPr>
            <a:r>
              <a:rPr lang="nl-NL" dirty="0"/>
              <a:t>Gecombineerde beperking: auditief en visueel!</a:t>
            </a:r>
          </a:p>
          <a:p>
            <a:r>
              <a:rPr lang="nl-NL" dirty="0">
                <a:hlinkClick r:id="rId4"/>
              </a:rPr>
              <a:t>https://www.facebook.com/Irishond/videos/concert-voor-kinderen-met-zowel-een-auditieve-als-visuele-beperking/1148305688688259/</a:t>
            </a:r>
            <a:r>
              <a:rPr lang="nl-NL" dirty="0"/>
              <a:t> </a:t>
            </a:r>
          </a:p>
        </p:txBody>
      </p:sp>
    </p:spTree>
    <p:extLst>
      <p:ext uri="{BB962C8B-B14F-4D97-AF65-F5344CB8AC3E}">
        <p14:creationId xmlns:p14="http://schemas.microsoft.com/office/powerpoint/2010/main" val="325029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5536734" y="609600"/>
            <a:ext cx="3737268" cy="1320800"/>
          </a:xfrm>
        </p:spPr>
        <p:txBody>
          <a:bodyPr vert="horz" lIns="91440" tIns="45720" rIns="91440" bIns="45720" rtlCol="0" anchor="t">
            <a:normAutofit/>
          </a:bodyPr>
          <a:lstStyle/>
          <a:p>
            <a:r>
              <a:rPr lang="en-US"/>
              <a:t>logboek</a:t>
            </a:r>
          </a:p>
        </p:txBody>
      </p:sp>
      <p:sp>
        <p:nvSpPr>
          <p:cNvPr id="4" name="Rechthoek 3"/>
          <p:cNvSpPr/>
          <p:nvPr/>
        </p:nvSpPr>
        <p:spPr>
          <a:xfrm>
            <a:off x="5209563" y="2160589"/>
            <a:ext cx="4064439" cy="3880773"/>
          </a:xfrm>
          <a:prstGeom prst="rect">
            <a:avLst/>
          </a:prstGeom>
        </p:spPr>
        <p:txBody>
          <a:bodyPr vert="horz" lIns="91440" tIns="45720" rIns="91440" bIns="45720" rtlCol="0">
            <a:normAutofit/>
          </a:bodyPr>
          <a:lstStyle/>
          <a:p>
            <a:pPr marL="0" marR="0" lvl="0"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Omschrijf in je logboek</a:t>
            </a:r>
          </a:p>
          <a:p>
            <a:pPr marL="457200" marR="0" lvl="1"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Wat is een zintuiglijke beperking, </a:t>
            </a:r>
          </a:p>
          <a:p>
            <a:pPr marL="457200" marR="0" lvl="1"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Wat zijn de oorzaken,</a:t>
            </a:r>
          </a:p>
          <a:p>
            <a:pPr marL="457200" marR="0" lvl="1"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Welke verschillende vormen zijn er,</a:t>
            </a:r>
          </a:p>
          <a:p>
            <a:pPr marL="457200" marR="0" lvl="1"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Hoe zien deze er uit in de praktijk (kenmerken, wat valt op etc),</a:t>
            </a:r>
          </a:p>
          <a:p>
            <a:pPr marL="457200" marR="0" lvl="1" indent="0" fontAlgn="auto">
              <a:lnSpc>
                <a:spcPct val="90000"/>
              </a:lnSpc>
              <a:spcBef>
                <a:spcPts val="1000"/>
              </a:spcBef>
              <a:buClr>
                <a:schemeClr val="accent1"/>
              </a:buClr>
              <a:buSzPct val="80000"/>
              <a:buFont typeface="Wingdings 3" charset="2"/>
              <a:buChar char=""/>
              <a:tabLst/>
              <a:defRPr/>
            </a:pPr>
            <a:r>
              <a:rPr kumimoji="0" lang="en-US" b="0" i="0" u="none" strike="noStrike" cap="none" spc="0" normalizeH="0" baseline="0" noProof="0">
                <a:ln>
                  <a:noFill/>
                </a:ln>
                <a:solidFill>
                  <a:schemeClr val="tx1">
                    <a:lumMod val="75000"/>
                    <a:lumOff val="25000"/>
                  </a:schemeClr>
                </a:solidFill>
                <a:effectLst/>
                <a:uLnTx/>
                <a:uFillTx/>
              </a:rPr>
              <a:t>Waar moet je in de begeleiding rekening mee houden /  extra aandacht aan besteden</a:t>
            </a:r>
          </a:p>
        </p:txBody>
      </p:sp>
      <p:pic>
        <p:nvPicPr>
          <p:cNvPr id="12" name="Picture 5" descr="Achtergrond met zwart hout">
            <a:extLst>
              <a:ext uri="{FF2B5EF4-FFF2-40B4-BE49-F238E27FC236}">
                <a16:creationId xmlns:a16="http://schemas.microsoft.com/office/drawing/2014/main" id="{0308A338-83BB-4BA7-A375-3FFDE0010759}"/>
              </a:ext>
            </a:extLst>
          </p:cNvPr>
          <p:cNvPicPr>
            <a:picLocks noChangeAspect="1"/>
          </p:cNvPicPr>
          <p:nvPr/>
        </p:nvPicPr>
        <p:blipFill rotWithShape="1">
          <a:blip r:embed="rId2"/>
          <a:srcRect l="22313" r="25177"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13" name="Isosceles Triangle 9">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824217213"/>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0</TotalTime>
  <Words>381</Words>
  <Application>Microsoft Office PowerPoint</Application>
  <PresentationFormat>Breedbeeld</PresentationFormat>
  <Paragraphs>50</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Ontwikkelingspsychologie</vt:lpstr>
      <vt:lpstr>logboek</vt:lpstr>
      <vt:lpstr>Zintuiglijke beperkingen</vt:lpstr>
      <vt:lpstr>Oorzaken</vt:lpstr>
      <vt:lpstr>Gevolgen aangeboren beperking</vt:lpstr>
      <vt:lpstr>Begeleiding Instanties: Kentalis (auditief), Visio (visueel)</vt:lpstr>
      <vt:lpstr>filmpjes</vt:lpstr>
      <vt:lpstr>logboek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Laura Beeftink</dc:creator>
  <cp:lastModifiedBy>Laura Beeftink</cp:lastModifiedBy>
  <cp:revision>1</cp:revision>
  <dcterms:created xsi:type="dcterms:W3CDTF">2021-03-01T11:11:00Z</dcterms:created>
  <dcterms:modified xsi:type="dcterms:W3CDTF">2021-03-01T11:11:52Z</dcterms:modified>
</cp:coreProperties>
</file>