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1"/>
  </p:notesMasterIdLst>
  <p:sldIdLst>
    <p:sldId id="256" r:id="rId5"/>
    <p:sldId id="258" r:id="rId6"/>
    <p:sldId id="305" r:id="rId7"/>
    <p:sldId id="257" r:id="rId8"/>
    <p:sldId id="261" r:id="rId9"/>
    <p:sldId id="302" r:id="rId10"/>
    <p:sldId id="265" r:id="rId11"/>
    <p:sldId id="303" r:id="rId12"/>
    <p:sldId id="296" r:id="rId13"/>
    <p:sldId id="309" r:id="rId14"/>
    <p:sldId id="295" r:id="rId15"/>
    <p:sldId id="304" r:id="rId16"/>
    <p:sldId id="298" r:id="rId17"/>
    <p:sldId id="310" r:id="rId18"/>
    <p:sldId id="279" r:id="rId19"/>
    <p:sldId id="301" r:id="rId2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8D0876D-B566-47ED-861C-3EFDFADE9C07}" v="275" dt="2019-11-10T16:23:47.982"/>
    <p1510:client id="{25621D20-6A4C-4E6C-864E-1741AACF52AE}" v="2" dt="2019-11-11T12:04:36.40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31" autoAdjust="0"/>
    <p:restoredTop sz="61812" autoAdjust="0"/>
  </p:normalViewPr>
  <p:slideViewPr>
    <p:cSldViewPr>
      <p:cViewPr varScale="1">
        <p:scale>
          <a:sx n="53" d="100"/>
          <a:sy n="53" d="100"/>
        </p:scale>
        <p:origin x="2304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ine Luijten" userId="0336941d-f588-4011-af11-f0c1a7439c34" providerId="ADAL" clId="{25621D20-6A4C-4E6C-864E-1741AACF52AE}"/>
    <pc:docChg chg="modSld">
      <pc:chgData name="Eline Luijten" userId="0336941d-f588-4011-af11-f0c1a7439c34" providerId="ADAL" clId="{25621D20-6A4C-4E6C-864E-1741AACF52AE}" dt="2019-11-11T12:04:36.401" v="1" actId="478"/>
      <pc:docMkLst>
        <pc:docMk/>
      </pc:docMkLst>
      <pc:sldChg chg="modSp">
        <pc:chgData name="Eline Luijten" userId="0336941d-f588-4011-af11-f0c1a7439c34" providerId="ADAL" clId="{25621D20-6A4C-4E6C-864E-1741AACF52AE}" dt="2019-11-11T12:04:36.401" v="1" actId="478"/>
        <pc:sldMkLst>
          <pc:docMk/>
          <pc:sldMk cId="3352967317" sldId="258"/>
        </pc:sldMkLst>
        <pc:graphicFrameChg chg="mod">
          <ac:chgData name="Eline Luijten" userId="0336941d-f588-4011-af11-f0c1a7439c34" providerId="ADAL" clId="{25621D20-6A4C-4E6C-864E-1741AACF52AE}" dt="2019-11-11T12:04:36.401" v="1" actId="478"/>
          <ac:graphicFrameMkLst>
            <pc:docMk/>
            <pc:sldMk cId="3352967317" sldId="258"/>
            <ac:graphicFrameMk id="5" creationId="{9389C66C-E28F-4C1A-82F0-ABE84F71271F}"/>
          </ac:graphicFrameMkLst>
        </pc:graphicFrame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0EE44F-2D69-44AE-AFCF-77CD0C22BEEF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89D03879-ADC6-471E-BD07-7C631A991DF8}">
      <dgm:prSet/>
      <dgm:spPr/>
      <dgm:t>
        <a:bodyPr/>
        <a:lstStyle/>
        <a:p>
          <a:r>
            <a:rPr lang="en-US"/>
            <a:t>Doelen</a:t>
          </a:r>
        </a:p>
      </dgm:t>
    </dgm:pt>
    <dgm:pt modelId="{0654D7A9-6C43-4486-8AB1-20AB8D9EA872}" type="parTrans" cxnId="{D79682C8-0D84-4F75-BFF0-2A4B0B385F43}">
      <dgm:prSet/>
      <dgm:spPr/>
      <dgm:t>
        <a:bodyPr/>
        <a:lstStyle/>
        <a:p>
          <a:endParaRPr lang="en-US"/>
        </a:p>
      </dgm:t>
    </dgm:pt>
    <dgm:pt modelId="{E8BB6AF4-3B3A-40E6-B675-B44EB47A7BB5}" type="sibTrans" cxnId="{D79682C8-0D84-4F75-BFF0-2A4B0B385F43}">
      <dgm:prSet/>
      <dgm:spPr/>
      <dgm:t>
        <a:bodyPr/>
        <a:lstStyle/>
        <a:p>
          <a:endParaRPr lang="en-US"/>
        </a:p>
      </dgm:t>
    </dgm:pt>
    <dgm:pt modelId="{E5EF62CA-48EE-402A-A4ED-C986BE80B884}">
      <dgm:prSet/>
      <dgm:spPr/>
      <dgm:t>
        <a:bodyPr/>
        <a:lstStyle/>
        <a:p>
          <a:r>
            <a:rPr lang="en-US"/>
            <a:t>Terugblik</a:t>
          </a:r>
        </a:p>
      </dgm:t>
    </dgm:pt>
    <dgm:pt modelId="{B5B0AD10-9D35-4882-9F9B-1BF827E18471}" type="parTrans" cxnId="{7A2889AA-F7FD-4DE2-A08D-567285A63354}">
      <dgm:prSet/>
      <dgm:spPr/>
      <dgm:t>
        <a:bodyPr/>
        <a:lstStyle/>
        <a:p>
          <a:endParaRPr lang="en-US"/>
        </a:p>
      </dgm:t>
    </dgm:pt>
    <dgm:pt modelId="{0F93E3DA-F67C-4978-8F55-FF45F69E02D4}" type="sibTrans" cxnId="{7A2889AA-F7FD-4DE2-A08D-567285A63354}">
      <dgm:prSet/>
      <dgm:spPr/>
      <dgm:t>
        <a:bodyPr/>
        <a:lstStyle/>
        <a:p>
          <a:endParaRPr lang="en-US"/>
        </a:p>
      </dgm:t>
    </dgm:pt>
    <dgm:pt modelId="{1CDD5462-7F03-4AAD-B642-324AC82CAD64}">
      <dgm:prSet/>
      <dgm:spPr/>
      <dgm:t>
        <a:bodyPr/>
        <a:lstStyle/>
        <a:p>
          <a:r>
            <a:rPr lang="nl-NL" dirty="0"/>
            <a:t>Casus mevrouw Keizer</a:t>
          </a:r>
          <a:endParaRPr lang="en-US" dirty="0"/>
        </a:p>
      </dgm:t>
    </dgm:pt>
    <dgm:pt modelId="{07070E24-7EF5-4958-AA24-02FAD555CA85}" type="parTrans" cxnId="{21406B26-6055-404B-93ED-614BF179897E}">
      <dgm:prSet/>
      <dgm:spPr/>
      <dgm:t>
        <a:bodyPr/>
        <a:lstStyle/>
        <a:p>
          <a:endParaRPr lang="en-US"/>
        </a:p>
      </dgm:t>
    </dgm:pt>
    <dgm:pt modelId="{FC82C2E3-4E41-410A-AFC9-806372A8A0F1}" type="sibTrans" cxnId="{21406B26-6055-404B-93ED-614BF179897E}">
      <dgm:prSet/>
      <dgm:spPr/>
      <dgm:t>
        <a:bodyPr/>
        <a:lstStyle/>
        <a:p>
          <a:endParaRPr lang="en-US"/>
        </a:p>
      </dgm:t>
    </dgm:pt>
    <dgm:pt modelId="{B3FA1B97-5D3D-45A4-AAF5-66EDAF15D5EB}">
      <dgm:prSet/>
      <dgm:spPr/>
      <dgm:t>
        <a:bodyPr/>
        <a:lstStyle/>
        <a:p>
          <a:r>
            <a:rPr lang="en-US"/>
            <a:t>Volgende week</a:t>
          </a:r>
        </a:p>
      </dgm:t>
    </dgm:pt>
    <dgm:pt modelId="{EB458324-C6DA-4E8F-9D11-D9FBB256DC5B}" type="parTrans" cxnId="{F6D197FF-9400-4ED6-B458-82D599F8942F}">
      <dgm:prSet/>
      <dgm:spPr/>
      <dgm:t>
        <a:bodyPr/>
        <a:lstStyle/>
        <a:p>
          <a:endParaRPr lang="en-US"/>
        </a:p>
      </dgm:t>
    </dgm:pt>
    <dgm:pt modelId="{C27303DD-0F9C-473E-8EA3-28D6BE38BE9B}" type="sibTrans" cxnId="{F6D197FF-9400-4ED6-B458-82D599F8942F}">
      <dgm:prSet/>
      <dgm:spPr/>
      <dgm:t>
        <a:bodyPr/>
        <a:lstStyle/>
        <a:p>
          <a:endParaRPr lang="en-US"/>
        </a:p>
      </dgm:t>
    </dgm:pt>
    <dgm:pt modelId="{8EE11AA6-3AA5-4460-AA58-155BE04D0C82}" type="pres">
      <dgm:prSet presAssocID="{390EE44F-2D69-44AE-AFCF-77CD0C22BEEF}" presName="linear" presStyleCnt="0">
        <dgm:presLayoutVars>
          <dgm:animLvl val="lvl"/>
          <dgm:resizeHandles val="exact"/>
        </dgm:presLayoutVars>
      </dgm:prSet>
      <dgm:spPr/>
    </dgm:pt>
    <dgm:pt modelId="{B15C696E-52B4-4F54-BE4F-2831A71C2424}" type="pres">
      <dgm:prSet presAssocID="{89D03879-ADC6-471E-BD07-7C631A991DF8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71CB2C36-F6CD-4CC8-A8E1-787AD3DA2332}" type="pres">
      <dgm:prSet presAssocID="{E8BB6AF4-3B3A-40E6-B675-B44EB47A7BB5}" presName="spacer" presStyleCnt="0"/>
      <dgm:spPr/>
    </dgm:pt>
    <dgm:pt modelId="{592437FD-EC9B-4B26-9D0C-9ACE5E7B8008}" type="pres">
      <dgm:prSet presAssocID="{E5EF62CA-48EE-402A-A4ED-C986BE80B884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5370C569-9515-4BA5-BD6C-0311A537936D}" type="pres">
      <dgm:prSet presAssocID="{0F93E3DA-F67C-4978-8F55-FF45F69E02D4}" presName="spacer" presStyleCnt="0"/>
      <dgm:spPr/>
    </dgm:pt>
    <dgm:pt modelId="{9B2D8E0E-5AB7-4798-A11D-95BD90CEE24B}" type="pres">
      <dgm:prSet presAssocID="{1CDD5462-7F03-4AAD-B642-324AC82CAD64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3F830636-0590-445F-A7FC-FF7D28ADF1ED}" type="pres">
      <dgm:prSet presAssocID="{FC82C2E3-4E41-410A-AFC9-806372A8A0F1}" presName="spacer" presStyleCnt="0"/>
      <dgm:spPr/>
    </dgm:pt>
    <dgm:pt modelId="{E23707C5-8E8D-410E-BA51-81B9EC65B724}" type="pres">
      <dgm:prSet presAssocID="{B3FA1B97-5D3D-45A4-AAF5-66EDAF15D5EB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21406B26-6055-404B-93ED-614BF179897E}" srcId="{390EE44F-2D69-44AE-AFCF-77CD0C22BEEF}" destId="{1CDD5462-7F03-4AAD-B642-324AC82CAD64}" srcOrd="2" destOrd="0" parTransId="{07070E24-7EF5-4958-AA24-02FAD555CA85}" sibTransId="{FC82C2E3-4E41-410A-AFC9-806372A8A0F1}"/>
    <dgm:cxn modelId="{A5D38E34-09F3-4332-95B5-D4F7BECFCDB0}" type="presOf" srcId="{390EE44F-2D69-44AE-AFCF-77CD0C22BEEF}" destId="{8EE11AA6-3AA5-4460-AA58-155BE04D0C82}" srcOrd="0" destOrd="0" presId="urn:microsoft.com/office/officeart/2005/8/layout/vList2"/>
    <dgm:cxn modelId="{7A2889AA-F7FD-4DE2-A08D-567285A63354}" srcId="{390EE44F-2D69-44AE-AFCF-77CD0C22BEEF}" destId="{E5EF62CA-48EE-402A-A4ED-C986BE80B884}" srcOrd="1" destOrd="0" parTransId="{B5B0AD10-9D35-4882-9F9B-1BF827E18471}" sibTransId="{0F93E3DA-F67C-4978-8F55-FF45F69E02D4}"/>
    <dgm:cxn modelId="{D79682C8-0D84-4F75-BFF0-2A4B0B385F43}" srcId="{390EE44F-2D69-44AE-AFCF-77CD0C22BEEF}" destId="{89D03879-ADC6-471E-BD07-7C631A991DF8}" srcOrd="0" destOrd="0" parTransId="{0654D7A9-6C43-4486-8AB1-20AB8D9EA872}" sibTransId="{E8BB6AF4-3B3A-40E6-B675-B44EB47A7BB5}"/>
    <dgm:cxn modelId="{6FD065E8-25C5-4653-827B-209E4EA9EF0D}" type="presOf" srcId="{E5EF62CA-48EE-402A-A4ED-C986BE80B884}" destId="{592437FD-EC9B-4B26-9D0C-9ACE5E7B8008}" srcOrd="0" destOrd="0" presId="urn:microsoft.com/office/officeart/2005/8/layout/vList2"/>
    <dgm:cxn modelId="{8BB483F5-36D8-4CCD-9FB4-79684C9ECF2D}" type="presOf" srcId="{89D03879-ADC6-471E-BD07-7C631A991DF8}" destId="{B15C696E-52B4-4F54-BE4F-2831A71C2424}" srcOrd="0" destOrd="0" presId="urn:microsoft.com/office/officeart/2005/8/layout/vList2"/>
    <dgm:cxn modelId="{1CD341FC-AB98-445B-ABBF-8AF336575CF3}" type="presOf" srcId="{1CDD5462-7F03-4AAD-B642-324AC82CAD64}" destId="{9B2D8E0E-5AB7-4798-A11D-95BD90CEE24B}" srcOrd="0" destOrd="0" presId="urn:microsoft.com/office/officeart/2005/8/layout/vList2"/>
    <dgm:cxn modelId="{47E2A0FD-42D2-46E9-A99C-271D13AF474C}" type="presOf" srcId="{B3FA1B97-5D3D-45A4-AAF5-66EDAF15D5EB}" destId="{E23707C5-8E8D-410E-BA51-81B9EC65B724}" srcOrd="0" destOrd="0" presId="urn:microsoft.com/office/officeart/2005/8/layout/vList2"/>
    <dgm:cxn modelId="{F6D197FF-9400-4ED6-B458-82D599F8942F}" srcId="{390EE44F-2D69-44AE-AFCF-77CD0C22BEEF}" destId="{B3FA1B97-5D3D-45A4-AAF5-66EDAF15D5EB}" srcOrd="3" destOrd="0" parTransId="{EB458324-C6DA-4E8F-9D11-D9FBB256DC5B}" sibTransId="{C27303DD-0F9C-473E-8EA3-28D6BE38BE9B}"/>
    <dgm:cxn modelId="{49F45FEA-F2F4-4BD2-BAD4-1125CF89122F}" type="presParOf" srcId="{8EE11AA6-3AA5-4460-AA58-155BE04D0C82}" destId="{B15C696E-52B4-4F54-BE4F-2831A71C2424}" srcOrd="0" destOrd="0" presId="urn:microsoft.com/office/officeart/2005/8/layout/vList2"/>
    <dgm:cxn modelId="{5C8244C9-BD92-4014-A817-E54D3280AB72}" type="presParOf" srcId="{8EE11AA6-3AA5-4460-AA58-155BE04D0C82}" destId="{71CB2C36-F6CD-4CC8-A8E1-787AD3DA2332}" srcOrd="1" destOrd="0" presId="urn:microsoft.com/office/officeart/2005/8/layout/vList2"/>
    <dgm:cxn modelId="{7D3B420C-C57F-4ED9-A01A-5C58E1EC7E19}" type="presParOf" srcId="{8EE11AA6-3AA5-4460-AA58-155BE04D0C82}" destId="{592437FD-EC9B-4B26-9D0C-9ACE5E7B8008}" srcOrd="2" destOrd="0" presId="urn:microsoft.com/office/officeart/2005/8/layout/vList2"/>
    <dgm:cxn modelId="{69CB051A-AD43-4806-B64E-72F7A43EB07E}" type="presParOf" srcId="{8EE11AA6-3AA5-4460-AA58-155BE04D0C82}" destId="{5370C569-9515-4BA5-BD6C-0311A537936D}" srcOrd="3" destOrd="0" presId="urn:microsoft.com/office/officeart/2005/8/layout/vList2"/>
    <dgm:cxn modelId="{3EC5310D-A0F8-4258-920C-EE2B65060EDC}" type="presParOf" srcId="{8EE11AA6-3AA5-4460-AA58-155BE04D0C82}" destId="{9B2D8E0E-5AB7-4798-A11D-95BD90CEE24B}" srcOrd="4" destOrd="0" presId="urn:microsoft.com/office/officeart/2005/8/layout/vList2"/>
    <dgm:cxn modelId="{4219F0EE-109C-42BC-8311-A8F86AE7B20F}" type="presParOf" srcId="{8EE11AA6-3AA5-4460-AA58-155BE04D0C82}" destId="{3F830636-0590-445F-A7FC-FF7D28ADF1ED}" srcOrd="5" destOrd="0" presId="urn:microsoft.com/office/officeart/2005/8/layout/vList2"/>
    <dgm:cxn modelId="{C830E4BD-ACAD-4035-92F6-30BAB02AB836}" type="presParOf" srcId="{8EE11AA6-3AA5-4460-AA58-155BE04D0C82}" destId="{E23707C5-8E8D-410E-BA51-81B9EC65B724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47C678E-72A8-4ACC-B0E6-9CA674232156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6A33187B-7BC9-48BC-88DB-10246A7E4612}">
      <dgm:prSet/>
      <dgm:spPr/>
      <dgm:t>
        <a:bodyPr/>
        <a:lstStyle/>
        <a:p>
          <a:r>
            <a:rPr lang="nl-NL"/>
            <a:t>Definitie klinisch redeneren</a:t>
          </a:r>
          <a:endParaRPr lang="en-US"/>
        </a:p>
      </dgm:t>
    </dgm:pt>
    <dgm:pt modelId="{5A8CEBB2-32FA-405A-A267-57591D49CEDD}" type="parTrans" cxnId="{61A19F12-D694-4669-8534-8F18B7B76354}">
      <dgm:prSet/>
      <dgm:spPr/>
      <dgm:t>
        <a:bodyPr/>
        <a:lstStyle/>
        <a:p>
          <a:endParaRPr lang="en-US"/>
        </a:p>
      </dgm:t>
    </dgm:pt>
    <dgm:pt modelId="{311C6B43-A88A-48C7-B6E1-561498D13B74}" type="sibTrans" cxnId="{61A19F12-D694-4669-8534-8F18B7B76354}">
      <dgm:prSet/>
      <dgm:spPr/>
      <dgm:t>
        <a:bodyPr/>
        <a:lstStyle/>
        <a:p>
          <a:endParaRPr lang="en-US"/>
        </a:p>
      </dgm:t>
    </dgm:pt>
    <dgm:pt modelId="{63587162-FEB4-4980-B14A-58157E2EE7B7}">
      <dgm:prSet/>
      <dgm:spPr/>
      <dgm:t>
        <a:bodyPr/>
        <a:lstStyle/>
        <a:p>
          <a:r>
            <a:rPr lang="nl-NL"/>
            <a:t>Zes stappen </a:t>
          </a:r>
          <a:endParaRPr lang="en-US"/>
        </a:p>
      </dgm:t>
    </dgm:pt>
    <dgm:pt modelId="{940CCC3D-3BD2-483C-857F-CAD59EF976E2}" type="parTrans" cxnId="{38B4E2CD-A158-4D2C-AE96-5880F74792BB}">
      <dgm:prSet/>
      <dgm:spPr/>
      <dgm:t>
        <a:bodyPr/>
        <a:lstStyle/>
        <a:p>
          <a:endParaRPr lang="en-US"/>
        </a:p>
      </dgm:t>
    </dgm:pt>
    <dgm:pt modelId="{EC6A3EC1-2148-434E-A427-A084F5EB7691}" type="sibTrans" cxnId="{38B4E2CD-A158-4D2C-AE96-5880F74792BB}">
      <dgm:prSet/>
      <dgm:spPr/>
      <dgm:t>
        <a:bodyPr/>
        <a:lstStyle/>
        <a:p>
          <a:endParaRPr lang="en-US"/>
        </a:p>
      </dgm:t>
    </dgm:pt>
    <dgm:pt modelId="{1496B452-2FCE-40A7-BCA4-352B449D3FB8}">
      <dgm:prSet/>
      <dgm:spPr/>
      <dgm:t>
        <a:bodyPr/>
        <a:lstStyle/>
        <a:p>
          <a:r>
            <a:rPr lang="nl-NL"/>
            <a:t>3 O’S </a:t>
          </a:r>
          <a:endParaRPr lang="en-US"/>
        </a:p>
      </dgm:t>
    </dgm:pt>
    <dgm:pt modelId="{FD8382B6-9F5C-4E3B-8C16-9AF074AF2A0A}" type="parTrans" cxnId="{445E6A54-4905-4096-B2CD-A26F7093C5AD}">
      <dgm:prSet/>
      <dgm:spPr/>
      <dgm:t>
        <a:bodyPr/>
        <a:lstStyle/>
        <a:p>
          <a:endParaRPr lang="en-US"/>
        </a:p>
      </dgm:t>
    </dgm:pt>
    <dgm:pt modelId="{42A0BA52-5270-48A6-A281-D6DF2847C38C}" type="sibTrans" cxnId="{445E6A54-4905-4096-B2CD-A26F7093C5AD}">
      <dgm:prSet/>
      <dgm:spPr/>
      <dgm:t>
        <a:bodyPr/>
        <a:lstStyle/>
        <a:p>
          <a:endParaRPr lang="en-US"/>
        </a:p>
      </dgm:t>
    </dgm:pt>
    <dgm:pt modelId="{E066B439-6D52-42D3-9020-D8B25E54DBCF}">
      <dgm:prSet/>
      <dgm:spPr/>
      <dgm:t>
        <a:bodyPr/>
        <a:lstStyle/>
        <a:p>
          <a:r>
            <a:rPr lang="nl-NL"/>
            <a:t>SBAR</a:t>
          </a:r>
          <a:endParaRPr lang="en-US"/>
        </a:p>
      </dgm:t>
    </dgm:pt>
    <dgm:pt modelId="{194FB764-22CE-4DE7-BA03-605BC3546B54}" type="parTrans" cxnId="{67F61A89-CE0D-4C4B-92E5-52C6C9B34829}">
      <dgm:prSet/>
      <dgm:spPr/>
      <dgm:t>
        <a:bodyPr/>
        <a:lstStyle/>
        <a:p>
          <a:endParaRPr lang="en-US"/>
        </a:p>
      </dgm:t>
    </dgm:pt>
    <dgm:pt modelId="{28A6BACF-ACE8-49C3-8F20-B594435F58AE}" type="sibTrans" cxnId="{67F61A89-CE0D-4C4B-92E5-52C6C9B34829}">
      <dgm:prSet/>
      <dgm:spPr/>
      <dgm:t>
        <a:bodyPr/>
        <a:lstStyle/>
        <a:p>
          <a:endParaRPr lang="en-US"/>
        </a:p>
      </dgm:t>
    </dgm:pt>
    <dgm:pt modelId="{1E0D8217-B118-4262-87FD-C25DB11C471E}">
      <dgm:prSet/>
      <dgm:spPr/>
      <dgm:t>
        <a:bodyPr/>
        <a:lstStyle/>
        <a:p>
          <a:r>
            <a:rPr lang="nl-NL"/>
            <a:t>EWS</a:t>
          </a:r>
          <a:endParaRPr lang="en-US"/>
        </a:p>
      </dgm:t>
    </dgm:pt>
    <dgm:pt modelId="{747D66C8-528C-4DAB-BC73-DBB3587A7B9F}" type="parTrans" cxnId="{559F7850-2738-40F6-96E3-32D6ABAEC0BC}">
      <dgm:prSet/>
      <dgm:spPr/>
      <dgm:t>
        <a:bodyPr/>
        <a:lstStyle/>
        <a:p>
          <a:endParaRPr lang="en-US"/>
        </a:p>
      </dgm:t>
    </dgm:pt>
    <dgm:pt modelId="{A352C394-0ED9-4459-9F95-81F842588871}" type="sibTrans" cxnId="{559F7850-2738-40F6-96E3-32D6ABAEC0BC}">
      <dgm:prSet/>
      <dgm:spPr/>
      <dgm:t>
        <a:bodyPr/>
        <a:lstStyle/>
        <a:p>
          <a:endParaRPr lang="en-US"/>
        </a:p>
      </dgm:t>
    </dgm:pt>
    <dgm:pt modelId="{1D5E7971-CB8E-41C7-9397-7CCE576603F1}">
      <dgm:prSet/>
      <dgm:spPr/>
      <dgm:t>
        <a:bodyPr/>
        <a:lstStyle/>
        <a:p>
          <a:r>
            <a:rPr lang="nl-NL"/>
            <a:t>Hulpmiddelen bij het redeneren</a:t>
          </a:r>
          <a:endParaRPr lang="en-US"/>
        </a:p>
      </dgm:t>
    </dgm:pt>
    <dgm:pt modelId="{2BA64E30-F80C-41C9-AC82-A42672DE2BC8}" type="parTrans" cxnId="{C997C740-98BC-472A-98AC-AE90D328D2E9}">
      <dgm:prSet/>
      <dgm:spPr/>
      <dgm:t>
        <a:bodyPr/>
        <a:lstStyle/>
        <a:p>
          <a:endParaRPr lang="en-US"/>
        </a:p>
      </dgm:t>
    </dgm:pt>
    <dgm:pt modelId="{FD3F041B-F7E3-425C-95C1-A94AC5E0E3D3}" type="sibTrans" cxnId="{C997C740-98BC-472A-98AC-AE90D328D2E9}">
      <dgm:prSet/>
      <dgm:spPr/>
      <dgm:t>
        <a:bodyPr/>
        <a:lstStyle/>
        <a:p>
          <a:endParaRPr lang="en-US"/>
        </a:p>
      </dgm:t>
    </dgm:pt>
    <dgm:pt modelId="{DC923E52-684C-4D0C-B42D-F75FBE60E0D7}" type="pres">
      <dgm:prSet presAssocID="{F47C678E-72A8-4ACC-B0E6-9CA674232156}" presName="diagram" presStyleCnt="0">
        <dgm:presLayoutVars>
          <dgm:dir/>
          <dgm:resizeHandles val="exact"/>
        </dgm:presLayoutVars>
      </dgm:prSet>
      <dgm:spPr/>
    </dgm:pt>
    <dgm:pt modelId="{428C68DB-36A6-44BC-967B-91BC18E6F27B}" type="pres">
      <dgm:prSet presAssocID="{6A33187B-7BC9-48BC-88DB-10246A7E4612}" presName="node" presStyleLbl="node1" presStyleIdx="0" presStyleCnt="6">
        <dgm:presLayoutVars>
          <dgm:bulletEnabled val="1"/>
        </dgm:presLayoutVars>
      </dgm:prSet>
      <dgm:spPr/>
    </dgm:pt>
    <dgm:pt modelId="{21356BD0-3DF6-4B32-81B0-5D2FEAD8E385}" type="pres">
      <dgm:prSet presAssocID="{311C6B43-A88A-48C7-B6E1-561498D13B74}" presName="sibTrans" presStyleCnt="0"/>
      <dgm:spPr/>
    </dgm:pt>
    <dgm:pt modelId="{E6584BD4-AB7F-4285-9102-60A9B15EBFBE}" type="pres">
      <dgm:prSet presAssocID="{63587162-FEB4-4980-B14A-58157E2EE7B7}" presName="node" presStyleLbl="node1" presStyleIdx="1" presStyleCnt="6">
        <dgm:presLayoutVars>
          <dgm:bulletEnabled val="1"/>
        </dgm:presLayoutVars>
      </dgm:prSet>
      <dgm:spPr/>
    </dgm:pt>
    <dgm:pt modelId="{48C8F2CD-B210-4F78-885D-8EDC6183E067}" type="pres">
      <dgm:prSet presAssocID="{EC6A3EC1-2148-434E-A427-A084F5EB7691}" presName="sibTrans" presStyleCnt="0"/>
      <dgm:spPr/>
    </dgm:pt>
    <dgm:pt modelId="{77F062FF-AFB3-4F31-9269-2A2244303E2E}" type="pres">
      <dgm:prSet presAssocID="{1496B452-2FCE-40A7-BCA4-352B449D3FB8}" presName="node" presStyleLbl="node1" presStyleIdx="2" presStyleCnt="6">
        <dgm:presLayoutVars>
          <dgm:bulletEnabled val="1"/>
        </dgm:presLayoutVars>
      </dgm:prSet>
      <dgm:spPr/>
    </dgm:pt>
    <dgm:pt modelId="{00AF0BDA-65FD-4413-AA83-F8150D82398E}" type="pres">
      <dgm:prSet presAssocID="{42A0BA52-5270-48A6-A281-D6DF2847C38C}" presName="sibTrans" presStyleCnt="0"/>
      <dgm:spPr/>
    </dgm:pt>
    <dgm:pt modelId="{6EEBECA5-B6B8-4268-B4CA-88D15B9C7039}" type="pres">
      <dgm:prSet presAssocID="{E066B439-6D52-42D3-9020-D8B25E54DBCF}" presName="node" presStyleLbl="node1" presStyleIdx="3" presStyleCnt="6">
        <dgm:presLayoutVars>
          <dgm:bulletEnabled val="1"/>
        </dgm:presLayoutVars>
      </dgm:prSet>
      <dgm:spPr/>
    </dgm:pt>
    <dgm:pt modelId="{3067F7D6-8A70-4151-A45C-E71EEF2FBF60}" type="pres">
      <dgm:prSet presAssocID="{28A6BACF-ACE8-49C3-8F20-B594435F58AE}" presName="sibTrans" presStyleCnt="0"/>
      <dgm:spPr/>
    </dgm:pt>
    <dgm:pt modelId="{6B76472F-5633-4E22-ACC9-212290C18A26}" type="pres">
      <dgm:prSet presAssocID="{1E0D8217-B118-4262-87FD-C25DB11C471E}" presName="node" presStyleLbl="node1" presStyleIdx="4" presStyleCnt="6">
        <dgm:presLayoutVars>
          <dgm:bulletEnabled val="1"/>
        </dgm:presLayoutVars>
      </dgm:prSet>
      <dgm:spPr/>
    </dgm:pt>
    <dgm:pt modelId="{0E6A2E09-11B3-4A3A-A220-A6F0908F00A5}" type="pres">
      <dgm:prSet presAssocID="{A352C394-0ED9-4459-9F95-81F842588871}" presName="sibTrans" presStyleCnt="0"/>
      <dgm:spPr/>
    </dgm:pt>
    <dgm:pt modelId="{00A57D1C-8E7F-4549-857E-BB356F08CC94}" type="pres">
      <dgm:prSet presAssocID="{1D5E7971-CB8E-41C7-9397-7CCE576603F1}" presName="node" presStyleLbl="node1" presStyleIdx="5" presStyleCnt="6">
        <dgm:presLayoutVars>
          <dgm:bulletEnabled val="1"/>
        </dgm:presLayoutVars>
      </dgm:prSet>
      <dgm:spPr/>
    </dgm:pt>
  </dgm:ptLst>
  <dgm:cxnLst>
    <dgm:cxn modelId="{2B462B05-E290-4E54-88AC-D16CB4DC4991}" type="presOf" srcId="{1496B452-2FCE-40A7-BCA4-352B449D3FB8}" destId="{77F062FF-AFB3-4F31-9269-2A2244303E2E}" srcOrd="0" destOrd="0" presId="urn:microsoft.com/office/officeart/2005/8/layout/default"/>
    <dgm:cxn modelId="{61A19F12-D694-4669-8534-8F18B7B76354}" srcId="{F47C678E-72A8-4ACC-B0E6-9CA674232156}" destId="{6A33187B-7BC9-48BC-88DB-10246A7E4612}" srcOrd="0" destOrd="0" parTransId="{5A8CEBB2-32FA-405A-A267-57591D49CEDD}" sibTransId="{311C6B43-A88A-48C7-B6E1-561498D13B74}"/>
    <dgm:cxn modelId="{8C978C25-8046-4EC9-8619-478DB7030A8D}" type="presOf" srcId="{F47C678E-72A8-4ACC-B0E6-9CA674232156}" destId="{DC923E52-684C-4D0C-B42D-F75FBE60E0D7}" srcOrd="0" destOrd="0" presId="urn:microsoft.com/office/officeart/2005/8/layout/default"/>
    <dgm:cxn modelId="{C997C740-98BC-472A-98AC-AE90D328D2E9}" srcId="{F47C678E-72A8-4ACC-B0E6-9CA674232156}" destId="{1D5E7971-CB8E-41C7-9397-7CCE576603F1}" srcOrd="5" destOrd="0" parTransId="{2BA64E30-F80C-41C9-AC82-A42672DE2BC8}" sibTransId="{FD3F041B-F7E3-425C-95C1-A94AC5E0E3D3}"/>
    <dgm:cxn modelId="{C3C88864-A21B-46B5-A797-5B673B90B659}" type="presOf" srcId="{1E0D8217-B118-4262-87FD-C25DB11C471E}" destId="{6B76472F-5633-4E22-ACC9-212290C18A26}" srcOrd="0" destOrd="0" presId="urn:microsoft.com/office/officeart/2005/8/layout/default"/>
    <dgm:cxn modelId="{559F7850-2738-40F6-96E3-32D6ABAEC0BC}" srcId="{F47C678E-72A8-4ACC-B0E6-9CA674232156}" destId="{1E0D8217-B118-4262-87FD-C25DB11C471E}" srcOrd="4" destOrd="0" parTransId="{747D66C8-528C-4DAB-BC73-DBB3587A7B9F}" sibTransId="{A352C394-0ED9-4459-9F95-81F842588871}"/>
    <dgm:cxn modelId="{445E6A54-4905-4096-B2CD-A26F7093C5AD}" srcId="{F47C678E-72A8-4ACC-B0E6-9CA674232156}" destId="{1496B452-2FCE-40A7-BCA4-352B449D3FB8}" srcOrd="2" destOrd="0" parTransId="{FD8382B6-9F5C-4E3B-8C16-9AF074AF2A0A}" sibTransId="{42A0BA52-5270-48A6-A281-D6DF2847C38C}"/>
    <dgm:cxn modelId="{0E357C83-6F42-45CF-A112-D271DA5B05D0}" type="presOf" srcId="{6A33187B-7BC9-48BC-88DB-10246A7E4612}" destId="{428C68DB-36A6-44BC-967B-91BC18E6F27B}" srcOrd="0" destOrd="0" presId="urn:microsoft.com/office/officeart/2005/8/layout/default"/>
    <dgm:cxn modelId="{67F61A89-CE0D-4C4B-92E5-52C6C9B34829}" srcId="{F47C678E-72A8-4ACC-B0E6-9CA674232156}" destId="{E066B439-6D52-42D3-9020-D8B25E54DBCF}" srcOrd="3" destOrd="0" parTransId="{194FB764-22CE-4DE7-BA03-605BC3546B54}" sibTransId="{28A6BACF-ACE8-49C3-8F20-B594435F58AE}"/>
    <dgm:cxn modelId="{42D4038B-D9DC-4230-87A0-B09000009BBD}" type="presOf" srcId="{63587162-FEB4-4980-B14A-58157E2EE7B7}" destId="{E6584BD4-AB7F-4285-9102-60A9B15EBFBE}" srcOrd="0" destOrd="0" presId="urn:microsoft.com/office/officeart/2005/8/layout/default"/>
    <dgm:cxn modelId="{38B4E2CD-A158-4D2C-AE96-5880F74792BB}" srcId="{F47C678E-72A8-4ACC-B0E6-9CA674232156}" destId="{63587162-FEB4-4980-B14A-58157E2EE7B7}" srcOrd="1" destOrd="0" parTransId="{940CCC3D-3BD2-483C-857F-CAD59EF976E2}" sibTransId="{EC6A3EC1-2148-434E-A427-A084F5EB7691}"/>
    <dgm:cxn modelId="{32EA62D2-6FAF-463B-8D18-621E3EF2414A}" type="presOf" srcId="{E066B439-6D52-42D3-9020-D8B25E54DBCF}" destId="{6EEBECA5-B6B8-4268-B4CA-88D15B9C7039}" srcOrd="0" destOrd="0" presId="urn:microsoft.com/office/officeart/2005/8/layout/default"/>
    <dgm:cxn modelId="{FC59BAD8-B64E-43C8-8F04-C36F9C42697A}" type="presOf" srcId="{1D5E7971-CB8E-41C7-9397-7CCE576603F1}" destId="{00A57D1C-8E7F-4549-857E-BB356F08CC94}" srcOrd="0" destOrd="0" presId="urn:microsoft.com/office/officeart/2005/8/layout/default"/>
    <dgm:cxn modelId="{BB892130-0154-4983-9552-FC21072BC222}" type="presParOf" srcId="{DC923E52-684C-4D0C-B42D-F75FBE60E0D7}" destId="{428C68DB-36A6-44BC-967B-91BC18E6F27B}" srcOrd="0" destOrd="0" presId="urn:microsoft.com/office/officeart/2005/8/layout/default"/>
    <dgm:cxn modelId="{7CDB6877-9288-4F20-8367-C676EBC45898}" type="presParOf" srcId="{DC923E52-684C-4D0C-B42D-F75FBE60E0D7}" destId="{21356BD0-3DF6-4B32-81B0-5D2FEAD8E385}" srcOrd="1" destOrd="0" presId="urn:microsoft.com/office/officeart/2005/8/layout/default"/>
    <dgm:cxn modelId="{778C6364-A4A2-405F-9A85-B5547755A381}" type="presParOf" srcId="{DC923E52-684C-4D0C-B42D-F75FBE60E0D7}" destId="{E6584BD4-AB7F-4285-9102-60A9B15EBFBE}" srcOrd="2" destOrd="0" presId="urn:microsoft.com/office/officeart/2005/8/layout/default"/>
    <dgm:cxn modelId="{41EED692-4721-4D9C-A04D-FFB96FEE1B3F}" type="presParOf" srcId="{DC923E52-684C-4D0C-B42D-F75FBE60E0D7}" destId="{48C8F2CD-B210-4F78-885D-8EDC6183E067}" srcOrd="3" destOrd="0" presId="urn:microsoft.com/office/officeart/2005/8/layout/default"/>
    <dgm:cxn modelId="{FD745693-8235-4550-B063-2085ED2770CA}" type="presParOf" srcId="{DC923E52-684C-4D0C-B42D-F75FBE60E0D7}" destId="{77F062FF-AFB3-4F31-9269-2A2244303E2E}" srcOrd="4" destOrd="0" presId="urn:microsoft.com/office/officeart/2005/8/layout/default"/>
    <dgm:cxn modelId="{92C8B849-7B3D-4094-BD0A-ECFAB772759D}" type="presParOf" srcId="{DC923E52-684C-4D0C-B42D-F75FBE60E0D7}" destId="{00AF0BDA-65FD-4413-AA83-F8150D82398E}" srcOrd="5" destOrd="0" presId="urn:microsoft.com/office/officeart/2005/8/layout/default"/>
    <dgm:cxn modelId="{76572973-0A61-4A20-A27F-36B80F565068}" type="presParOf" srcId="{DC923E52-684C-4D0C-B42D-F75FBE60E0D7}" destId="{6EEBECA5-B6B8-4268-B4CA-88D15B9C7039}" srcOrd="6" destOrd="0" presId="urn:microsoft.com/office/officeart/2005/8/layout/default"/>
    <dgm:cxn modelId="{D248F271-0566-460E-BAFB-5FD61A52BD3A}" type="presParOf" srcId="{DC923E52-684C-4D0C-B42D-F75FBE60E0D7}" destId="{3067F7D6-8A70-4151-A45C-E71EEF2FBF60}" srcOrd="7" destOrd="0" presId="urn:microsoft.com/office/officeart/2005/8/layout/default"/>
    <dgm:cxn modelId="{F9636AEF-F88B-4350-8F1D-E10F5673A102}" type="presParOf" srcId="{DC923E52-684C-4D0C-B42D-F75FBE60E0D7}" destId="{6B76472F-5633-4E22-ACC9-212290C18A26}" srcOrd="8" destOrd="0" presId="urn:microsoft.com/office/officeart/2005/8/layout/default"/>
    <dgm:cxn modelId="{4DADFCDA-AD6E-4DD4-8A29-38934191E8EC}" type="presParOf" srcId="{DC923E52-684C-4D0C-B42D-F75FBE60E0D7}" destId="{0E6A2E09-11B3-4A3A-A220-A6F0908F00A5}" srcOrd="9" destOrd="0" presId="urn:microsoft.com/office/officeart/2005/8/layout/default"/>
    <dgm:cxn modelId="{10F07CC5-6D2D-43DA-A75A-E990BEDF439D}" type="presParOf" srcId="{DC923E52-684C-4D0C-B42D-F75FBE60E0D7}" destId="{00A57D1C-8E7F-4549-857E-BB356F08CC94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D5165F1-F26C-479D-924E-81AD7EEC48E6}" type="doc">
      <dgm:prSet loTypeId="urn:microsoft.com/office/officeart/2005/8/layout/process4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C7C9FB6D-9D14-4C8E-984D-CDF25C0E4CB1}">
      <dgm:prSet/>
      <dgm:spPr/>
      <dgm:t>
        <a:bodyPr/>
        <a:lstStyle/>
        <a:p>
          <a:r>
            <a:rPr lang="nl-NL" dirty="0"/>
            <a:t>Werk in tweetallen de casus uit volgens de methodiek</a:t>
          </a:r>
          <a:endParaRPr lang="en-US" dirty="0"/>
        </a:p>
      </dgm:t>
    </dgm:pt>
    <dgm:pt modelId="{D365A2B2-D78F-45C4-9A35-5CB86F20F005}" type="parTrans" cxnId="{23896B04-2F6A-4D7D-B201-B51D007F57E3}">
      <dgm:prSet/>
      <dgm:spPr/>
      <dgm:t>
        <a:bodyPr/>
        <a:lstStyle/>
        <a:p>
          <a:endParaRPr lang="en-US"/>
        </a:p>
      </dgm:t>
    </dgm:pt>
    <dgm:pt modelId="{1F240C1B-9961-4105-8D98-E14D4D0F63A7}" type="sibTrans" cxnId="{23896B04-2F6A-4D7D-B201-B51D007F57E3}">
      <dgm:prSet/>
      <dgm:spPr/>
      <dgm:t>
        <a:bodyPr/>
        <a:lstStyle/>
        <a:p>
          <a:endParaRPr lang="en-US"/>
        </a:p>
      </dgm:t>
    </dgm:pt>
    <dgm:pt modelId="{C4F33BE1-5F49-44A9-A49D-0F87DEBA456D}">
      <dgm:prSet/>
      <dgm:spPr/>
      <dgm:t>
        <a:bodyPr/>
        <a:lstStyle/>
        <a:p>
          <a:r>
            <a:rPr lang="en-US" dirty="0"/>
            <a:t>EWS/ SBAR/ 6 </a:t>
          </a:r>
          <a:r>
            <a:rPr lang="en-US" dirty="0" err="1"/>
            <a:t>stappen</a:t>
          </a:r>
          <a:endParaRPr lang="en-US" dirty="0"/>
        </a:p>
      </dgm:t>
    </dgm:pt>
    <dgm:pt modelId="{CC46F1A7-94FC-4205-8B5A-ADF19E340515}" type="parTrans" cxnId="{FEF7F6F7-78B9-468E-B37D-E89753ABAB9A}">
      <dgm:prSet/>
      <dgm:spPr/>
      <dgm:t>
        <a:bodyPr/>
        <a:lstStyle/>
        <a:p>
          <a:endParaRPr lang="en-US"/>
        </a:p>
      </dgm:t>
    </dgm:pt>
    <dgm:pt modelId="{22DF7D20-6DA5-4AD1-8F10-C66235D3A137}" type="sibTrans" cxnId="{FEF7F6F7-78B9-468E-B37D-E89753ABAB9A}">
      <dgm:prSet/>
      <dgm:spPr/>
      <dgm:t>
        <a:bodyPr/>
        <a:lstStyle/>
        <a:p>
          <a:endParaRPr lang="en-US"/>
        </a:p>
      </dgm:t>
    </dgm:pt>
    <dgm:pt modelId="{60FBC840-A0CC-4382-AC93-291402110EEE}">
      <dgm:prSet/>
      <dgm:spPr/>
      <dgm:t>
        <a:bodyPr/>
        <a:lstStyle/>
        <a:p>
          <a:r>
            <a:rPr lang="en-US" dirty="0"/>
            <a:t>De casus </a:t>
          </a:r>
          <a:r>
            <a:rPr lang="en-US" dirty="0" err="1"/>
            <a:t>wordt</a:t>
          </a:r>
          <a:r>
            <a:rPr lang="en-US" dirty="0"/>
            <a:t> </a:t>
          </a:r>
          <a:r>
            <a:rPr lang="en-US" dirty="0" err="1"/>
            <a:t>klassikaal</a:t>
          </a:r>
          <a:r>
            <a:rPr lang="en-US" dirty="0"/>
            <a:t> </a:t>
          </a:r>
          <a:r>
            <a:rPr lang="en-US" dirty="0" err="1"/>
            <a:t>nabesproken</a:t>
          </a:r>
          <a:endParaRPr lang="en-US" dirty="0"/>
        </a:p>
      </dgm:t>
    </dgm:pt>
    <dgm:pt modelId="{43C069C2-610F-4287-9BC7-FAF617DF90DF}" type="parTrans" cxnId="{4A039A4A-8071-498C-9101-AEED13EDEA3D}">
      <dgm:prSet/>
      <dgm:spPr/>
      <dgm:t>
        <a:bodyPr/>
        <a:lstStyle/>
        <a:p>
          <a:endParaRPr lang="en-US"/>
        </a:p>
      </dgm:t>
    </dgm:pt>
    <dgm:pt modelId="{4DFC4B93-11AF-4243-8F60-54804AC0E9ED}" type="sibTrans" cxnId="{4A039A4A-8071-498C-9101-AEED13EDEA3D}">
      <dgm:prSet/>
      <dgm:spPr/>
      <dgm:t>
        <a:bodyPr/>
        <a:lstStyle/>
        <a:p>
          <a:endParaRPr lang="en-US"/>
        </a:p>
      </dgm:t>
    </dgm:pt>
    <dgm:pt modelId="{106B7AD0-39C8-4C3B-9677-C1EAB750EAAB}" type="pres">
      <dgm:prSet presAssocID="{CD5165F1-F26C-479D-924E-81AD7EEC48E6}" presName="Name0" presStyleCnt="0">
        <dgm:presLayoutVars>
          <dgm:dir/>
          <dgm:animLvl val="lvl"/>
          <dgm:resizeHandles val="exact"/>
        </dgm:presLayoutVars>
      </dgm:prSet>
      <dgm:spPr/>
    </dgm:pt>
    <dgm:pt modelId="{F87D70DE-322A-4964-BE24-4020C66BDA44}" type="pres">
      <dgm:prSet presAssocID="{60FBC840-A0CC-4382-AC93-291402110EEE}" presName="boxAndChildren" presStyleCnt="0"/>
      <dgm:spPr/>
    </dgm:pt>
    <dgm:pt modelId="{1D8E1875-1C1A-4DAF-A989-87FB77180822}" type="pres">
      <dgm:prSet presAssocID="{60FBC840-A0CC-4382-AC93-291402110EEE}" presName="parentTextBox" presStyleLbl="node1" presStyleIdx="0" presStyleCnt="3"/>
      <dgm:spPr/>
    </dgm:pt>
    <dgm:pt modelId="{CFEB808F-647F-4AE1-B2EC-ABB45B903E2E}" type="pres">
      <dgm:prSet presAssocID="{22DF7D20-6DA5-4AD1-8F10-C66235D3A137}" presName="sp" presStyleCnt="0"/>
      <dgm:spPr/>
    </dgm:pt>
    <dgm:pt modelId="{2C95AB54-CA5F-46D3-A2B0-8840AD20BF65}" type="pres">
      <dgm:prSet presAssocID="{C4F33BE1-5F49-44A9-A49D-0F87DEBA456D}" presName="arrowAndChildren" presStyleCnt="0"/>
      <dgm:spPr/>
    </dgm:pt>
    <dgm:pt modelId="{33162E32-BA23-4B01-BCA9-497F31FDD64D}" type="pres">
      <dgm:prSet presAssocID="{C4F33BE1-5F49-44A9-A49D-0F87DEBA456D}" presName="parentTextArrow" presStyleLbl="node1" presStyleIdx="1" presStyleCnt="3"/>
      <dgm:spPr/>
    </dgm:pt>
    <dgm:pt modelId="{BDCEF124-BCC5-4740-B318-B23E7AA0FAB3}" type="pres">
      <dgm:prSet presAssocID="{1F240C1B-9961-4105-8D98-E14D4D0F63A7}" presName="sp" presStyleCnt="0"/>
      <dgm:spPr/>
    </dgm:pt>
    <dgm:pt modelId="{9376C694-FD2D-47C0-B222-892F3F030323}" type="pres">
      <dgm:prSet presAssocID="{C7C9FB6D-9D14-4C8E-984D-CDF25C0E4CB1}" presName="arrowAndChildren" presStyleCnt="0"/>
      <dgm:spPr/>
    </dgm:pt>
    <dgm:pt modelId="{7B6C13BD-913F-4399-A9EC-85054F9D603D}" type="pres">
      <dgm:prSet presAssocID="{C7C9FB6D-9D14-4C8E-984D-CDF25C0E4CB1}" presName="parentTextArrow" presStyleLbl="node1" presStyleIdx="2" presStyleCnt="3"/>
      <dgm:spPr/>
    </dgm:pt>
  </dgm:ptLst>
  <dgm:cxnLst>
    <dgm:cxn modelId="{E9AA9A01-B62D-4C38-BF17-1B22782C0EFD}" type="presOf" srcId="{C4F33BE1-5F49-44A9-A49D-0F87DEBA456D}" destId="{33162E32-BA23-4B01-BCA9-497F31FDD64D}" srcOrd="0" destOrd="0" presId="urn:microsoft.com/office/officeart/2005/8/layout/process4"/>
    <dgm:cxn modelId="{23896B04-2F6A-4D7D-B201-B51D007F57E3}" srcId="{CD5165F1-F26C-479D-924E-81AD7EEC48E6}" destId="{C7C9FB6D-9D14-4C8E-984D-CDF25C0E4CB1}" srcOrd="0" destOrd="0" parTransId="{D365A2B2-D78F-45C4-9A35-5CB86F20F005}" sibTransId="{1F240C1B-9961-4105-8D98-E14D4D0F63A7}"/>
    <dgm:cxn modelId="{AC7D4F19-C647-4C77-8CEA-2F873A965BA0}" type="presOf" srcId="{60FBC840-A0CC-4382-AC93-291402110EEE}" destId="{1D8E1875-1C1A-4DAF-A989-87FB77180822}" srcOrd="0" destOrd="0" presId="urn:microsoft.com/office/officeart/2005/8/layout/process4"/>
    <dgm:cxn modelId="{0847B420-0EF3-4EB1-AE4C-FED729C09276}" type="presOf" srcId="{C7C9FB6D-9D14-4C8E-984D-CDF25C0E4CB1}" destId="{7B6C13BD-913F-4399-A9EC-85054F9D603D}" srcOrd="0" destOrd="0" presId="urn:microsoft.com/office/officeart/2005/8/layout/process4"/>
    <dgm:cxn modelId="{4A039A4A-8071-498C-9101-AEED13EDEA3D}" srcId="{CD5165F1-F26C-479D-924E-81AD7EEC48E6}" destId="{60FBC840-A0CC-4382-AC93-291402110EEE}" srcOrd="2" destOrd="0" parTransId="{43C069C2-610F-4287-9BC7-FAF617DF90DF}" sibTransId="{4DFC4B93-11AF-4243-8F60-54804AC0E9ED}"/>
    <dgm:cxn modelId="{3E443154-BDE9-48E4-8D36-462B8E29B0D6}" type="presOf" srcId="{CD5165F1-F26C-479D-924E-81AD7EEC48E6}" destId="{106B7AD0-39C8-4C3B-9677-C1EAB750EAAB}" srcOrd="0" destOrd="0" presId="urn:microsoft.com/office/officeart/2005/8/layout/process4"/>
    <dgm:cxn modelId="{FEF7F6F7-78B9-468E-B37D-E89753ABAB9A}" srcId="{CD5165F1-F26C-479D-924E-81AD7EEC48E6}" destId="{C4F33BE1-5F49-44A9-A49D-0F87DEBA456D}" srcOrd="1" destOrd="0" parTransId="{CC46F1A7-94FC-4205-8B5A-ADF19E340515}" sibTransId="{22DF7D20-6DA5-4AD1-8F10-C66235D3A137}"/>
    <dgm:cxn modelId="{9D646BFA-0EF7-4B41-B5A6-A93E411E92E3}" type="presParOf" srcId="{106B7AD0-39C8-4C3B-9677-C1EAB750EAAB}" destId="{F87D70DE-322A-4964-BE24-4020C66BDA44}" srcOrd="0" destOrd="0" presId="urn:microsoft.com/office/officeart/2005/8/layout/process4"/>
    <dgm:cxn modelId="{CB5CFC03-7F5C-4DEA-99CC-5228F96C748D}" type="presParOf" srcId="{F87D70DE-322A-4964-BE24-4020C66BDA44}" destId="{1D8E1875-1C1A-4DAF-A989-87FB77180822}" srcOrd="0" destOrd="0" presId="urn:microsoft.com/office/officeart/2005/8/layout/process4"/>
    <dgm:cxn modelId="{D8473326-4320-42D1-A434-17DE59B8168C}" type="presParOf" srcId="{106B7AD0-39C8-4C3B-9677-C1EAB750EAAB}" destId="{CFEB808F-647F-4AE1-B2EC-ABB45B903E2E}" srcOrd="1" destOrd="0" presId="urn:microsoft.com/office/officeart/2005/8/layout/process4"/>
    <dgm:cxn modelId="{CB08F696-0157-409A-A98B-4DF19F613823}" type="presParOf" srcId="{106B7AD0-39C8-4C3B-9677-C1EAB750EAAB}" destId="{2C95AB54-CA5F-46D3-A2B0-8840AD20BF65}" srcOrd="2" destOrd="0" presId="urn:microsoft.com/office/officeart/2005/8/layout/process4"/>
    <dgm:cxn modelId="{BF8B3765-C2BD-4194-8A8E-173A6B27C3A4}" type="presParOf" srcId="{2C95AB54-CA5F-46D3-A2B0-8840AD20BF65}" destId="{33162E32-BA23-4B01-BCA9-497F31FDD64D}" srcOrd="0" destOrd="0" presId="urn:microsoft.com/office/officeart/2005/8/layout/process4"/>
    <dgm:cxn modelId="{E5019E3D-E67F-44F7-AA8A-FEAD68B89E27}" type="presParOf" srcId="{106B7AD0-39C8-4C3B-9677-C1EAB750EAAB}" destId="{BDCEF124-BCC5-4740-B318-B23E7AA0FAB3}" srcOrd="3" destOrd="0" presId="urn:microsoft.com/office/officeart/2005/8/layout/process4"/>
    <dgm:cxn modelId="{8A1F6F5B-726A-4F75-9B8B-11D0AD1E715B}" type="presParOf" srcId="{106B7AD0-39C8-4C3B-9677-C1EAB750EAAB}" destId="{9376C694-FD2D-47C0-B222-892F3F030323}" srcOrd="4" destOrd="0" presId="urn:microsoft.com/office/officeart/2005/8/layout/process4"/>
    <dgm:cxn modelId="{D2F14881-B8FA-457A-A0F7-E39E42F4762C}" type="presParOf" srcId="{9376C694-FD2D-47C0-B222-892F3F030323}" destId="{7B6C13BD-913F-4399-A9EC-85054F9D603D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5C696E-52B4-4F54-BE4F-2831A71C2424}">
      <dsp:nvSpPr>
        <dsp:cNvPr id="0" name=""/>
        <dsp:cNvSpPr/>
      </dsp:nvSpPr>
      <dsp:spPr>
        <a:xfrm>
          <a:off x="0" y="903403"/>
          <a:ext cx="4885203" cy="93541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/>
            <a:t>Doelen</a:t>
          </a:r>
        </a:p>
      </dsp:txBody>
      <dsp:txXfrm>
        <a:off x="45663" y="949066"/>
        <a:ext cx="4793877" cy="844089"/>
      </dsp:txXfrm>
    </dsp:sp>
    <dsp:sp modelId="{592437FD-EC9B-4B26-9D0C-9ACE5E7B8008}">
      <dsp:nvSpPr>
        <dsp:cNvPr id="0" name=""/>
        <dsp:cNvSpPr/>
      </dsp:nvSpPr>
      <dsp:spPr>
        <a:xfrm>
          <a:off x="0" y="1951138"/>
          <a:ext cx="4885203" cy="935415"/>
        </a:xfrm>
        <a:prstGeom prst="roundRect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/>
            <a:t>Terugblik</a:t>
          </a:r>
        </a:p>
      </dsp:txBody>
      <dsp:txXfrm>
        <a:off x="45663" y="1996801"/>
        <a:ext cx="4793877" cy="844089"/>
      </dsp:txXfrm>
    </dsp:sp>
    <dsp:sp modelId="{9B2D8E0E-5AB7-4798-A11D-95BD90CEE24B}">
      <dsp:nvSpPr>
        <dsp:cNvPr id="0" name=""/>
        <dsp:cNvSpPr/>
      </dsp:nvSpPr>
      <dsp:spPr>
        <a:xfrm>
          <a:off x="0" y="2998873"/>
          <a:ext cx="4885203" cy="935415"/>
        </a:xfrm>
        <a:prstGeom prst="roundRect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900" kern="1200" dirty="0"/>
            <a:t>Casus mevrouw Keizer</a:t>
          </a:r>
          <a:endParaRPr lang="en-US" sz="3900" kern="1200" dirty="0"/>
        </a:p>
      </dsp:txBody>
      <dsp:txXfrm>
        <a:off x="45663" y="3044536"/>
        <a:ext cx="4793877" cy="844089"/>
      </dsp:txXfrm>
    </dsp:sp>
    <dsp:sp modelId="{E23707C5-8E8D-410E-BA51-81B9EC65B724}">
      <dsp:nvSpPr>
        <dsp:cNvPr id="0" name=""/>
        <dsp:cNvSpPr/>
      </dsp:nvSpPr>
      <dsp:spPr>
        <a:xfrm>
          <a:off x="0" y="4046608"/>
          <a:ext cx="4885203" cy="935415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/>
            <a:t>Volgende week</a:t>
          </a:r>
        </a:p>
      </dsp:txBody>
      <dsp:txXfrm>
        <a:off x="45663" y="4092271"/>
        <a:ext cx="4793877" cy="84408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8C68DB-36A6-44BC-967B-91BC18E6F27B}">
      <dsp:nvSpPr>
        <dsp:cNvPr id="0" name=""/>
        <dsp:cNvSpPr/>
      </dsp:nvSpPr>
      <dsp:spPr>
        <a:xfrm>
          <a:off x="0" y="24060"/>
          <a:ext cx="2371724" cy="14230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800" kern="1200"/>
            <a:t>Definitie klinisch redeneren</a:t>
          </a:r>
          <a:endParaRPr lang="en-US" sz="2800" kern="1200"/>
        </a:p>
      </dsp:txBody>
      <dsp:txXfrm>
        <a:off x="0" y="24060"/>
        <a:ext cx="2371724" cy="1423035"/>
      </dsp:txXfrm>
    </dsp:sp>
    <dsp:sp modelId="{E6584BD4-AB7F-4285-9102-60A9B15EBFBE}">
      <dsp:nvSpPr>
        <dsp:cNvPr id="0" name=""/>
        <dsp:cNvSpPr/>
      </dsp:nvSpPr>
      <dsp:spPr>
        <a:xfrm>
          <a:off x="2608897" y="24060"/>
          <a:ext cx="2371724" cy="142303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800" kern="1200"/>
            <a:t>Zes stappen </a:t>
          </a:r>
          <a:endParaRPr lang="en-US" sz="2800" kern="1200"/>
        </a:p>
      </dsp:txBody>
      <dsp:txXfrm>
        <a:off x="2608897" y="24060"/>
        <a:ext cx="2371724" cy="1423035"/>
      </dsp:txXfrm>
    </dsp:sp>
    <dsp:sp modelId="{77F062FF-AFB3-4F31-9269-2A2244303E2E}">
      <dsp:nvSpPr>
        <dsp:cNvPr id="0" name=""/>
        <dsp:cNvSpPr/>
      </dsp:nvSpPr>
      <dsp:spPr>
        <a:xfrm>
          <a:off x="5217794" y="24060"/>
          <a:ext cx="2371724" cy="142303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800" kern="1200"/>
            <a:t>3 O’S </a:t>
          </a:r>
          <a:endParaRPr lang="en-US" sz="2800" kern="1200"/>
        </a:p>
      </dsp:txBody>
      <dsp:txXfrm>
        <a:off x="5217794" y="24060"/>
        <a:ext cx="2371724" cy="1423035"/>
      </dsp:txXfrm>
    </dsp:sp>
    <dsp:sp modelId="{6EEBECA5-B6B8-4268-B4CA-88D15B9C7039}">
      <dsp:nvSpPr>
        <dsp:cNvPr id="0" name=""/>
        <dsp:cNvSpPr/>
      </dsp:nvSpPr>
      <dsp:spPr>
        <a:xfrm>
          <a:off x="0" y="1684268"/>
          <a:ext cx="2371724" cy="142303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800" kern="1200"/>
            <a:t>SBAR</a:t>
          </a:r>
          <a:endParaRPr lang="en-US" sz="2800" kern="1200"/>
        </a:p>
      </dsp:txBody>
      <dsp:txXfrm>
        <a:off x="0" y="1684268"/>
        <a:ext cx="2371724" cy="1423035"/>
      </dsp:txXfrm>
    </dsp:sp>
    <dsp:sp modelId="{6B76472F-5633-4E22-ACC9-212290C18A26}">
      <dsp:nvSpPr>
        <dsp:cNvPr id="0" name=""/>
        <dsp:cNvSpPr/>
      </dsp:nvSpPr>
      <dsp:spPr>
        <a:xfrm>
          <a:off x="2608897" y="1684268"/>
          <a:ext cx="2371724" cy="1423035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800" kern="1200"/>
            <a:t>EWS</a:t>
          </a:r>
          <a:endParaRPr lang="en-US" sz="2800" kern="1200"/>
        </a:p>
      </dsp:txBody>
      <dsp:txXfrm>
        <a:off x="2608897" y="1684268"/>
        <a:ext cx="2371724" cy="1423035"/>
      </dsp:txXfrm>
    </dsp:sp>
    <dsp:sp modelId="{00A57D1C-8E7F-4549-857E-BB356F08CC94}">
      <dsp:nvSpPr>
        <dsp:cNvPr id="0" name=""/>
        <dsp:cNvSpPr/>
      </dsp:nvSpPr>
      <dsp:spPr>
        <a:xfrm>
          <a:off x="5217794" y="1684268"/>
          <a:ext cx="2371724" cy="142303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800" kern="1200"/>
            <a:t>Hulpmiddelen bij het redeneren</a:t>
          </a:r>
          <a:endParaRPr lang="en-US" sz="2800" kern="1200"/>
        </a:p>
      </dsp:txBody>
      <dsp:txXfrm>
        <a:off x="5217794" y="1684268"/>
        <a:ext cx="2371724" cy="142303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8E1875-1C1A-4DAF-A989-87FB77180822}">
      <dsp:nvSpPr>
        <dsp:cNvPr id="0" name=""/>
        <dsp:cNvSpPr/>
      </dsp:nvSpPr>
      <dsp:spPr>
        <a:xfrm>
          <a:off x="0" y="4430271"/>
          <a:ext cx="4885203" cy="145411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De casus </a:t>
          </a:r>
          <a:r>
            <a:rPr lang="en-US" sz="3000" kern="1200" dirty="0" err="1"/>
            <a:t>wordt</a:t>
          </a:r>
          <a:r>
            <a:rPr lang="en-US" sz="3000" kern="1200" dirty="0"/>
            <a:t> </a:t>
          </a:r>
          <a:r>
            <a:rPr lang="en-US" sz="3000" kern="1200" dirty="0" err="1"/>
            <a:t>klassikaal</a:t>
          </a:r>
          <a:r>
            <a:rPr lang="en-US" sz="3000" kern="1200" dirty="0"/>
            <a:t> </a:t>
          </a:r>
          <a:r>
            <a:rPr lang="en-US" sz="3000" kern="1200" dirty="0" err="1"/>
            <a:t>nabesproken</a:t>
          </a:r>
          <a:endParaRPr lang="en-US" sz="3000" kern="1200" dirty="0"/>
        </a:p>
      </dsp:txBody>
      <dsp:txXfrm>
        <a:off x="0" y="4430271"/>
        <a:ext cx="4885203" cy="1454114"/>
      </dsp:txXfrm>
    </dsp:sp>
    <dsp:sp modelId="{33162E32-BA23-4B01-BCA9-497F31FDD64D}">
      <dsp:nvSpPr>
        <dsp:cNvPr id="0" name=""/>
        <dsp:cNvSpPr/>
      </dsp:nvSpPr>
      <dsp:spPr>
        <a:xfrm rot="10800000">
          <a:off x="0" y="2215655"/>
          <a:ext cx="4885203" cy="2236427"/>
        </a:xfrm>
        <a:prstGeom prst="upArrowCallout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EWS/ SBAR/ 6 </a:t>
          </a:r>
          <a:r>
            <a:rPr lang="en-US" sz="3000" kern="1200" dirty="0" err="1"/>
            <a:t>stappen</a:t>
          </a:r>
          <a:endParaRPr lang="en-US" sz="3000" kern="1200" dirty="0"/>
        </a:p>
      </dsp:txBody>
      <dsp:txXfrm rot="10800000">
        <a:off x="0" y="2215655"/>
        <a:ext cx="4885203" cy="1453163"/>
      </dsp:txXfrm>
    </dsp:sp>
    <dsp:sp modelId="{7B6C13BD-913F-4399-A9EC-85054F9D603D}">
      <dsp:nvSpPr>
        <dsp:cNvPr id="0" name=""/>
        <dsp:cNvSpPr/>
      </dsp:nvSpPr>
      <dsp:spPr>
        <a:xfrm rot="10800000">
          <a:off x="0" y="1040"/>
          <a:ext cx="4885203" cy="2236427"/>
        </a:xfrm>
        <a:prstGeom prst="upArrowCallou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000" kern="1200" dirty="0"/>
            <a:t>Werk in tweetallen de casus uit volgens de methodiek</a:t>
          </a:r>
          <a:endParaRPr lang="en-US" sz="3000" kern="1200" dirty="0"/>
        </a:p>
      </dsp:txBody>
      <dsp:txXfrm rot="10800000">
        <a:off x="0" y="1040"/>
        <a:ext cx="4885203" cy="14531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9FB4E0-E740-4A74-A9BF-F7D1003C6A38}" type="datetimeFigureOut">
              <a:rPr lang="nl-NL" smtClean="0"/>
              <a:t>11-11-2019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1E5B35-4B6D-4B33-9240-4AB1CFC7FF1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498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Naast</a:t>
            </a:r>
            <a:r>
              <a:rPr lang="en-US" dirty="0"/>
              <a:t> de </a:t>
            </a:r>
            <a:r>
              <a:rPr lang="en-US" dirty="0" err="1"/>
              <a:t>begrippen</a:t>
            </a:r>
            <a:r>
              <a:rPr lang="en-US" dirty="0"/>
              <a:t> </a:t>
            </a:r>
            <a:r>
              <a:rPr lang="en-US" dirty="0" err="1"/>
              <a:t>uit</a:t>
            </a:r>
            <a:r>
              <a:rPr lang="en-US" dirty="0"/>
              <a:t> de </a:t>
            </a:r>
            <a:r>
              <a:rPr lang="en-US" dirty="0" err="1"/>
              <a:t>leerwijzer</a:t>
            </a:r>
            <a:r>
              <a:rPr lang="en-US" dirty="0"/>
              <a:t> bij week 2 kun je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doorgaan</a:t>
            </a:r>
            <a:r>
              <a:rPr lang="en-US" dirty="0"/>
              <a:t> met het </a:t>
            </a:r>
            <a:r>
              <a:rPr lang="en-US" dirty="0" err="1"/>
              <a:t>onderwerp</a:t>
            </a:r>
            <a:r>
              <a:rPr lang="en-US" dirty="0"/>
              <a:t> luchtwegen /</a:t>
            </a:r>
            <a:r>
              <a:rPr lang="en-US" dirty="0" err="1"/>
              <a:t>longen</a:t>
            </a:r>
            <a:r>
              <a:rPr lang="en-US" dirty="0"/>
              <a:t> ademhaling, Astma &amp;COPD.  </a:t>
            </a:r>
          </a:p>
          <a:p>
            <a:r>
              <a:rPr lang="en-US" dirty="0"/>
              <a:t>In de </a:t>
            </a:r>
            <a:r>
              <a:rPr lang="en-US" dirty="0" err="1"/>
              <a:t>opdracht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de </a:t>
            </a:r>
            <a:r>
              <a:rPr lang="en-US" dirty="0" err="1"/>
              <a:t>volgende</a:t>
            </a:r>
            <a:r>
              <a:rPr lang="en-US" dirty="0"/>
              <a:t> </a:t>
            </a:r>
            <a:r>
              <a:rPr lang="en-US" dirty="0" err="1"/>
              <a:t>keer</a:t>
            </a:r>
            <a:r>
              <a:rPr lang="en-US" dirty="0"/>
              <a:t> </a:t>
            </a:r>
            <a:r>
              <a:rPr lang="en-US" dirty="0" err="1"/>
              <a:t>staat</a:t>
            </a:r>
            <a:r>
              <a:rPr lang="en-US" dirty="0"/>
              <a:t>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nog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zoekopdracht</a:t>
            </a:r>
            <a:r>
              <a:rPr lang="en-US" dirty="0"/>
              <a:t>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1E5B35-4B6D-4B33-9240-4AB1CFC7FF19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49070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Boekje</a:t>
            </a:r>
            <a:r>
              <a:rPr lang="en-US" dirty="0"/>
              <a:t> </a:t>
            </a:r>
            <a:r>
              <a:rPr lang="en-US" dirty="0" err="1"/>
              <a:t>erbij</a:t>
            </a:r>
            <a:r>
              <a:rPr lang="en-US" dirty="0"/>
              <a:t> </a:t>
            </a:r>
            <a:r>
              <a:rPr lang="en-US" dirty="0" err="1"/>
              <a:t>nemen</a:t>
            </a:r>
            <a:r>
              <a:rPr lang="en-US" dirty="0"/>
              <a:t> en </a:t>
            </a:r>
            <a:r>
              <a:rPr lang="en-US" dirty="0" err="1"/>
              <a:t>gezamelijk</a:t>
            </a:r>
            <a:r>
              <a:rPr lang="en-US" dirty="0"/>
              <a:t> </a:t>
            </a:r>
            <a:r>
              <a:rPr lang="en-US" dirty="0" err="1"/>
              <a:t>doornemen</a:t>
            </a:r>
            <a:r>
              <a:rPr lang="en-US" dirty="0"/>
              <a:t>. </a:t>
            </a:r>
            <a:r>
              <a:rPr lang="en-US" dirty="0" err="1"/>
              <a:t>Zo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de </a:t>
            </a:r>
            <a:r>
              <a:rPr lang="en-US" dirty="0" err="1"/>
              <a:t>leerlingen</a:t>
            </a:r>
            <a:r>
              <a:rPr lang="en-US" dirty="0"/>
              <a:t> </a:t>
            </a:r>
            <a:r>
              <a:rPr lang="en-US" dirty="0" err="1"/>
              <a:t>wegwijs</a:t>
            </a:r>
            <a:r>
              <a:rPr lang="en-US" dirty="0"/>
              <a:t> </a:t>
            </a:r>
            <a:r>
              <a:rPr lang="en-US" dirty="0" err="1"/>
              <a:t>gemaakt</a:t>
            </a:r>
            <a:r>
              <a:rPr lang="en-US" dirty="0"/>
              <a:t> in het </a:t>
            </a:r>
            <a:r>
              <a:rPr lang="en-US" dirty="0" err="1"/>
              <a:t>boekje</a:t>
            </a:r>
            <a:r>
              <a:rPr lang="en-US" dirty="0"/>
              <a:t>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1E5B35-4B6D-4B33-9240-4AB1CFC7FF19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83532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1E5B35-4B6D-4B33-9240-4AB1CFC7FF19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06920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1E5B35-4B6D-4B33-9240-4AB1CFC7FF19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53045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1E5B35-4B6D-4B33-9240-4AB1CFC7FF19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78897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1E5B35-4B6D-4B33-9240-4AB1CFC7FF19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30809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1E5B35-4B6D-4B33-9240-4AB1CFC7FF19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4536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F5AE-0CC1-45FD-B502-4587688FA3E5}" type="datetimeFigureOut">
              <a:rPr lang="nl-NL" smtClean="0"/>
              <a:t>11-11-2019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015E3-1118-4E97-969F-A838CE1FB8C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1881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F5AE-0CC1-45FD-B502-4587688FA3E5}" type="datetimeFigureOut">
              <a:rPr lang="nl-NL" smtClean="0"/>
              <a:t>11-11-2019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015E3-1118-4E97-969F-A838CE1FB8C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6789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F5AE-0CC1-45FD-B502-4587688FA3E5}" type="datetimeFigureOut">
              <a:rPr lang="nl-NL" smtClean="0"/>
              <a:t>11-11-2019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015E3-1118-4E97-969F-A838CE1FB8C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5630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F5AE-0CC1-45FD-B502-4587688FA3E5}" type="datetimeFigureOut">
              <a:rPr lang="nl-NL" smtClean="0"/>
              <a:t>11-11-2019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015E3-1118-4E97-969F-A838CE1FB8C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1283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F5AE-0CC1-45FD-B502-4587688FA3E5}" type="datetimeFigureOut">
              <a:rPr lang="nl-NL" smtClean="0"/>
              <a:t>11-11-2019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015E3-1118-4E97-969F-A838CE1FB8C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5853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F5AE-0CC1-45FD-B502-4587688FA3E5}" type="datetimeFigureOut">
              <a:rPr lang="nl-NL" smtClean="0"/>
              <a:t>11-11-2019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015E3-1118-4E97-969F-A838CE1FB8C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6284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F5AE-0CC1-45FD-B502-4587688FA3E5}" type="datetimeFigureOut">
              <a:rPr lang="nl-NL" smtClean="0"/>
              <a:t>11-11-2019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015E3-1118-4E97-969F-A838CE1FB8C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6741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F5AE-0CC1-45FD-B502-4587688FA3E5}" type="datetimeFigureOut">
              <a:rPr lang="nl-NL" smtClean="0"/>
              <a:t>11-11-2019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015E3-1118-4E97-969F-A838CE1FB8C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5945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F5AE-0CC1-45FD-B502-4587688FA3E5}" type="datetimeFigureOut">
              <a:rPr lang="nl-NL" smtClean="0"/>
              <a:t>11-11-2019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015E3-1118-4E97-969F-A838CE1FB8C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3836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F5AE-0CC1-45FD-B502-4587688FA3E5}" type="datetimeFigureOut">
              <a:rPr lang="nl-NL" smtClean="0"/>
              <a:t>11-11-2019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015E3-1118-4E97-969F-A838CE1FB8C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6258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F5AE-0CC1-45FD-B502-4587688FA3E5}" type="datetimeFigureOut">
              <a:rPr lang="nl-NL" smtClean="0"/>
              <a:t>11-11-2019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015E3-1118-4E97-969F-A838CE1FB8C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6476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E4F5AE-0CC1-45FD-B502-4587688FA3E5}" type="datetimeFigureOut">
              <a:rPr lang="nl-NL" smtClean="0"/>
              <a:t>11-11-2019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0015E3-1118-4E97-969F-A838CE1FB8C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9075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4Hn54f8QbZI" TargetMode="Externa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VkuxP7iChYY" TargetMode="Externa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www.google.nl/url?sa=i&amp;rct=j&amp;q=&amp;esrc=s&amp;source=images&amp;cd=&amp;cad=rja&amp;uact=8&amp;ved=0CAcQjRxqFQoTCOq2lYmI08cCFY4K2wodcrgO-Q&amp;url=http://www.hetwoordisaanjou.nl/blog/wie-stelt-jou-vragen/&amp;ei=wiXkVerNB46V7Aby8LrIDw&amp;psig=AFQjCNGMe86A2bgQ1wtg2SWnJnaHaHN1hg&amp;ust=1441101626169613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&amp;esrc=s&amp;source=images&amp;cd=&amp;cad=rja&amp;uact=8&amp;ved=0CAcQjRxqFQoTCNit0t2tyccCFUVAGgodoLkA5Q&amp;url=http://www.pinstopin.com/sbar-form/&amp;ei=Eg_fVdhcxYBpoPOCqA4&amp;psig=AFQjCNHvY3uP05KuPowThd-VdWfts6VW2Q&amp;ust=1440768135330745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https://www.youtube.com/embed/zAo1CHywQ-0" TargetMode="External"/><Relationship Id="rId1" Type="http://schemas.openxmlformats.org/officeDocument/2006/relationships/video" Target="https://www.youtube.com/embed/zDxpe2QF5GE" TargetMode="Externa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893855" y="640081"/>
            <a:ext cx="2770084" cy="3793488"/>
          </a:xfrm>
          <a:noFill/>
        </p:spPr>
        <p:txBody>
          <a:bodyPr>
            <a:normAutofit/>
          </a:bodyPr>
          <a:lstStyle/>
          <a:p>
            <a:pPr algn="l"/>
            <a:r>
              <a:rPr lang="nl-NL" sz="4200" b="1"/>
              <a:t>Klinisch redeneren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893854" y="4571999"/>
            <a:ext cx="2770085" cy="1645921"/>
          </a:xfrm>
          <a:noFill/>
        </p:spPr>
        <p:txBody>
          <a:bodyPr>
            <a:normAutofit/>
          </a:bodyPr>
          <a:lstStyle/>
          <a:p>
            <a:pPr algn="l"/>
            <a:r>
              <a:rPr lang="en-US" b="1"/>
              <a:t>week 2</a:t>
            </a:r>
            <a:endParaRPr lang="nl-NL" b="1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1FC7D98-7B8B-402A-90FC-F027482F21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5674555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28">
            <a:extLst>
              <a:ext uri="{FF2B5EF4-FFF2-40B4-BE49-F238E27FC236}">
                <a16:creationId xmlns:a16="http://schemas.microsoft.com/office/drawing/2014/main" id="{AD7356EA-285B-4E5D-8FEC-104659A4FD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7481" y="640091"/>
            <a:ext cx="4699590" cy="5577818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l="24183" r="23665"/>
          <a:stretch/>
        </p:blipFill>
        <p:spPr>
          <a:xfrm>
            <a:off x="611855" y="804672"/>
            <a:ext cx="4450842" cy="5248656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4439354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6616" y="0"/>
            <a:ext cx="8182719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0E06DC56-986B-486A-88E6-17FAE90BC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4026" y="2043663"/>
            <a:ext cx="4578895" cy="2031055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700" b="1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Wat weet je over ademhaling?</a:t>
            </a:r>
          </a:p>
        </p:txBody>
      </p:sp>
    </p:spTree>
    <p:extLst>
      <p:ext uri="{BB962C8B-B14F-4D97-AF65-F5344CB8AC3E}">
        <p14:creationId xmlns:p14="http://schemas.microsoft.com/office/powerpoint/2010/main" val="5116814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 err="1">
                <a:solidFill>
                  <a:schemeClr val="tx2"/>
                </a:solidFill>
              </a:rPr>
              <a:t>Kussmaul</a:t>
            </a:r>
            <a:r>
              <a:rPr lang="nl-NL" b="1" dirty="0">
                <a:solidFill>
                  <a:schemeClr val="tx2"/>
                </a:solidFill>
              </a:rPr>
              <a:t> ademhaling</a:t>
            </a:r>
            <a:br>
              <a:rPr lang="nl-NL" b="1" dirty="0">
                <a:solidFill>
                  <a:schemeClr val="tx2"/>
                </a:solidFill>
              </a:rPr>
            </a:br>
            <a:r>
              <a:rPr lang="nl-NL" b="1" dirty="0">
                <a:solidFill>
                  <a:schemeClr val="tx2"/>
                </a:solidFill>
              </a:rPr>
              <a:t>en </a:t>
            </a:r>
            <a:r>
              <a:rPr lang="nl-NL" b="1" dirty="0" err="1">
                <a:solidFill>
                  <a:schemeClr val="tx2"/>
                </a:solidFill>
              </a:rPr>
              <a:t>Cheyne</a:t>
            </a:r>
            <a:r>
              <a:rPr lang="nl-NL" b="1" dirty="0">
                <a:solidFill>
                  <a:schemeClr val="tx2"/>
                </a:solidFill>
              </a:rPr>
              <a:t> </a:t>
            </a:r>
            <a:r>
              <a:rPr lang="nl-NL" b="1" dirty="0" err="1">
                <a:solidFill>
                  <a:schemeClr val="tx2"/>
                </a:solidFill>
              </a:rPr>
              <a:t>stokes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/>
          <a:lstStyle/>
          <a:p>
            <a:pPr marL="0" indent="0">
              <a:buNone/>
            </a:pPr>
            <a:endParaRPr lang="nl-NL" dirty="0"/>
          </a:p>
          <a:p>
            <a:r>
              <a:rPr lang="nl-NL" dirty="0" err="1"/>
              <a:t>Kussmaul</a:t>
            </a:r>
            <a:r>
              <a:rPr lang="nl-NL" dirty="0"/>
              <a:t> Ademhaling: </a:t>
            </a:r>
            <a:r>
              <a:rPr lang="nl-NL" dirty="0">
                <a:hlinkClick r:id="rId3"/>
              </a:rPr>
              <a:t>https://youtu.be/4Hn54f8QbZI</a:t>
            </a:r>
            <a:r>
              <a:rPr lang="nl-NL" dirty="0"/>
              <a:t> </a:t>
            </a:r>
          </a:p>
          <a:p>
            <a:endParaRPr lang="nl-NL" dirty="0"/>
          </a:p>
          <a:p>
            <a:r>
              <a:rPr lang="nl-NL" dirty="0" err="1"/>
              <a:t>Cheyne</a:t>
            </a:r>
            <a:r>
              <a:rPr lang="nl-NL" dirty="0"/>
              <a:t> </a:t>
            </a:r>
            <a:r>
              <a:rPr lang="nl-NL" dirty="0" err="1"/>
              <a:t>stokes</a:t>
            </a:r>
            <a:r>
              <a:rPr lang="nl-NL" dirty="0"/>
              <a:t> ademhaling: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5" name="VkuxP7iChYY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971600" y="4509120"/>
            <a:ext cx="3384376" cy="1903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533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6C2E80F-49A6-4372-B103-219D417A5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3072" y="470925"/>
            <a:ext cx="3285756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7271" y="1012004"/>
            <a:ext cx="2562119" cy="4795408"/>
          </a:xfrm>
        </p:spPr>
        <p:txBody>
          <a:bodyPr>
            <a:normAutofit/>
          </a:bodyPr>
          <a:lstStyle/>
          <a:p>
            <a:r>
              <a:rPr lang="nl-NL" b="1" dirty="0">
                <a:solidFill>
                  <a:srgbClr val="FFFFFF"/>
                </a:solidFill>
              </a:rPr>
              <a:t>Casus mevrouw Keizer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33C5FD68-1A05-462A-A773-F44F86AF623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793991"/>
              </p:ext>
            </p:extLst>
          </p:nvPr>
        </p:nvGraphicFramePr>
        <p:xfrm>
          <a:off x="3895725" y="470924"/>
          <a:ext cx="4885203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950251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35719" y="513612"/>
            <a:ext cx="7420599" cy="1031216"/>
          </a:xfrm>
        </p:spPr>
        <p:txBody>
          <a:bodyPr anchor="b">
            <a:normAutofit/>
          </a:bodyPr>
          <a:lstStyle/>
          <a:p>
            <a:r>
              <a:rPr lang="nl-NL" dirty="0"/>
              <a:t>EWS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5719" y="2678885"/>
            <a:ext cx="3802037" cy="2575879"/>
          </a:xfrm>
          <a:prstGeom prst="rect">
            <a:avLst/>
          </a:prstGeom>
        </p:spPr>
      </p:pic>
      <p:sp>
        <p:nvSpPr>
          <p:cNvPr id="9" name="Freeform: Shape 8">
            <a:extLst>
              <a:ext uri="{FF2B5EF4-FFF2-40B4-BE49-F238E27FC236}">
                <a16:creationId xmlns:a16="http://schemas.microsoft.com/office/drawing/2014/main" id="{C607803A-4E99-444E-94F7-8785CDDF58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 flipV="1">
            <a:off x="585115" y="1884045"/>
            <a:ext cx="2456751" cy="2853308"/>
          </a:xfrm>
          <a:custGeom>
            <a:avLst/>
            <a:gdLst>
              <a:gd name="connsiteX0" fmla="*/ 3275668 w 3275668"/>
              <a:gd name="connsiteY0" fmla="*/ 2853308 h 2853308"/>
              <a:gd name="connsiteX1" fmla="*/ 655 w 3275668"/>
              <a:gd name="connsiteY1" fmla="*/ 2853308 h 2853308"/>
              <a:gd name="connsiteX2" fmla="*/ 0 w 3275668"/>
              <a:gd name="connsiteY2" fmla="*/ 2467565 h 2853308"/>
              <a:gd name="connsiteX3" fmla="*/ 2869894 w 3275668"/>
              <a:gd name="connsiteY3" fmla="*/ 2468888 h 2853308"/>
              <a:gd name="connsiteX4" fmla="*/ 2869894 w 3275668"/>
              <a:gd name="connsiteY4" fmla="*/ 0 h 2853308"/>
              <a:gd name="connsiteX5" fmla="*/ 3275668 w 3275668"/>
              <a:gd name="connsiteY5" fmla="*/ 0 h 2853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75668" h="2853308">
                <a:moveTo>
                  <a:pt x="3275668" y="2853308"/>
                </a:moveTo>
                <a:lnTo>
                  <a:pt x="655" y="2853308"/>
                </a:lnTo>
                <a:cubicBezTo>
                  <a:pt x="-655" y="2720171"/>
                  <a:pt x="1310" y="2600702"/>
                  <a:pt x="0" y="2467565"/>
                </a:cubicBezTo>
                <a:lnTo>
                  <a:pt x="2869894" y="2468888"/>
                </a:lnTo>
                <a:lnTo>
                  <a:pt x="2869894" y="0"/>
                </a:lnTo>
                <a:lnTo>
                  <a:pt x="3275668" y="0"/>
                </a:lnTo>
                <a:close/>
              </a:path>
            </a:pathLst>
          </a:custGeom>
          <a:solidFill>
            <a:srgbClr val="4C4C4C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2989BE6A-C309-418E-8ADD-1616A98057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041866" y="3222529"/>
            <a:ext cx="2432214" cy="2828156"/>
          </a:xfrm>
          <a:custGeom>
            <a:avLst/>
            <a:gdLst>
              <a:gd name="connsiteX0" fmla="*/ 2837178 w 3242952"/>
              <a:gd name="connsiteY0" fmla="*/ 0 h 2828156"/>
              <a:gd name="connsiteX1" fmla="*/ 3242952 w 3242952"/>
              <a:gd name="connsiteY1" fmla="*/ 0 h 2828156"/>
              <a:gd name="connsiteX2" fmla="*/ 3242952 w 3242952"/>
              <a:gd name="connsiteY2" fmla="*/ 2828156 h 2828156"/>
              <a:gd name="connsiteX3" fmla="*/ 0 w 3242952"/>
              <a:gd name="connsiteY3" fmla="*/ 2828156 h 2828156"/>
              <a:gd name="connsiteX4" fmla="*/ 0 w 3242952"/>
              <a:gd name="connsiteY4" fmla="*/ 2442859 h 2828156"/>
              <a:gd name="connsiteX5" fmla="*/ 2837178 w 3242952"/>
              <a:gd name="connsiteY5" fmla="*/ 2443295 h 282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42952" h="2828156">
                <a:moveTo>
                  <a:pt x="2837178" y="0"/>
                </a:moveTo>
                <a:lnTo>
                  <a:pt x="3242952" y="0"/>
                </a:lnTo>
                <a:lnTo>
                  <a:pt x="3242952" y="2828156"/>
                </a:lnTo>
                <a:lnTo>
                  <a:pt x="0" y="2828156"/>
                </a:lnTo>
                <a:lnTo>
                  <a:pt x="0" y="2442859"/>
                </a:lnTo>
                <a:lnTo>
                  <a:pt x="2837178" y="2443295"/>
                </a:lnTo>
                <a:close/>
              </a:path>
            </a:pathLst>
          </a:custGeom>
          <a:solidFill>
            <a:srgbClr val="4C4C4C"/>
          </a:solidFill>
          <a:ln w="0">
            <a:noFill/>
            <a:prstDash val="solid"/>
            <a:round/>
            <a:headEnd/>
            <a:tailEnd/>
          </a:ln>
        </p:spPr>
        <p:txBody>
          <a:bodyPr wrap="square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836029" y="2279151"/>
            <a:ext cx="2720298" cy="3387145"/>
          </a:xfrm>
        </p:spPr>
        <p:txBody>
          <a:bodyPr anchor="ctr">
            <a:normAutofit/>
          </a:bodyPr>
          <a:lstStyle/>
          <a:p>
            <a:r>
              <a:rPr lang="nl-NL" sz="2100" dirty="0"/>
              <a:t>EWS: 2 of 3</a:t>
            </a:r>
          </a:p>
          <a:p>
            <a:r>
              <a:rPr lang="nl-NL" sz="2100" dirty="0"/>
              <a:t>(3 wanneer je een punt voor ongerustheid hebt gerekend)</a:t>
            </a:r>
            <a:br>
              <a:rPr lang="nl-NL" sz="2100" dirty="0"/>
            </a:br>
            <a:endParaRPr lang="nl-NL" sz="2100" dirty="0"/>
          </a:p>
        </p:txBody>
      </p:sp>
    </p:spTree>
    <p:extLst>
      <p:ext uri="{BB962C8B-B14F-4D97-AF65-F5344CB8AC3E}">
        <p14:creationId xmlns:p14="http://schemas.microsoft.com/office/powerpoint/2010/main" val="22600618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B45A142-4255-493C-8284-5D566C121B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252663" y="321177"/>
            <a:ext cx="3249230" cy="6179552"/>
          </a:xfrm>
          <a:prstGeom prst="rect">
            <a:avLst/>
          </a:prstGeom>
          <a:solidFill>
            <a:srgbClr val="404040">
              <a:alpha val="89804"/>
            </a:srgbClr>
          </a:solidFill>
          <a:ln w="127000" cap="sq" cmpd="thinThick">
            <a:solidFill>
              <a:srgbClr val="595959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718DA28-7F60-4E76-B66A-5A9B59A250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5677" y="914400"/>
            <a:ext cx="2743200" cy="2887579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2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Mevrouw Keizer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8FB9660-F42F-4313-BBC4-47C007FE48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93344" y="3910267"/>
            <a:ext cx="1940093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Tijdelijke aanduiding voor inhoud 4" descr="Afbeelding met röntgenfoto&#10;&#10;Automatisch gegenereerde beschrijving">
            <a:extLst>
              <a:ext uri="{FF2B5EF4-FFF2-40B4-BE49-F238E27FC236}">
                <a16:creationId xmlns:a16="http://schemas.microsoft.com/office/drawing/2014/main" id="{C96ECB36-CAB4-4C8E-A798-739D76FCDD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5366" y="969232"/>
            <a:ext cx="4915159" cy="4927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2261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2" descr="http://www.hetwoordisaanjou.nl/wp-content/uploads/2015/04/vraag.png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1" r="5638" b="-1"/>
          <a:stretch/>
        </p:blipFill>
        <p:spPr bwMode="auto">
          <a:xfrm>
            <a:off x="20" y="10"/>
            <a:ext cx="9143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8" name="Rectangle 137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9144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2906" y="5317240"/>
            <a:ext cx="8408194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100" b="1">
                <a:solidFill>
                  <a:schemeClr val="tx1">
                    <a:lumMod val="85000"/>
                    <a:lumOff val="15000"/>
                  </a:schemeClr>
                </a:solidFill>
              </a:rPr>
              <a:t>Vragen?</a:t>
            </a:r>
          </a:p>
        </p:txBody>
      </p: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9144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9144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55577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Rectangle 75">
            <a:extLst>
              <a:ext uri="{FF2B5EF4-FFF2-40B4-BE49-F238E27FC236}">
                <a16:creationId xmlns:a16="http://schemas.microsoft.com/office/drawing/2014/main" id="{4038CB10-1F5C-4D54-9DF7-12586DE5B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5659" y="4572000"/>
            <a:ext cx="5293730" cy="1964266"/>
          </a:xfrm>
          <a:prstGeom prst="rect">
            <a:avLst/>
          </a:prstGeom>
          <a:solidFill>
            <a:srgbClr val="9A73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3192" y="4767072"/>
            <a:ext cx="4945641" cy="1625210"/>
          </a:xfrm>
        </p:spPr>
        <p:txBody>
          <a:bodyPr>
            <a:normAutofit/>
          </a:bodyPr>
          <a:lstStyle/>
          <a:p>
            <a:pPr algn="r"/>
            <a:r>
              <a:rPr lang="nl-NL">
                <a:solidFill>
                  <a:srgbClr val="FFFFFF"/>
                </a:solidFill>
              </a:rPr>
              <a:t>Volgende week</a:t>
            </a:r>
          </a:p>
        </p:txBody>
      </p:sp>
      <p:pic>
        <p:nvPicPr>
          <p:cNvPr id="5" name="Afbeelding 4" descr="Afbeelding met plant, bloem&#10;&#10;Automatisch gegenereerde beschrijving">
            <a:extLst>
              <a:ext uri="{FF2B5EF4-FFF2-40B4-BE49-F238E27FC236}">
                <a16:creationId xmlns:a16="http://schemas.microsoft.com/office/drawing/2014/main" id="{B2FD59D7-85C9-485D-9E09-55B839C96AA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95" r="8465" b="8572"/>
          <a:stretch/>
        </p:blipFill>
        <p:spPr>
          <a:xfrm>
            <a:off x="245660" y="321733"/>
            <a:ext cx="5293729" cy="3755339"/>
          </a:xfrm>
          <a:prstGeom prst="rect">
            <a:avLst/>
          </a:prstGeom>
        </p:spPr>
      </p:pic>
      <p:sp>
        <p:nvSpPr>
          <p:cNvPr id="78" name="Rectangle 77">
            <a:extLst>
              <a:ext uri="{FF2B5EF4-FFF2-40B4-BE49-F238E27FC236}">
                <a16:creationId xmlns:a16="http://schemas.microsoft.com/office/drawing/2014/main" id="{73ED6512-6858-4552-B699-9A97FE9A4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50991" y="321732"/>
            <a:ext cx="3251710" cy="621453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21989" y="917725"/>
            <a:ext cx="2568554" cy="4852362"/>
          </a:xfrm>
        </p:spPr>
        <p:txBody>
          <a:bodyPr anchor="ctr">
            <a:normAutofit/>
          </a:bodyPr>
          <a:lstStyle/>
          <a:p>
            <a:r>
              <a:rPr lang="nl-NL" sz="2800" dirty="0">
                <a:solidFill>
                  <a:srgbClr val="FFFFFF"/>
                </a:solidFill>
              </a:rPr>
              <a:t>Digestief systeem</a:t>
            </a:r>
          </a:p>
          <a:p>
            <a:pPr marL="0" indent="0">
              <a:buNone/>
            </a:pPr>
            <a:endParaRPr lang="nl-NL" sz="17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427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6C2E80F-49A6-4372-B103-219D417A5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3072" y="470925"/>
            <a:ext cx="3285756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7271" y="1012004"/>
            <a:ext cx="2562119" cy="4795408"/>
          </a:xfrm>
        </p:spPr>
        <p:txBody>
          <a:bodyPr>
            <a:normAutofit/>
          </a:bodyPr>
          <a:lstStyle/>
          <a:p>
            <a:r>
              <a:rPr lang="nl-NL" b="1">
                <a:solidFill>
                  <a:srgbClr val="FFFFFF"/>
                </a:solidFill>
              </a:rPr>
              <a:t>Inhoud deze week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9389C66C-E28F-4C1A-82F0-ABE84F71271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1593894"/>
              </p:ext>
            </p:extLst>
          </p:nvPr>
        </p:nvGraphicFramePr>
        <p:xfrm>
          <a:off x="3895725" y="470924"/>
          <a:ext cx="4885203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529673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B854194-185D-494D-905C-7C7CB2E3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56158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4F5FA0D-0104-4987-8241-EFF7C85B88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897127E-6CEF-446C-BE87-93B7C46E49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80059" y="2053641"/>
            <a:ext cx="2751871" cy="2760098"/>
          </a:xfrm>
        </p:spPr>
        <p:txBody>
          <a:bodyPr>
            <a:normAutofit/>
          </a:bodyPr>
          <a:lstStyle/>
          <a:p>
            <a:r>
              <a:rPr lang="nl-NL" b="1">
                <a:solidFill>
                  <a:srgbClr val="FFFFFF"/>
                </a:solidFill>
              </a:rPr>
              <a:t>Doelen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67930" y="801866"/>
            <a:ext cx="3979563" cy="5230634"/>
          </a:xfrm>
        </p:spPr>
        <p:txBody>
          <a:bodyPr anchor="ctr">
            <a:normAutofit/>
          </a:bodyPr>
          <a:lstStyle/>
          <a:p>
            <a:r>
              <a:rPr lang="nl-NL" sz="2100">
                <a:solidFill>
                  <a:srgbClr val="000000"/>
                </a:solidFill>
              </a:rPr>
              <a:t>Kennis maken met het gebruik van de methodieken</a:t>
            </a:r>
          </a:p>
          <a:p>
            <a:r>
              <a:rPr lang="nl-NL" sz="2100">
                <a:solidFill>
                  <a:srgbClr val="000000"/>
                </a:solidFill>
              </a:rPr>
              <a:t>Casuïstiek uitwerken m.b.v. de hulpmiddelen</a:t>
            </a:r>
          </a:p>
          <a:p>
            <a:r>
              <a:rPr lang="nl-NL" sz="2100">
                <a:solidFill>
                  <a:srgbClr val="000000"/>
                </a:solidFill>
              </a:rPr>
              <a:t>De Klinische problematiek van de ademhaling is inzichtelijk</a:t>
            </a:r>
          </a:p>
          <a:p>
            <a:endParaRPr lang="nl-NL" sz="21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62182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351DFE5-F63D-4BE0-BDA9-E3EB88F01A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66700" y="0"/>
            <a:ext cx="8610371" cy="2753936"/>
          </a:xfrm>
          <a:prstGeom prst="rect">
            <a:avLst/>
          </a:prstGeom>
          <a:gradFill>
            <a:gsLst>
              <a:gs pos="0">
                <a:schemeClr val="accent5"/>
              </a:gs>
              <a:gs pos="25000">
                <a:schemeClr val="accent5"/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2DD2BC0-6F29-4B4F-8D61-2DCF6D2E8E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84419" y="826680"/>
            <a:ext cx="7375161" cy="1325563"/>
          </a:xfrm>
        </p:spPr>
        <p:txBody>
          <a:bodyPr>
            <a:normAutofit/>
          </a:bodyPr>
          <a:lstStyle/>
          <a:p>
            <a:r>
              <a:rPr lang="nl-NL" sz="3500" b="1">
                <a:solidFill>
                  <a:srgbClr val="FFFFFF"/>
                </a:solidFill>
              </a:rPr>
              <a:t>Terugblik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A395A7F9-A640-4B60-AE26-0F4FFC498D9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8195092"/>
              </p:ext>
            </p:extLst>
          </p:nvPr>
        </p:nvGraphicFramePr>
        <p:xfrm>
          <a:off x="777240" y="2899956"/>
          <a:ext cx="7589520" cy="31313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815045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98ED85F-DCEE-4B50-802E-71A6E3E12B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241173" y="320040"/>
            <a:ext cx="8661654" cy="6217920"/>
          </a:xfrm>
          <a:prstGeom prst="rect">
            <a:avLst/>
          </a:prstGeom>
          <a:solidFill>
            <a:schemeClr val="tx1">
              <a:alpha val="14000"/>
            </a:schemeClr>
          </a:solidFill>
          <a:ln w="127000" cap="sq" cmpd="thinThick">
            <a:solidFill>
              <a:schemeClr val="tx1">
                <a:lumMod val="85000"/>
                <a:lumOff val="15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650" y="631825"/>
            <a:ext cx="7886700" cy="1325563"/>
          </a:xfrm>
        </p:spPr>
        <p:txBody>
          <a:bodyPr>
            <a:normAutofit/>
          </a:bodyPr>
          <a:lstStyle/>
          <a:p>
            <a:r>
              <a:rPr lang="nl-NL" b="1"/>
              <a:t>Zes stappen (boekje)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28650" y="2057400"/>
            <a:ext cx="7886700" cy="387176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nl-NL" sz="1900" dirty="0"/>
              <a:t>1. Oriëntatie op de situatie/ klinisch beeld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nl-NL" sz="1900" dirty="0"/>
              <a:t>          Hoe gaat het? Er is iets aan de hand!</a:t>
            </a:r>
          </a:p>
          <a:p>
            <a:pPr>
              <a:lnSpc>
                <a:spcPct val="90000"/>
              </a:lnSpc>
            </a:pPr>
            <a:r>
              <a:rPr lang="nl-NL" sz="1900" dirty="0"/>
              <a:t>2. Klinische probleemstellingen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nl-NL" sz="1900" dirty="0"/>
              <a:t>          Wat is er mis met mijn patiënt?</a:t>
            </a:r>
          </a:p>
          <a:p>
            <a:pPr>
              <a:lnSpc>
                <a:spcPct val="90000"/>
              </a:lnSpc>
            </a:pPr>
            <a:r>
              <a:rPr lang="nl-NL" sz="1900" dirty="0"/>
              <a:t>3. Aanvullend klinisch onderzoek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nl-NL" sz="1900" dirty="0"/>
              <a:t>          Welk aanvullend onderzoek is er nodig?</a:t>
            </a:r>
          </a:p>
          <a:p>
            <a:pPr>
              <a:lnSpc>
                <a:spcPct val="90000"/>
              </a:lnSpc>
            </a:pPr>
            <a:r>
              <a:rPr lang="nl-NL" sz="1900" dirty="0"/>
              <a:t>4. Klinisch beleid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nl-NL" sz="1900" dirty="0"/>
              <a:t>          Wat moet ik doen?</a:t>
            </a:r>
          </a:p>
          <a:p>
            <a:pPr>
              <a:lnSpc>
                <a:spcPct val="90000"/>
              </a:lnSpc>
            </a:pPr>
            <a:r>
              <a:rPr lang="nl-NL" sz="1900" dirty="0"/>
              <a:t>5. Klinisch verloop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nl-NL" sz="1900" dirty="0"/>
              <a:t>          Wat kan ik hiervan verwachten?</a:t>
            </a:r>
          </a:p>
          <a:p>
            <a:pPr>
              <a:lnSpc>
                <a:spcPct val="90000"/>
              </a:lnSpc>
            </a:pPr>
            <a:r>
              <a:rPr lang="nl-NL" sz="1900" dirty="0"/>
              <a:t>6. Nabeschouwing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nl-NL" sz="1900" dirty="0"/>
              <a:t>           Evaluatie</a:t>
            </a:r>
          </a:p>
          <a:p>
            <a:pPr>
              <a:lnSpc>
                <a:spcPct val="90000"/>
              </a:lnSpc>
            </a:pPr>
            <a:endParaRPr lang="nl-NL" sz="1900" dirty="0"/>
          </a:p>
          <a:p>
            <a:pPr>
              <a:lnSpc>
                <a:spcPct val="90000"/>
              </a:lnSpc>
            </a:pPr>
            <a:endParaRPr lang="nl-NL" sz="1900" dirty="0"/>
          </a:p>
        </p:txBody>
      </p:sp>
    </p:spTree>
    <p:extLst>
      <p:ext uri="{BB962C8B-B14F-4D97-AF65-F5344CB8AC3E}">
        <p14:creationId xmlns:p14="http://schemas.microsoft.com/office/powerpoint/2010/main" val="1688827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35719" y="513612"/>
            <a:ext cx="7420599" cy="1031216"/>
          </a:xfrm>
        </p:spPr>
        <p:txBody>
          <a:bodyPr anchor="b">
            <a:normAutofit/>
          </a:bodyPr>
          <a:lstStyle/>
          <a:p>
            <a:r>
              <a:rPr lang="nl-NL" b="1"/>
              <a:t>3 O’s</a:t>
            </a:r>
          </a:p>
        </p:txBody>
      </p:sp>
      <p:pic>
        <p:nvPicPr>
          <p:cNvPr id="2050" name="Picture 2" descr="Afbeeldingsresultaat voor denk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35719" y="2623439"/>
            <a:ext cx="3802037" cy="2686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C607803A-4E99-444E-94F7-8785CDDF58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 flipV="1">
            <a:off x="585115" y="1884045"/>
            <a:ext cx="2456751" cy="2853308"/>
          </a:xfrm>
          <a:custGeom>
            <a:avLst/>
            <a:gdLst>
              <a:gd name="connsiteX0" fmla="*/ 3275668 w 3275668"/>
              <a:gd name="connsiteY0" fmla="*/ 2853308 h 2853308"/>
              <a:gd name="connsiteX1" fmla="*/ 655 w 3275668"/>
              <a:gd name="connsiteY1" fmla="*/ 2853308 h 2853308"/>
              <a:gd name="connsiteX2" fmla="*/ 0 w 3275668"/>
              <a:gd name="connsiteY2" fmla="*/ 2467565 h 2853308"/>
              <a:gd name="connsiteX3" fmla="*/ 2869894 w 3275668"/>
              <a:gd name="connsiteY3" fmla="*/ 2468888 h 2853308"/>
              <a:gd name="connsiteX4" fmla="*/ 2869894 w 3275668"/>
              <a:gd name="connsiteY4" fmla="*/ 0 h 2853308"/>
              <a:gd name="connsiteX5" fmla="*/ 3275668 w 3275668"/>
              <a:gd name="connsiteY5" fmla="*/ 0 h 2853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75668" h="2853308">
                <a:moveTo>
                  <a:pt x="3275668" y="2853308"/>
                </a:moveTo>
                <a:lnTo>
                  <a:pt x="655" y="2853308"/>
                </a:lnTo>
                <a:cubicBezTo>
                  <a:pt x="-655" y="2720171"/>
                  <a:pt x="1310" y="2600702"/>
                  <a:pt x="0" y="2467565"/>
                </a:cubicBezTo>
                <a:lnTo>
                  <a:pt x="2869894" y="2468888"/>
                </a:lnTo>
                <a:lnTo>
                  <a:pt x="2869894" y="0"/>
                </a:lnTo>
                <a:lnTo>
                  <a:pt x="3275668" y="0"/>
                </a:lnTo>
                <a:close/>
              </a:path>
            </a:pathLst>
          </a:custGeom>
          <a:solidFill>
            <a:srgbClr val="4C4C4C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2989BE6A-C309-418E-8ADD-1616A98057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041866" y="3222529"/>
            <a:ext cx="2432214" cy="2828156"/>
          </a:xfrm>
          <a:custGeom>
            <a:avLst/>
            <a:gdLst>
              <a:gd name="connsiteX0" fmla="*/ 2837178 w 3242952"/>
              <a:gd name="connsiteY0" fmla="*/ 0 h 2828156"/>
              <a:gd name="connsiteX1" fmla="*/ 3242952 w 3242952"/>
              <a:gd name="connsiteY1" fmla="*/ 0 h 2828156"/>
              <a:gd name="connsiteX2" fmla="*/ 3242952 w 3242952"/>
              <a:gd name="connsiteY2" fmla="*/ 2828156 h 2828156"/>
              <a:gd name="connsiteX3" fmla="*/ 0 w 3242952"/>
              <a:gd name="connsiteY3" fmla="*/ 2828156 h 2828156"/>
              <a:gd name="connsiteX4" fmla="*/ 0 w 3242952"/>
              <a:gd name="connsiteY4" fmla="*/ 2442859 h 2828156"/>
              <a:gd name="connsiteX5" fmla="*/ 2837178 w 3242952"/>
              <a:gd name="connsiteY5" fmla="*/ 2443295 h 282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42952" h="2828156">
                <a:moveTo>
                  <a:pt x="2837178" y="0"/>
                </a:moveTo>
                <a:lnTo>
                  <a:pt x="3242952" y="0"/>
                </a:lnTo>
                <a:lnTo>
                  <a:pt x="3242952" y="2828156"/>
                </a:lnTo>
                <a:lnTo>
                  <a:pt x="0" y="2828156"/>
                </a:lnTo>
                <a:lnTo>
                  <a:pt x="0" y="2442859"/>
                </a:lnTo>
                <a:lnTo>
                  <a:pt x="2837178" y="2443295"/>
                </a:lnTo>
                <a:close/>
              </a:path>
            </a:pathLst>
          </a:custGeom>
          <a:solidFill>
            <a:srgbClr val="4C4C4C"/>
          </a:solidFill>
          <a:ln w="0">
            <a:noFill/>
            <a:prstDash val="solid"/>
            <a:round/>
            <a:headEnd/>
            <a:tailEnd/>
          </a:ln>
        </p:spPr>
        <p:txBody>
          <a:bodyPr wrap="square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836029" y="2279151"/>
            <a:ext cx="2720298" cy="3387145"/>
          </a:xfrm>
        </p:spPr>
        <p:txBody>
          <a:bodyPr anchor="ctr">
            <a:normAutofit/>
          </a:bodyPr>
          <a:lstStyle/>
          <a:p>
            <a:endParaRPr lang="nl-NL" sz="2100"/>
          </a:p>
          <a:p>
            <a:r>
              <a:rPr lang="nl-NL" sz="2100"/>
              <a:t>Waar staan de O’s voor?</a:t>
            </a:r>
          </a:p>
        </p:txBody>
      </p:sp>
    </p:spTree>
    <p:extLst>
      <p:ext uri="{BB962C8B-B14F-4D97-AF65-F5344CB8AC3E}">
        <p14:creationId xmlns:p14="http://schemas.microsoft.com/office/powerpoint/2010/main" val="25902740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35719" y="513612"/>
            <a:ext cx="7420599" cy="1031216"/>
          </a:xfrm>
        </p:spPr>
        <p:txBody>
          <a:bodyPr anchor="b">
            <a:normAutofit/>
          </a:bodyPr>
          <a:lstStyle/>
          <a:p>
            <a:r>
              <a:rPr lang="nl-NL" b="1"/>
              <a:t>SBAR</a:t>
            </a:r>
          </a:p>
        </p:txBody>
      </p:sp>
      <p:pic>
        <p:nvPicPr>
          <p:cNvPr id="2050" name="Picture 2" descr="http://www.oornoordoost.nl/jupgrade/documenten/afbeeldingen/nieuwsbrief/2_2013/SBAR%20in%20schema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07219" y="2589086"/>
            <a:ext cx="2659036" cy="2755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C607803A-4E99-444E-94F7-8785CDDF58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 flipV="1">
            <a:off x="585115" y="1884045"/>
            <a:ext cx="2456751" cy="2853308"/>
          </a:xfrm>
          <a:custGeom>
            <a:avLst/>
            <a:gdLst>
              <a:gd name="connsiteX0" fmla="*/ 3275668 w 3275668"/>
              <a:gd name="connsiteY0" fmla="*/ 2853308 h 2853308"/>
              <a:gd name="connsiteX1" fmla="*/ 655 w 3275668"/>
              <a:gd name="connsiteY1" fmla="*/ 2853308 h 2853308"/>
              <a:gd name="connsiteX2" fmla="*/ 0 w 3275668"/>
              <a:gd name="connsiteY2" fmla="*/ 2467565 h 2853308"/>
              <a:gd name="connsiteX3" fmla="*/ 2869894 w 3275668"/>
              <a:gd name="connsiteY3" fmla="*/ 2468888 h 2853308"/>
              <a:gd name="connsiteX4" fmla="*/ 2869894 w 3275668"/>
              <a:gd name="connsiteY4" fmla="*/ 0 h 2853308"/>
              <a:gd name="connsiteX5" fmla="*/ 3275668 w 3275668"/>
              <a:gd name="connsiteY5" fmla="*/ 0 h 2853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75668" h="2853308">
                <a:moveTo>
                  <a:pt x="3275668" y="2853308"/>
                </a:moveTo>
                <a:lnTo>
                  <a:pt x="655" y="2853308"/>
                </a:lnTo>
                <a:cubicBezTo>
                  <a:pt x="-655" y="2720171"/>
                  <a:pt x="1310" y="2600702"/>
                  <a:pt x="0" y="2467565"/>
                </a:cubicBezTo>
                <a:lnTo>
                  <a:pt x="2869894" y="2468888"/>
                </a:lnTo>
                <a:lnTo>
                  <a:pt x="2869894" y="0"/>
                </a:lnTo>
                <a:lnTo>
                  <a:pt x="3275668" y="0"/>
                </a:lnTo>
                <a:close/>
              </a:path>
            </a:pathLst>
          </a:custGeom>
          <a:solidFill>
            <a:srgbClr val="4C4C4C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2989BE6A-C309-418E-8ADD-1616A98057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041866" y="3222529"/>
            <a:ext cx="2432214" cy="2828156"/>
          </a:xfrm>
          <a:custGeom>
            <a:avLst/>
            <a:gdLst>
              <a:gd name="connsiteX0" fmla="*/ 2837178 w 3242952"/>
              <a:gd name="connsiteY0" fmla="*/ 0 h 2828156"/>
              <a:gd name="connsiteX1" fmla="*/ 3242952 w 3242952"/>
              <a:gd name="connsiteY1" fmla="*/ 0 h 2828156"/>
              <a:gd name="connsiteX2" fmla="*/ 3242952 w 3242952"/>
              <a:gd name="connsiteY2" fmla="*/ 2828156 h 2828156"/>
              <a:gd name="connsiteX3" fmla="*/ 0 w 3242952"/>
              <a:gd name="connsiteY3" fmla="*/ 2828156 h 2828156"/>
              <a:gd name="connsiteX4" fmla="*/ 0 w 3242952"/>
              <a:gd name="connsiteY4" fmla="*/ 2442859 h 2828156"/>
              <a:gd name="connsiteX5" fmla="*/ 2837178 w 3242952"/>
              <a:gd name="connsiteY5" fmla="*/ 2443295 h 282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42952" h="2828156">
                <a:moveTo>
                  <a:pt x="2837178" y="0"/>
                </a:moveTo>
                <a:lnTo>
                  <a:pt x="3242952" y="0"/>
                </a:lnTo>
                <a:lnTo>
                  <a:pt x="3242952" y="2828156"/>
                </a:lnTo>
                <a:lnTo>
                  <a:pt x="0" y="2828156"/>
                </a:lnTo>
                <a:lnTo>
                  <a:pt x="0" y="2442859"/>
                </a:lnTo>
                <a:lnTo>
                  <a:pt x="2837178" y="2443295"/>
                </a:lnTo>
                <a:close/>
              </a:path>
            </a:pathLst>
          </a:custGeom>
          <a:solidFill>
            <a:srgbClr val="4C4C4C"/>
          </a:solidFill>
          <a:ln w="0">
            <a:noFill/>
            <a:prstDash val="solid"/>
            <a:round/>
            <a:headEnd/>
            <a:tailEnd/>
          </a:ln>
        </p:spPr>
        <p:txBody>
          <a:bodyPr wrap="square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836029" y="2279151"/>
            <a:ext cx="2720298" cy="3387145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nl-NL" sz="1900" dirty="0"/>
              <a:t>                                              </a:t>
            </a:r>
          </a:p>
          <a:p>
            <a:pPr>
              <a:lnSpc>
                <a:spcPct val="90000"/>
              </a:lnSpc>
            </a:pPr>
            <a:endParaRPr lang="nl-NL" sz="1900" dirty="0"/>
          </a:p>
          <a:p>
            <a:pPr>
              <a:lnSpc>
                <a:spcPct val="90000"/>
              </a:lnSpc>
            </a:pPr>
            <a:endParaRPr lang="nl-NL" sz="1900" dirty="0"/>
          </a:p>
          <a:p>
            <a:pPr>
              <a:lnSpc>
                <a:spcPct val="90000"/>
              </a:lnSpc>
            </a:pPr>
            <a:endParaRPr lang="nl-NL" sz="1900" dirty="0"/>
          </a:p>
          <a:p>
            <a:pPr>
              <a:lnSpc>
                <a:spcPct val="90000"/>
              </a:lnSpc>
            </a:pPr>
            <a:endParaRPr lang="nl-NL" sz="1900" dirty="0"/>
          </a:p>
          <a:p>
            <a:pPr>
              <a:lnSpc>
                <a:spcPct val="90000"/>
              </a:lnSpc>
            </a:pPr>
            <a:endParaRPr lang="nl-NL" sz="1900" dirty="0"/>
          </a:p>
          <a:p>
            <a:pPr>
              <a:lnSpc>
                <a:spcPct val="90000"/>
              </a:lnSpc>
            </a:pPr>
            <a:r>
              <a:rPr lang="nl-NL" sz="1900" dirty="0"/>
              <a:t>SBAR: helder overzicht in de situatie en eenduidige en duidelijke communicatie  </a:t>
            </a:r>
          </a:p>
        </p:txBody>
      </p:sp>
    </p:spTree>
    <p:extLst>
      <p:ext uri="{BB962C8B-B14F-4D97-AF65-F5344CB8AC3E}">
        <p14:creationId xmlns:p14="http://schemas.microsoft.com/office/powerpoint/2010/main" val="20486042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35719" y="513612"/>
            <a:ext cx="7420599" cy="1031216"/>
          </a:xfrm>
        </p:spPr>
        <p:txBody>
          <a:bodyPr anchor="b">
            <a:normAutofit/>
          </a:bodyPr>
          <a:lstStyle/>
          <a:p>
            <a:r>
              <a:rPr lang="nl-NL" b="1"/>
              <a:t>EWS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5719" y="2678885"/>
            <a:ext cx="3802037" cy="2575879"/>
          </a:xfrm>
          <a:prstGeom prst="rect">
            <a:avLst/>
          </a:prstGeom>
        </p:spPr>
      </p:pic>
      <p:sp>
        <p:nvSpPr>
          <p:cNvPr id="9" name="Freeform: Shape 8">
            <a:extLst>
              <a:ext uri="{FF2B5EF4-FFF2-40B4-BE49-F238E27FC236}">
                <a16:creationId xmlns:a16="http://schemas.microsoft.com/office/drawing/2014/main" id="{C607803A-4E99-444E-94F7-8785CDDF58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 flipV="1">
            <a:off x="585115" y="1884045"/>
            <a:ext cx="2456751" cy="2853308"/>
          </a:xfrm>
          <a:custGeom>
            <a:avLst/>
            <a:gdLst>
              <a:gd name="connsiteX0" fmla="*/ 3275668 w 3275668"/>
              <a:gd name="connsiteY0" fmla="*/ 2853308 h 2853308"/>
              <a:gd name="connsiteX1" fmla="*/ 655 w 3275668"/>
              <a:gd name="connsiteY1" fmla="*/ 2853308 h 2853308"/>
              <a:gd name="connsiteX2" fmla="*/ 0 w 3275668"/>
              <a:gd name="connsiteY2" fmla="*/ 2467565 h 2853308"/>
              <a:gd name="connsiteX3" fmla="*/ 2869894 w 3275668"/>
              <a:gd name="connsiteY3" fmla="*/ 2468888 h 2853308"/>
              <a:gd name="connsiteX4" fmla="*/ 2869894 w 3275668"/>
              <a:gd name="connsiteY4" fmla="*/ 0 h 2853308"/>
              <a:gd name="connsiteX5" fmla="*/ 3275668 w 3275668"/>
              <a:gd name="connsiteY5" fmla="*/ 0 h 2853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75668" h="2853308">
                <a:moveTo>
                  <a:pt x="3275668" y="2853308"/>
                </a:moveTo>
                <a:lnTo>
                  <a:pt x="655" y="2853308"/>
                </a:lnTo>
                <a:cubicBezTo>
                  <a:pt x="-655" y="2720171"/>
                  <a:pt x="1310" y="2600702"/>
                  <a:pt x="0" y="2467565"/>
                </a:cubicBezTo>
                <a:lnTo>
                  <a:pt x="2869894" y="2468888"/>
                </a:lnTo>
                <a:lnTo>
                  <a:pt x="2869894" y="0"/>
                </a:lnTo>
                <a:lnTo>
                  <a:pt x="3275668" y="0"/>
                </a:lnTo>
                <a:close/>
              </a:path>
            </a:pathLst>
          </a:custGeom>
          <a:solidFill>
            <a:srgbClr val="4C4C4C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2989BE6A-C309-418E-8ADD-1616A98057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041866" y="3222529"/>
            <a:ext cx="2432214" cy="2828156"/>
          </a:xfrm>
          <a:custGeom>
            <a:avLst/>
            <a:gdLst>
              <a:gd name="connsiteX0" fmla="*/ 2837178 w 3242952"/>
              <a:gd name="connsiteY0" fmla="*/ 0 h 2828156"/>
              <a:gd name="connsiteX1" fmla="*/ 3242952 w 3242952"/>
              <a:gd name="connsiteY1" fmla="*/ 0 h 2828156"/>
              <a:gd name="connsiteX2" fmla="*/ 3242952 w 3242952"/>
              <a:gd name="connsiteY2" fmla="*/ 2828156 h 2828156"/>
              <a:gd name="connsiteX3" fmla="*/ 0 w 3242952"/>
              <a:gd name="connsiteY3" fmla="*/ 2828156 h 2828156"/>
              <a:gd name="connsiteX4" fmla="*/ 0 w 3242952"/>
              <a:gd name="connsiteY4" fmla="*/ 2442859 h 2828156"/>
              <a:gd name="connsiteX5" fmla="*/ 2837178 w 3242952"/>
              <a:gd name="connsiteY5" fmla="*/ 2443295 h 282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42952" h="2828156">
                <a:moveTo>
                  <a:pt x="2837178" y="0"/>
                </a:moveTo>
                <a:lnTo>
                  <a:pt x="3242952" y="0"/>
                </a:lnTo>
                <a:lnTo>
                  <a:pt x="3242952" y="2828156"/>
                </a:lnTo>
                <a:lnTo>
                  <a:pt x="0" y="2828156"/>
                </a:lnTo>
                <a:lnTo>
                  <a:pt x="0" y="2442859"/>
                </a:lnTo>
                <a:lnTo>
                  <a:pt x="2837178" y="2443295"/>
                </a:lnTo>
                <a:close/>
              </a:path>
            </a:pathLst>
          </a:custGeom>
          <a:solidFill>
            <a:srgbClr val="4C4C4C"/>
          </a:solidFill>
          <a:ln w="0">
            <a:noFill/>
            <a:prstDash val="solid"/>
            <a:round/>
            <a:headEnd/>
            <a:tailEnd/>
          </a:ln>
        </p:spPr>
        <p:txBody>
          <a:bodyPr wrap="square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836029" y="2279151"/>
            <a:ext cx="2720298" cy="3387145"/>
          </a:xfrm>
        </p:spPr>
        <p:txBody>
          <a:bodyPr anchor="ctr">
            <a:normAutofit/>
          </a:bodyPr>
          <a:lstStyle/>
          <a:p>
            <a:endParaRPr lang="nl-NL" sz="2100"/>
          </a:p>
        </p:txBody>
      </p:sp>
    </p:spTree>
    <p:extLst>
      <p:ext uri="{BB962C8B-B14F-4D97-AF65-F5344CB8AC3E}">
        <p14:creationId xmlns:p14="http://schemas.microsoft.com/office/powerpoint/2010/main" val="35528744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chemeClr val="tx2"/>
                </a:solidFill>
              </a:rPr>
              <a:t>SBAR goed en fout</a:t>
            </a:r>
          </a:p>
        </p:txBody>
      </p:sp>
      <p:pic>
        <p:nvPicPr>
          <p:cNvPr id="5" name="zDxpe2QF5GE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4572000" y="4221088"/>
            <a:ext cx="3888432" cy="2187243"/>
          </a:xfrm>
          <a:prstGeom prst="rect">
            <a:avLst/>
          </a:prstGeom>
        </p:spPr>
      </p:pic>
      <p:pic>
        <p:nvPicPr>
          <p:cNvPr id="4" name="zAo1CHywQ-0"/>
          <p:cNvPicPr>
            <a:picLocks noRot="1" noChangeAspect="1"/>
          </p:cNvPicPr>
          <p:nvPr>
            <a:videoFile r:link="rId2"/>
          </p:nvPr>
        </p:nvPicPr>
        <p:blipFill>
          <a:blip r:embed="rId6"/>
          <a:stretch>
            <a:fillRect/>
          </a:stretch>
        </p:blipFill>
        <p:spPr>
          <a:xfrm>
            <a:off x="683568" y="2060848"/>
            <a:ext cx="3466728" cy="1950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56663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01BCB85B8D1614286DC6B7B1DA2CF9E" ma:contentTypeVersion="4" ma:contentTypeDescription="Een nieuw document maken." ma:contentTypeScope="" ma:versionID="f5a04b6f10539cf5e9ad080b1abaaaa3">
  <xsd:schema xmlns:xsd="http://www.w3.org/2001/XMLSchema" xmlns:xs="http://www.w3.org/2001/XMLSchema" xmlns:p="http://schemas.microsoft.com/office/2006/metadata/properties" xmlns:ns2="bf385a6f-3a74-47d8-a834-7fe92f75f03b" xmlns:ns3="9c86e04f-89d3-4842-bf6b-65d36f52c296" targetNamespace="http://schemas.microsoft.com/office/2006/metadata/properties" ma:root="true" ma:fieldsID="227ef1b76ca90f226c381ab991623146" ns2:_="" ns3:_="">
    <xsd:import namespace="bf385a6f-3a74-47d8-a834-7fe92f75f03b"/>
    <xsd:import namespace="9c86e04f-89d3-4842-bf6b-65d36f52c296"/>
    <xsd:element name="properties">
      <xsd:complexType>
        <xsd:sequence>
          <xsd:element name="documentManagement">
            <xsd:complexType>
              <xsd:all>
                <xsd:element ref="ns2:SharedWithDetails" minOccurs="0"/>
                <xsd:element ref="ns2:SharedWithUsers" minOccurs="0"/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385a6f-3a74-47d8-a834-7fe92f75f03b" elementFormDefault="qualified">
    <xsd:import namespace="http://schemas.microsoft.com/office/2006/documentManagement/types"/>
    <xsd:import namespace="http://schemas.microsoft.com/office/infopath/2007/PartnerControls"/>
    <xsd:element name="SharedWithDetails" ma:index="8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edWithUsers" ma:index="9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c86e04f-89d3-4842-bf6b-65d36f52c29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8C6C460-1444-4E63-984A-C9EEF2B09BF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f385a6f-3a74-47d8-a834-7fe92f75f03b"/>
    <ds:schemaRef ds:uri="9c86e04f-89d3-4842-bf6b-65d36f52c29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1ABCEA4-4D5C-444D-A667-791A87443D5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6EF866E-0E1A-4B49-8CC8-6E96544C58E2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4732</TotalTime>
  <Words>292</Words>
  <Application>Microsoft Office PowerPoint</Application>
  <PresentationFormat>Diavoorstelling (4:3)</PresentationFormat>
  <Paragraphs>72</Paragraphs>
  <Slides>16</Slides>
  <Notes>7</Notes>
  <HiddenSlides>0</HiddenSlides>
  <MMClips>3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19" baseType="lpstr">
      <vt:lpstr>Arial</vt:lpstr>
      <vt:lpstr>Calibri</vt:lpstr>
      <vt:lpstr>Kantoorthema</vt:lpstr>
      <vt:lpstr>Klinisch redeneren</vt:lpstr>
      <vt:lpstr>Inhoud deze week</vt:lpstr>
      <vt:lpstr>Doelen</vt:lpstr>
      <vt:lpstr>Terugblik</vt:lpstr>
      <vt:lpstr>Zes stappen (boekje)</vt:lpstr>
      <vt:lpstr>3 O’s</vt:lpstr>
      <vt:lpstr>SBAR</vt:lpstr>
      <vt:lpstr>EWS</vt:lpstr>
      <vt:lpstr>SBAR goed en fout</vt:lpstr>
      <vt:lpstr>Wat weet je over ademhaling?</vt:lpstr>
      <vt:lpstr>Kussmaul ademhaling en Cheyne stokes</vt:lpstr>
      <vt:lpstr>Casus mevrouw Keizer</vt:lpstr>
      <vt:lpstr>EWS</vt:lpstr>
      <vt:lpstr>Mevrouw Keizer</vt:lpstr>
      <vt:lpstr>Vragen?</vt:lpstr>
      <vt:lpstr>Volgende week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Klinisch redeneren</dc:title>
  <dc:creator>Visser,M.</dc:creator>
  <cp:lastModifiedBy>Eline Luijten</cp:lastModifiedBy>
  <cp:revision>100</cp:revision>
  <dcterms:created xsi:type="dcterms:W3CDTF">2015-08-27T12:44:43Z</dcterms:created>
  <dcterms:modified xsi:type="dcterms:W3CDTF">2019-11-11T12:04:41Z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0x010100001BCB85B8D1614286DC6B7B1DA2CF9E</vt:lpwstr>
  </property>
</Properties>
</file>