
<file path=[Content_Types].xml><?xml version="1.0" encoding="utf-8"?>
<Types xmlns="http://schemas.openxmlformats.org/package/2006/content-types">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0" r:id="rId4"/>
  </p:sldMasterIdLst>
  <p:notesMasterIdLst>
    <p:notesMasterId r:id="rId18"/>
  </p:notesMasterIdLst>
  <p:sldIdLst>
    <p:sldId id="256" r:id="rId5"/>
    <p:sldId id="293" r:id="rId6"/>
    <p:sldId id="292" r:id="rId7"/>
    <p:sldId id="303" r:id="rId8"/>
    <p:sldId id="295" r:id="rId9"/>
    <p:sldId id="304" r:id="rId10"/>
    <p:sldId id="296" r:id="rId11"/>
    <p:sldId id="297" r:id="rId12"/>
    <p:sldId id="298" r:id="rId13"/>
    <p:sldId id="301" r:id="rId14"/>
    <p:sldId id="305" r:id="rId15"/>
    <p:sldId id="279" r:id="rId16"/>
    <p:sldId id="302" r:id="rId17"/>
  </p:sldIdLst>
  <p:sldSz cx="9144000" cy="6858000" type="screen4x3"/>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4007FCC9-582D-45A9-9707-36917340289A}" v="4" dt="2019-12-02T18:31:02.587"/>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63588" autoAdjust="0"/>
  </p:normalViewPr>
  <p:slideViewPr>
    <p:cSldViewPr>
      <p:cViewPr varScale="1">
        <p:scale>
          <a:sx n="54" d="100"/>
          <a:sy n="54" d="100"/>
        </p:scale>
        <p:origin x="2290" y="67"/>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theme" Target="theme/theme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microsoft.com/office/2015/10/relationships/revisionInfo" Target="revisionInfo.xml"/><Relationship Id="rId5" Type="http://schemas.openxmlformats.org/officeDocument/2006/relationships/slide" Target="slides/slide1.xml"/><Relationship Id="rId15" Type="http://schemas.openxmlformats.org/officeDocument/2006/relationships/slide" Target="slides/slide11.xml"/><Relationship Id="rId23" Type="http://schemas.microsoft.com/office/2016/11/relationships/changesInfo" Target="changesInfos/changesInfo1.xml"/><Relationship Id="rId10" Type="http://schemas.openxmlformats.org/officeDocument/2006/relationships/slide" Target="slides/slide6.xml"/><Relationship Id="rId19"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Ester Varwijk" userId="4ef1be2c-6897-4798-a5b9-cc2027b08ef2" providerId="ADAL" clId="{4007FCC9-582D-45A9-9707-36917340289A}"/>
    <pc:docChg chg="modSld">
      <pc:chgData name="Ester Varwijk" userId="4ef1be2c-6897-4798-a5b9-cc2027b08ef2" providerId="ADAL" clId="{4007FCC9-582D-45A9-9707-36917340289A}" dt="2019-12-02T18:31:02.587" v="7" actId="20577"/>
      <pc:docMkLst>
        <pc:docMk/>
      </pc:docMkLst>
      <pc:sldChg chg="modSp">
        <pc:chgData name="Ester Varwijk" userId="4ef1be2c-6897-4798-a5b9-cc2027b08ef2" providerId="ADAL" clId="{4007FCC9-582D-45A9-9707-36917340289A}" dt="2019-12-02T18:30:07.696" v="3" actId="255"/>
        <pc:sldMkLst>
          <pc:docMk/>
          <pc:sldMk cId="2346354287" sldId="303"/>
        </pc:sldMkLst>
        <pc:spChg chg="mod">
          <ac:chgData name="Ester Varwijk" userId="4ef1be2c-6897-4798-a5b9-cc2027b08ef2" providerId="ADAL" clId="{4007FCC9-582D-45A9-9707-36917340289A}" dt="2019-12-02T18:30:07.696" v="3" actId="255"/>
          <ac:spMkLst>
            <pc:docMk/>
            <pc:sldMk cId="2346354287" sldId="303"/>
            <ac:spMk id="3" creationId="{80629A59-98FE-4EBB-B4FF-49331A375258}"/>
          </ac:spMkLst>
        </pc:spChg>
      </pc:sldChg>
      <pc:sldChg chg="modSp">
        <pc:chgData name="Ester Varwijk" userId="4ef1be2c-6897-4798-a5b9-cc2027b08ef2" providerId="ADAL" clId="{4007FCC9-582D-45A9-9707-36917340289A}" dt="2019-12-02T18:31:02.587" v="7" actId="20577"/>
        <pc:sldMkLst>
          <pc:docMk/>
          <pc:sldMk cId="3631051763" sldId="305"/>
        </pc:sldMkLst>
        <pc:spChg chg="mod">
          <ac:chgData name="Ester Varwijk" userId="4ef1be2c-6897-4798-a5b9-cc2027b08ef2" providerId="ADAL" clId="{4007FCC9-582D-45A9-9707-36917340289A}" dt="2019-12-02T18:31:02.587" v="7" actId="20577"/>
          <ac:spMkLst>
            <pc:docMk/>
            <pc:sldMk cId="3631051763" sldId="305"/>
            <ac:spMk id="3" creationId="{738577E6-DD00-43FA-AE1F-0BF320B677DB}"/>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EC8C0EC-DF31-4E51-8D32-0ACBB1480FB2}" type="datetimeFigureOut">
              <a:rPr lang="nl-NL" smtClean="0"/>
              <a:t>2-12-2019</a:t>
            </a:fld>
            <a:endParaRPr lang="nl-NL"/>
          </a:p>
        </p:txBody>
      </p:sp>
      <p:sp>
        <p:nvSpPr>
          <p:cNvPr id="4" name="Tijdelijke aanduiding voor dia-afbeelding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6" name="Tijdelijke aanduiding voor voettekst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4FC4A99-6591-4029-AC0F-0D6EF9E1D33A}" type="slidenum">
              <a:rPr lang="nl-NL" smtClean="0"/>
              <a:t>‹nr.›</a:t>
            </a:fld>
            <a:endParaRPr lang="nl-NL"/>
          </a:p>
        </p:txBody>
      </p:sp>
    </p:spTree>
    <p:extLst>
      <p:ext uri="{BB962C8B-B14F-4D97-AF65-F5344CB8AC3E}">
        <p14:creationId xmlns:p14="http://schemas.microsoft.com/office/powerpoint/2010/main" val="34091356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 </a:t>
            </a:r>
          </a:p>
        </p:txBody>
      </p:sp>
      <p:sp>
        <p:nvSpPr>
          <p:cNvPr id="4" name="Tijdelijke aanduiding voor dianummer 3"/>
          <p:cNvSpPr>
            <a:spLocks noGrp="1"/>
          </p:cNvSpPr>
          <p:nvPr>
            <p:ph type="sldNum" sz="quarter" idx="10"/>
          </p:nvPr>
        </p:nvSpPr>
        <p:spPr/>
        <p:txBody>
          <a:bodyPr/>
          <a:lstStyle/>
          <a:p>
            <a:fld id="{24FC4A99-6591-4029-AC0F-0D6EF9E1D33A}" type="slidenum">
              <a:rPr lang="nl-NL" smtClean="0"/>
              <a:t>1</a:t>
            </a:fld>
            <a:endParaRPr lang="nl-NL"/>
          </a:p>
        </p:txBody>
      </p:sp>
    </p:spTree>
    <p:extLst>
      <p:ext uri="{BB962C8B-B14F-4D97-AF65-F5344CB8AC3E}">
        <p14:creationId xmlns:p14="http://schemas.microsoft.com/office/powerpoint/2010/main" val="232067786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5"/>
          </p:nvPr>
        </p:nvSpPr>
        <p:spPr/>
        <p:txBody>
          <a:bodyPr/>
          <a:lstStyle/>
          <a:p>
            <a:fld id="{24FC4A99-6591-4029-AC0F-0D6EF9E1D33A}" type="slidenum">
              <a:rPr lang="nl-NL" smtClean="0"/>
              <a:t>2</a:t>
            </a:fld>
            <a:endParaRPr lang="nl-NL"/>
          </a:p>
        </p:txBody>
      </p:sp>
    </p:spTree>
    <p:extLst>
      <p:ext uri="{BB962C8B-B14F-4D97-AF65-F5344CB8AC3E}">
        <p14:creationId xmlns:p14="http://schemas.microsoft.com/office/powerpoint/2010/main" val="421931458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5"/>
          </p:nvPr>
        </p:nvSpPr>
        <p:spPr/>
        <p:txBody>
          <a:bodyPr/>
          <a:lstStyle/>
          <a:p>
            <a:fld id="{24FC4A99-6591-4029-AC0F-0D6EF9E1D33A}" type="slidenum">
              <a:rPr lang="nl-NL" smtClean="0"/>
              <a:t>9</a:t>
            </a:fld>
            <a:endParaRPr lang="nl-NL"/>
          </a:p>
        </p:txBody>
      </p:sp>
    </p:spTree>
    <p:extLst>
      <p:ext uri="{BB962C8B-B14F-4D97-AF65-F5344CB8AC3E}">
        <p14:creationId xmlns:p14="http://schemas.microsoft.com/office/powerpoint/2010/main" val="348684851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5"/>
          </p:nvPr>
        </p:nvSpPr>
        <p:spPr/>
        <p:txBody>
          <a:bodyPr/>
          <a:lstStyle/>
          <a:p>
            <a:fld id="{24FC4A99-6591-4029-AC0F-0D6EF9E1D33A}" type="slidenum">
              <a:rPr lang="nl-NL" smtClean="0"/>
              <a:t>10</a:t>
            </a:fld>
            <a:endParaRPr lang="nl-NL"/>
          </a:p>
        </p:txBody>
      </p:sp>
    </p:spTree>
    <p:extLst>
      <p:ext uri="{BB962C8B-B14F-4D97-AF65-F5344CB8AC3E}">
        <p14:creationId xmlns:p14="http://schemas.microsoft.com/office/powerpoint/2010/main" val="78382285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a:p>
        </p:txBody>
      </p:sp>
      <p:sp>
        <p:nvSpPr>
          <p:cNvPr id="4" name="Tijdelijke aanduiding voor dianummer 3"/>
          <p:cNvSpPr>
            <a:spLocks noGrp="1"/>
          </p:cNvSpPr>
          <p:nvPr>
            <p:ph type="sldNum" sz="quarter" idx="5"/>
          </p:nvPr>
        </p:nvSpPr>
        <p:spPr/>
        <p:txBody>
          <a:bodyPr/>
          <a:lstStyle/>
          <a:p>
            <a:fld id="{24FC4A99-6591-4029-AC0F-0D6EF9E1D33A}" type="slidenum">
              <a:rPr lang="nl-NL" smtClean="0"/>
              <a:t>12</a:t>
            </a:fld>
            <a:endParaRPr lang="nl-NL"/>
          </a:p>
        </p:txBody>
      </p:sp>
    </p:spTree>
    <p:extLst>
      <p:ext uri="{BB962C8B-B14F-4D97-AF65-F5344CB8AC3E}">
        <p14:creationId xmlns:p14="http://schemas.microsoft.com/office/powerpoint/2010/main" val="166340146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5"/>
          </p:nvPr>
        </p:nvSpPr>
        <p:spPr/>
        <p:txBody>
          <a:bodyPr/>
          <a:lstStyle/>
          <a:p>
            <a:fld id="{24FC4A99-6591-4029-AC0F-0D6EF9E1D33A}" type="slidenum">
              <a:rPr lang="nl-NL" smtClean="0"/>
              <a:t>13</a:t>
            </a:fld>
            <a:endParaRPr lang="nl-NL"/>
          </a:p>
        </p:txBody>
      </p:sp>
    </p:spTree>
    <p:extLst>
      <p:ext uri="{BB962C8B-B14F-4D97-AF65-F5344CB8AC3E}">
        <p14:creationId xmlns:p14="http://schemas.microsoft.com/office/powerpoint/2010/main" val="132494759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1143000" y="1122363"/>
            <a:ext cx="6858000" cy="2387600"/>
          </a:xfrm>
        </p:spPr>
        <p:txBody>
          <a:bodyPr anchor="b"/>
          <a:lstStyle>
            <a:lvl1pPr algn="ctr">
              <a:defRPr sz="4500"/>
            </a:lvl1pPr>
          </a:lstStyle>
          <a:p>
            <a:r>
              <a:rPr lang="nl-NL"/>
              <a:t>Klik om de stijl te bewerken</a:t>
            </a:r>
          </a:p>
        </p:txBody>
      </p:sp>
      <p:sp>
        <p:nvSpPr>
          <p:cNvPr id="3" name="Ondertitel 2"/>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nl-NL"/>
              <a:t>Klik om de ondertitelstijl van het model te bewerken</a:t>
            </a:r>
          </a:p>
        </p:txBody>
      </p:sp>
      <p:sp>
        <p:nvSpPr>
          <p:cNvPr id="4" name="Tijdelijke aanduiding voor datum 3"/>
          <p:cNvSpPr>
            <a:spLocks noGrp="1"/>
          </p:cNvSpPr>
          <p:nvPr>
            <p:ph type="dt" sz="half" idx="10"/>
          </p:nvPr>
        </p:nvSpPr>
        <p:spPr/>
        <p:txBody>
          <a:bodyPr/>
          <a:lstStyle/>
          <a:p>
            <a:fld id="{A2C09D6E-DF14-494C-BAC2-5D8538FAC345}" type="datetimeFigureOut">
              <a:rPr lang="nl-NL" smtClean="0"/>
              <a:t>2-12-2019</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F6095B8D-8D3C-42E9-9AE1-B8EABAFAA38D}" type="slidenum">
              <a:rPr lang="nl-NL" smtClean="0"/>
              <a:t>‹nr.›</a:t>
            </a:fld>
            <a:endParaRPr lang="nl-NL"/>
          </a:p>
        </p:txBody>
      </p:sp>
    </p:spTree>
    <p:extLst>
      <p:ext uri="{BB962C8B-B14F-4D97-AF65-F5344CB8AC3E}">
        <p14:creationId xmlns:p14="http://schemas.microsoft.com/office/powerpoint/2010/main" val="31144708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verticale tekst 2"/>
          <p:cNvSpPr>
            <a:spLocks noGrp="1"/>
          </p:cNvSpPr>
          <p:nvPr>
            <p:ph type="body" orient="vert" idx="1"/>
          </p:nvPr>
        </p:nvSpPr>
        <p:spPr/>
        <p:txBody>
          <a:bodyPr vert="eaVert"/>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p:cNvSpPr>
            <a:spLocks noGrp="1"/>
          </p:cNvSpPr>
          <p:nvPr>
            <p:ph type="dt" sz="half" idx="10"/>
          </p:nvPr>
        </p:nvSpPr>
        <p:spPr/>
        <p:txBody>
          <a:bodyPr/>
          <a:lstStyle/>
          <a:p>
            <a:fld id="{A2C09D6E-DF14-494C-BAC2-5D8538FAC345}" type="datetimeFigureOut">
              <a:rPr lang="nl-NL" smtClean="0"/>
              <a:t>2-12-2019</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F6095B8D-8D3C-42E9-9AE1-B8EABAFAA38D}" type="slidenum">
              <a:rPr lang="nl-NL" smtClean="0"/>
              <a:t>‹nr.›</a:t>
            </a:fld>
            <a:endParaRPr lang="nl-NL"/>
          </a:p>
        </p:txBody>
      </p:sp>
    </p:spTree>
    <p:extLst>
      <p:ext uri="{BB962C8B-B14F-4D97-AF65-F5344CB8AC3E}">
        <p14:creationId xmlns:p14="http://schemas.microsoft.com/office/powerpoint/2010/main" val="307507464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6543675" y="365125"/>
            <a:ext cx="1971675" cy="5811838"/>
          </a:xfrm>
        </p:spPr>
        <p:txBody>
          <a:bodyPr vert="eaVert"/>
          <a:lstStyle/>
          <a:p>
            <a:r>
              <a:rPr lang="nl-NL"/>
              <a:t>Klik om de stijl te bewerken</a:t>
            </a:r>
          </a:p>
        </p:txBody>
      </p:sp>
      <p:sp>
        <p:nvSpPr>
          <p:cNvPr id="3" name="Tijdelijke aanduiding voor verticale tekst 2"/>
          <p:cNvSpPr>
            <a:spLocks noGrp="1"/>
          </p:cNvSpPr>
          <p:nvPr>
            <p:ph type="body" orient="vert" idx="1"/>
          </p:nvPr>
        </p:nvSpPr>
        <p:spPr>
          <a:xfrm>
            <a:off x="628650" y="365125"/>
            <a:ext cx="5800725" cy="5811838"/>
          </a:xfrm>
        </p:spPr>
        <p:txBody>
          <a:bodyPr vert="eaVert"/>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p:cNvSpPr>
            <a:spLocks noGrp="1"/>
          </p:cNvSpPr>
          <p:nvPr>
            <p:ph type="dt" sz="half" idx="10"/>
          </p:nvPr>
        </p:nvSpPr>
        <p:spPr/>
        <p:txBody>
          <a:bodyPr/>
          <a:lstStyle/>
          <a:p>
            <a:fld id="{A2C09D6E-DF14-494C-BAC2-5D8538FAC345}" type="datetimeFigureOut">
              <a:rPr lang="nl-NL" smtClean="0"/>
              <a:t>2-12-2019</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F6095B8D-8D3C-42E9-9AE1-B8EABAFAA38D}" type="slidenum">
              <a:rPr lang="nl-NL" smtClean="0"/>
              <a:t>‹nr.›</a:t>
            </a:fld>
            <a:endParaRPr lang="nl-NL"/>
          </a:p>
        </p:txBody>
      </p:sp>
    </p:spTree>
    <p:extLst>
      <p:ext uri="{BB962C8B-B14F-4D97-AF65-F5344CB8AC3E}">
        <p14:creationId xmlns:p14="http://schemas.microsoft.com/office/powerpoint/2010/main" val="357592811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inhoud 2"/>
          <p:cNvSpPr>
            <a:spLocks noGrp="1"/>
          </p:cNvSpPr>
          <p:nvPr>
            <p:ph idx="1"/>
          </p:nvPr>
        </p:nvSpPr>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p:cNvSpPr>
            <a:spLocks noGrp="1"/>
          </p:cNvSpPr>
          <p:nvPr>
            <p:ph type="dt" sz="half" idx="10"/>
          </p:nvPr>
        </p:nvSpPr>
        <p:spPr/>
        <p:txBody>
          <a:bodyPr/>
          <a:lstStyle/>
          <a:p>
            <a:fld id="{A2C09D6E-DF14-494C-BAC2-5D8538FAC345}" type="datetimeFigureOut">
              <a:rPr lang="nl-NL" smtClean="0"/>
              <a:t>2-12-2019</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F6095B8D-8D3C-42E9-9AE1-B8EABAFAA38D}" type="slidenum">
              <a:rPr lang="nl-NL" smtClean="0"/>
              <a:t>‹nr.›</a:t>
            </a:fld>
            <a:endParaRPr lang="nl-NL"/>
          </a:p>
        </p:txBody>
      </p:sp>
    </p:spTree>
    <p:extLst>
      <p:ext uri="{BB962C8B-B14F-4D97-AF65-F5344CB8AC3E}">
        <p14:creationId xmlns:p14="http://schemas.microsoft.com/office/powerpoint/2010/main" val="132791821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623888" y="1709739"/>
            <a:ext cx="7886700" cy="2852737"/>
          </a:xfrm>
        </p:spPr>
        <p:txBody>
          <a:bodyPr anchor="b"/>
          <a:lstStyle>
            <a:lvl1pPr>
              <a:defRPr sz="4500"/>
            </a:lvl1pPr>
          </a:lstStyle>
          <a:p>
            <a:r>
              <a:rPr lang="nl-NL"/>
              <a:t>Klik om de stijl te bewerken</a:t>
            </a:r>
          </a:p>
        </p:txBody>
      </p:sp>
      <p:sp>
        <p:nvSpPr>
          <p:cNvPr id="3" name="Tijdelijke aanduiding voor tekst 2"/>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nl-NL"/>
              <a:t>Tekststijl van het model bewerken</a:t>
            </a:r>
          </a:p>
        </p:txBody>
      </p:sp>
      <p:sp>
        <p:nvSpPr>
          <p:cNvPr id="4" name="Tijdelijke aanduiding voor datum 3"/>
          <p:cNvSpPr>
            <a:spLocks noGrp="1"/>
          </p:cNvSpPr>
          <p:nvPr>
            <p:ph type="dt" sz="half" idx="10"/>
          </p:nvPr>
        </p:nvSpPr>
        <p:spPr/>
        <p:txBody>
          <a:bodyPr/>
          <a:lstStyle/>
          <a:p>
            <a:fld id="{A2C09D6E-DF14-494C-BAC2-5D8538FAC345}" type="datetimeFigureOut">
              <a:rPr lang="nl-NL" smtClean="0"/>
              <a:t>2-12-2019</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F6095B8D-8D3C-42E9-9AE1-B8EABAFAA38D}" type="slidenum">
              <a:rPr lang="nl-NL" smtClean="0"/>
              <a:t>‹nr.›</a:t>
            </a:fld>
            <a:endParaRPr lang="nl-NL"/>
          </a:p>
        </p:txBody>
      </p:sp>
    </p:spTree>
    <p:extLst>
      <p:ext uri="{BB962C8B-B14F-4D97-AF65-F5344CB8AC3E}">
        <p14:creationId xmlns:p14="http://schemas.microsoft.com/office/powerpoint/2010/main" val="29027750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inhoud 2"/>
          <p:cNvSpPr>
            <a:spLocks noGrp="1"/>
          </p:cNvSpPr>
          <p:nvPr>
            <p:ph sz="half" idx="1"/>
          </p:nvPr>
        </p:nvSpPr>
        <p:spPr>
          <a:xfrm>
            <a:off x="628650" y="1825625"/>
            <a:ext cx="3886200" cy="4351338"/>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inhoud 3"/>
          <p:cNvSpPr>
            <a:spLocks noGrp="1"/>
          </p:cNvSpPr>
          <p:nvPr>
            <p:ph sz="half" idx="2"/>
          </p:nvPr>
        </p:nvSpPr>
        <p:spPr>
          <a:xfrm>
            <a:off x="4629150" y="1825625"/>
            <a:ext cx="3886200" cy="4351338"/>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datum 4"/>
          <p:cNvSpPr>
            <a:spLocks noGrp="1"/>
          </p:cNvSpPr>
          <p:nvPr>
            <p:ph type="dt" sz="half" idx="10"/>
          </p:nvPr>
        </p:nvSpPr>
        <p:spPr/>
        <p:txBody>
          <a:bodyPr/>
          <a:lstStyle/>
          <a:p>
            <a:fld id="{A2C09D6E-DF14-494C-BAC2-5D8538FAC345}" type="datetimeFigureOut">
              <a:rPr lang="nl-NL" smtClean="0"/>
              <a:t>2-12-2019</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F6095B8D-8D3C-42E9-9AE1-B8EABAFAA38D}" type="slidenum">
              <a:rPr lang="nl-NL" smtClean="0"/>
              <a:t>‹nr.›</a:t>
            </a:fld>
            <a:endParaRPr lang="nl-NL"/>
          </a:p>
        </p:txBody>
      </p:sp>
    </p:spTree>
    <p:extLst>
      <p:ext uri="{BB962C8B-B14F-4D97-AF65-F5344CB8AC3E}">
        <p14:creationId xmlns:p14="http://schemas.microsoft.com/office/powerpoint/2010/main" val="201879315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a:xfrm>
            <a:off x="629841" y="365126"/>
            <a:ext cx="7886700" cy="1325563"/>
          </a:xfrm>
        </p:spPr>
        <p:txBody>
          <a:bodyPr/>
          <a:lstStyle/>
          <a:p>
            <a:r>
              <a:rPr lang="nl-NL"/>
              <a:t>Klik om de stijl te bewerken</a:t>
            </a:r>
          </a:p>
        </p:txBody>
      </p:sp>
      <p:sp>
        <p:nvSpPr>
          <p:cNvPr id="3" name="Tijdelijke aanduiding voor tekst 2"/>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nl-NL"/>
              <a:t>Tekststijl van het model bewerken</a:t>
            </a:r>
          </a:p>
        </p:txBody>
      </p:sp>
      <p:sp>
        <p:nvSpPr>
          <p:cNvPr id="4" name="Tijdelijke aanduiding voor inhoud 3"/>
          <p:cNvSpPr>
            <a:spLocks noGrp="1"/>
          </p:cNvSpPr>
          <p:nvPr>
            <p:ph sz="half" idx="2"/>
          </p:nvPr>
        </p:nvSpPr>
        <p:spPr>
          <a:xfrm>
            <a:off x="629842" y="2505075"/>
            <a:ext cx="3868340" cy="3684588"/>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tekst 4"/>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nl-NL"/>
              <a:t>Tekststijl van het model bewerken</a:t>
            </a:r>
          </a:p>
        </p:txBody>
      </p:sp>
      <p:sp>
        <p:nvSpPr>
          <p:cNvPr id="6" name="Tijdelijke aanduiding voor inhoud 5"/>
          <p:cNvSpPr>
            <a:spLocks noGrp="1"/>
          </p:cNvSpPr>
          <p:nvPr>
            <p:ph sz="quarter" idx="4"/>
          </p:nvPr>
        </p:nvSpPr>
        <p:spPr>
          <a:xfrm>
            <a:off x="4629150" y="2505075"/>
            <a:ext cx="3887391" cy="3684588"/>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7" name="Tijdelijke aanduiding voor datum 6"/>
          <p:cNvSpPr>
            <a:spLocks noGrp="1"/>
          </p:cNvSpPr>
          <p:nvPr>
            <p:ph type="dt" sz="half" idx="10"/>
          </p:nvPr>
        </p:nvSpPr>
        <p:spPr/>
        <p:txBody>
          <a:bodyPr/>
          <a:lstStyle/>
          <a:p>
            <a:fld id="{A2C09D6E-DF14-494C-BAC2-5D8538FAC345}" type="datetimeFigureOut">
              <a:rPr lang="nl-NL" smtClean="0"/>
              <a:t>2-12-2019</a:t>
            </a:fld>
            <a:endParaRPr lang="nl-NL"/>
          </a:p>
        </p:txBody>
      </p:sp>
      <p:sp>
        <p:nvSpPr>
          <p:cNvPr id="8" name="Tijdelijke aanduiding voor voettekst 7"/>
          <p:cNvSpPr>
            <a:spLocks noGrp="1"/>
          </p:cNvSpPr>
          <p:nvPr>
            <p:ph type="ftr" sz="quarter" idx="11"/>
          </p:nvPr>
        </p:nvSpPr>
        <p:spPr/>
        <p:txBody>
          <a:bodyPr/>
          <a:lstStyle/>
          <a:p>
            <a:endParaRPr lang="nl-NL"/>
          </a:p>
        </p:txBody>
      </p:sp>
      <p:sp>
        <p:nvSpPr>
          <p:cNvPr id="9" name="Tijdelijke aanduiding voor dianummer 8"/>
          <p:cNvSpPr>
            <a:spLocks noGrp="1"/>
          </p:cNvSpPr>
          <p:nvPr>
            <p:ph type="sldNum" sz="quarter" idx="12"/>
          </p:nvPr>
        </p:nvSpPr>
        <p:spPr/>
        <p:txBody>
          <a:bodyPr/>
          <a:lstStyle/>
          <a:p>
            <a:fld id="{F6095B8D-8D3C-42E9-9AE1-B8EABAFAA38D}" type="slidenum">
              <a:rPr lang="nl-NL" smtClean="0"/>
              <a:t>‹nr.›</a:t>
            </a:fld>
            <a:endParaRPr lang="nl-NL"/>
          </a:p>
        </p:txBody>
      </p:sp>
    </p:spTree>
    <p:extLst>
      <p:ext uri="{BB962C8B-B14F-4D97-AF65-F5344CB8AC3E}">
        <p14:creationId xmlns:p14="http://schemas.microsoft.com/office/powerpoint/2010/main" val="221041076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datum 2"/>
          <p:cNvSpPr>
            <a:spLocks noGrp="1"/>
          </p:cNvSpPr>
          <p:nvPr>
            <p:ph type="dt" sz="half" idx="10"/>
          </p:nvPr>
        </p:nvSpPr>
        <p:spPr/>
        <p:txBody>
          <a:bodyPr/>
          <a:lstStyle/>
          <a:p>
            <a:fld id="{A2C09D6E-DF14-494C-BAC2-5D8538FAC345}" type="datetimeFigureOut">
              <a:rPr lang="nl-NL" smtClean="0"/>
              <a:t>2-12-2019</a:t>
            </a:fld>
            <a:endParaRPr lang="nl-NL"/>
          </a:p>
        </p:txBody>
      </p:sp>
      <p:sp>
        <p:nvSpPr>
          <p:cNvPr id="4" name="Tijdelijke aanduiding voor voettekst 3"/>
          <p:cNvSpPr>
            <a:spLocks noGrp="1"/>
          </p:cNvSpPr>
          <p:nvPr>
            <p:ph type="ftr" sz="quarter" idx="11"/>
          </p:nvPr>
        </p:nvSpPr>
        <p:spPr/>
        <p:txBody>
          <a:bodyPr/>
          <a:lstStyle/>
          <a:p>
            <a:endParaRPr lang="nl-NL"/>
          </a:p>
        </p:txBody>
      </p:sp>
      <p:sp>
        <p:nvSpPr>
          <p:cNvPr id="5" name="Tijdelijke aanduiding voor dianummer 4"/>
          <p:cNvSpPr>
            <a:spLocks noGrp="1"/>
          </p:cNvSpPr>
          <p:nvPr>
            <p:ph type="sldNum" sz="quarter" idx="12"/>
          </p:nvPr>
        </p:nvSpPr>
        <p:spPr/>
        <p:txBody>
          <a:bodyPr/>
          <a:lstStyle/>
          <a:p>
            <a:fld id="{F6095B8D-8D3C-42E9-9AE1-B8EABAFAA38D}" type="slidenum">
              <a:rPr lang="nl-NL" smtClean="0"/>
              <a:t>‹nr.›</a:t>
            </a:fld>
            <a:endParaRPr lang="nl-NL"/>
          </a:p>
        </p:txBody>
      </p:sp>
    </p:spTree>
    <p:extLst>
      <p:ext uri="{BB962C8B-B14F-4D97-AF65-F5344CB8AC3E}">
        <p14:creationId xmlns:p14="http://schemas.microsoft.com/office/powerpoint/2010/main" val="149529494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p:cNvSpPr>
            <a:spLocks noGrp="1"/>
          </p:cNvSpPr>
          <p:nvPr>
            <p:ph type="dt" sz="half" idx="10"/>
          </p:nvPr>
        </p:nvSpPr>
        <p:spPr/>
        <p:txBody>
          <a:bodyPr/>
          <a:lstStyle/>
          <a:p>
            <a:fld id="{A2C09D6E-DF14-494C-BAC2-5D8538FAC345}" type="datetimeFigureOut">
              <a:rPr lang="nl-NL" smtClean="0"/>
              <a:t>2-12-2019</a:t>
            </a:fld>
            <a:endParaRPr lang="nl-NL"/>
          </a:p>
        </p:txBody>
      </p:sp>
      <p:sp>
        <p:nvSpPr>
          <p:cNvPr id="3" name="Tijdelijke aanduiding voor voettekst 2"/>
          <p:cNvSpPr>
            <a:spLocks noGrp="1"/>
          </p:cNvSpPr>
          <p:nvPr>
            <p:ph type="ftr" sz="quarter" idx="11"/>
          </p:nvPr>
        </p:nvSpPr>
        <p:spPr/>
        <p:txBody>
          <a:bodyPr/>
          <a:lstStyle/>
          <a:p>
            <a:endParaRPr lang="nl-NL"/>
          </a:p>
        </p:txBody>
      </p:sp>
      <p:sp>
        <p:nvSpPr>
          <p:cNvPr id="4" name="Tijdelijke aanduiding voor dianummer 3"/>
          <p:cNvSpPr>
            <a:spLocks noGrp="1"/>
          </p:cNvSpPr>
          <p:nvPr>
            <p:ph type="sldNum" sz="quarter" idx="12"/>
          </p:nvPr>
        </p:nvSpPr>
        <p:spPr/>
        <p:txBody>
          <a:bodyPr/>
          <a:lstStyle/>
          <a:p>
            <a:fld id="{F6095B8D-8D3C-42E9-9AE1-B8EABAFAA38D}" type="slidenum">
              <a:rPr lang="nl-NL" smtClean="0"/>
              <a:t>‹nr.›</a:t>
            </a:fld>
            <a:endParaRPr lang="nl-NL"/>
          </a:p>
        </p:txBody>
      </p:sp>
    </p:spTree>
    <p:extLst>
      <p:ext uri="{BB962C8B-B14F-4D97-AF65-F5344CB8AC3E}">
        <p14:creationId xmlns:p14="http://schemas.microsoft.com/office/powerpoint/2010/main" val="1882382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629841" y="457200"/>
            <a:ext cx="2949178" cy="1600200"/>
          </a:xfrm>
        </p:spPr>
        <p:txBody>
          <a:bodyPr anchor="b"/>
          <a:lstStyle>
            <a:lvl1pPr>
              <a:defRPr sz="2400"/>
            </a:lvl1pPr>
          </a:lstStyle>
          <a:p>
            <a:r>
              <a:rPr lang="nl-NL"/>
              <a:t>Klik om de stijl te bewerken</a:t>
            </a:r>
          </a:p>
        </p:txBody>
      </p:sp>
      <p:sp>
        <p:nvSpPr>
          <p:cNvPr id="3" name="Tijdelijke aanduiding voor inhoud 2"/>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tekst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nl-NL"/>
              <a:t>Tekststijl van het model bewerken</a:t>
            </a:r>
          </a:p>
        </p:txBody>
      </p:sp>
      <p:sp>
        <p:nvSpPr>
          <p:cNvPr id="5" name="Tijdelijke aanduiding voor datum 4"/>
          <p:cNvSpPr>
            <a:spLocks noGrp="1"/>
          </p:cNvSpPr>
          <p:nvPr>
            <p:ph type="dt" sz="half" idx="10"/>
          </p:nvPr>
        </p:nvSpPr>
        <p:spPr/>
        <p:txBody>
          <a:bodyPr/>
          <a:lstStyle/>
          <a:p>
            <a:fld id="{A2C09D6E-DF14-494C-BAC2-5D8538FAC345}" type="datetimeFigureOut">
              <a:rPr lang="nl-NL" smtClean="0"/>
              <a:t>2-12-2019</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F6095B8D-8D3C-42E9-9AE1-B8EABAFAA38D}" type="slidenum">
              <a:rPr lang="nl-NL" smtClean="0"/>
              <a:t>‹nr.›</a:t>
            </a:fld>
            <a:endParaRPr lang="nl-NL"/>
          </a:p>
        </p:txBody>
      </p:sp>
    </p:spTree>
    <p:extLst>
      <p:ext uri="{BB962C8B-B14F-4D97-AF65-F5344CB8AC3E}">
        <p14:creationId xmlns:p14="http://schemas.microsoft.com/office/powerpoint/2010/main" val="316388093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629841" y="457200"/>
            <a:ext cx="2949178" cy="1600200"/>
          </a:xfrm>
        </p:spPr>
        <p:txBody>
          <a:bodyPr anchor="b"/>
          <a:lstStyle>
            <a:lvl1pPr>
              <a:defRPr sz="2400"/>
            </a:lvl1pPr>
          </a:lstStyle>
          <a:p>
            <a:r>
              <a:rPr lang="nl-NL"/>
              <a:t>Klik om de stijl te bewerken</a:t>
            </a:r>
          </a:p>
        </p:txBody>
      </p:sp>
      <p:sp>
        <p:nvSpPr>
          <p:cNvPr id="3" name="Tijdelijke aanduiding voor afbeelding 2"/>
          <p:cNvSpPr>
            <a:spLocks noGrp="1"/>
          </p:cNvSpPr>
          <p:nvPr>
            <p:ph type="pic" idx="1"/>
          </p:nvPr>
        </p:nvSpPr>
        <p:spPr>
          <a:xfrm>
            <a:off x="3887391" y="987426"/>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nl-NL"/>
          </a:p>
        </p:txBody>
      </p:sp>
      <p:sp>
        <p:nvSpPr>
          <p:cNvPr id="4" name="Tijdelijke aanduiding voor tekst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nl-NL"/>
              <a:t>Tekststijl van het model bewerken</a:t>
            </a:r>
          </a:p>
        </p:txBody>
      </p:sp>
      <p:sp>
        <p:nvSpPr>
          <p:cNvPr id="5" name="Tijdelijke aanduiding voor datum 4"/>
          <p:cNvSpPr>
            <a:spLocks noGrp="1"/>
          </p:cNvSpPr>
          <p:nvPr>
            <p:ph type="dt" sz="half" idx="10"/>
          </p:nvPr>
        </p:nvSpPr>
        <p:spPr/>
        <p:txBody>
          <a:bodyPr/>
          <a:lstStyle/>
          <a:p>
            <a:fld id="{A2C09D6E-DF14-494C-BAC2-5D8538FAC345}" type="datetimeFigureOut">
              <a:rPr lang="nl-NL" smtClean="0"/>
              <a:t>2-12-2019</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F6095B8D-8D3C-42E9-9AE1-B8EABAFAA38D}" type="slidenum">
              <a:rPr lang="nl-NL" smtClean="0"/>
              <a:t>‹nr.›</a:t>
            </a:fld>
            <a:endParaRPr lang="nl-NL"/>
          </a:p>
        </p:txBody>
      </p:sp>
    </p:spTree>
    <p:extLst>
      <p:ext uri="{BB962C8B-B14F-4D97-AF65-F5344CB8AC3E}">
        <p14:creationId xmlns:p14="http://schemas.microsoft.com/office/powerpoint/2010/main" val="562435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titel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nl-NL"/>
              <a:t>Klik om de stijl te bewerken</a:t>
            </a:r>
          </a:p>
        </p:txBody>
      </p:sp>
      <p:sp>
        <p:nvSpPr>
          <p:cNvPr id="3" name="Tijdelijke aanduiding voor tekst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A2C09D6E-DF14-494C-BAC2-5D8538FAC345}" type="datetimeFigureOut">
              <a:rPr lang="nl-NL" smtClean="0"/>
              <a:t>2-12-2019</a:t>
            </a:fld>
            <a:endParaRPr lang="nl-NL"/>
          </a:p>
        </p:txBody>
      </p:sp>
      <p:sp>
        <p:nvSpPr>
          <p:cNvPr id="5" name="Tijdelijke aanduiding voor voettekst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nl-NL"/>
          </a:p>
        </p:txBody>
      </p:sp>
      <p:sp>
        <p:nvSpPr>
          <p:cNvPr id="6" name="Tijdelijke aanduiding voor dianumm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F6095B8D-8D3C-42E9-9AE1-B8EABAFAA38D}" type="slidenum">
              <a:rPr lang="nl-NL" smtClean="0"/>
              <a:t>‹nr.›</a:t>
            </a:fld>
            <a:endParaRPr lang="nl-NL"/>
          </a:p>
        </p:txBody>
      </p:sp>
    </p:spTree>
    <p:extLst>
      <p:ext uri="{BB962C8B-B14F-4D97-AF65-F5344CB8AC3E}">
        <p14:creationId xmlns:p14="http://schemas.microsoft.com/office/powerpoint/2010/main" val="1261400015"/>
      </p:ext>
    </p:extLst>
  </p:cSld>
  <p:clrMap bg1="lt1" tx1="dk1" bg2="lt2" tx2="dk2" accent1="accent1" accent2="accent2" accent3="accent3" accent4="accent4" accent5="accent5" accent6="accent6" hlink="hlink" folHlink="folHlink"/>
  <p:sldLayoutIdLst>
    <p:sldLayoutId id="2147483691" r:id="rId1"/>
    <p:sldLayoutId id="2147483692" r:id="rId2"/>
    <p:sldLayoutId id="2147483693" r:id="rId3"/>
    <p:sldLayoutId id="2147483694" r:id="rId4"/>
    <p:sldLayoutId id="2147483695" r:id="rId5"/>
    <p:sldLayoutId id="2147483696" r:id="rId6"/>
    <p:sldLayoutId id="2147483697" r:id="rId7"/>
    <p:sldLayoutId id="2147483698" r:id="rId8"/>
    <p:sldLayoutId id="2147483699" r:id="rId9"/>
    <p:sldLayoutId id="2147483700" r:id="rId10"/>
    <p:sldLayoutId id="2147483701"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nl-NL"/>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7.svg"/><Relationship Id="rId4" Type="http://schemas.openxmlformats.org/officeDocument/2006/relationships/image" Target="../media/image6.png"/></Relationships>
</file>

<file path=ppt/slides/_rels/slide11.xml.rels><?xml version="1.0" encoding="UTF-8" standalone="yes"?>
<Relationships xmlns="http://schemas.openxmlformats.org/package/2006/relationships"><Relationship Id="rId3" Type="http://schemas.openxmlformats.org/officeDocument/2006/relationships/hyperlink" Target="https://www.youtube.com/watch?v=3hmvnF3qkX8" TargetMode="External"/><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hyperlink" Target="https://www.youtube.com/watch?v=5w9BHSzvrJ8"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1" name="Rectangle 70">
            <a:extLst>
              <a:ext uri="{FF2B5EF4-FFF2-40B4-BE49-F238E27FC236}">
                <a16:creationId xmlns:a16="http://schemas.microsoft.com/office/drawing/2014/main" id="{C0B27210-D0CA-4654-B3E3-9ABB4F178EA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p:cNvSpPr>
            <a:spLocks noGrp="1"/>
          </p:cNvSpPr>
          <p:nvPr>
            <p:ph type="ctrTitle"/>
          </p:nvPr>
        </p:nvSpPr>
        <p:spPr>
          <a:xfrm>
            <a:off x="5059971" y="1783959"/>
            <a:ext cx="3483937" cy="2889114"/>
          </a:xfrm>
        </p:spPr>
        <p:txBody>
          <a:bodyPr anchor="b">
            <a:normAutofit/>
          </a:bodyPr>
          <a:lstStyle/>
          <a:p>
            <a:pPr algn="l"/>
            <a:r>
              <a:rPr lang="nl-NL" b="1" dirty="0">
                <a:solidFill>
                  <a:schemeClr val="bg1"/>
                </a:solidFill>
              </a:rPr>
              <a:t>Klinisch redeneren </a:t>
            </a:r>
            <a:br>
              <a:rPr lang="nl-NL" b="1" dirty="0">
                <a:solidFill>
                  <a:schemeClr val="bg1"/>
                </a:solidFill>
              </a:rPr>
            </a:br>
            <a:r>
              <a:rPr lang="nl-NL" b="1" dirty="0">
                <a:solidFill>
                  <a:schemeClr val="bg1"/>
                </a:solidFill>
              </a:rPr>
              <a:t>bij bloed</a:t>
            </a:r>
            <a:br>
              <a:rPr lang="nl-NL" b="1" dirty="0">
                <a:solidFill>
                  <a:schemeClr val="bg1"/>
                </a:solidFill>
              </a:rPr>
            </a:br>
            <a:endParaRPr lang="nl-NL" b="1" dirty="0">
              <a:solidFill>
                <a:schemeClr val="bg1"/>
              </a:solidFill>
            </a:endParaRPr>
          </a:p>
        </p:txBody>
      </p:sp>
      <p:sp>
        <p:nvSpPr>
          <p:cNvPr id="3" name="Ondertitel 2"/>
          <p:cNvSpPr>
            <a:spLocks noGrp="1"/>
          </p:cNvSpPr>
          <p:nvPr>
            <p:ph type="subTitle" idx="1"/>
          </p:nvPr>
        </p:nvSpPr>
        <p:spPr>
          <a:xfrm>
            <a:off x="5059970" y="4750893"/>
            <a:ext cx="3483937" cy="1147863"/>
          </a:xfrm>
        </p:spPr>
        <p:txBody>
          <a:bodyPr anchor="t">
            <a:normAutofit/>
          </a:bodyPr>
          <a:lstStyle/>
          <a:p>
            <a:pPr algn="l"/>
            <a:endParaRPr lang="nl-NL" sz="1700" dirty="0">
              <a:solidFill>
                <a:schemeClr val="bg1"/>
              </a:solidFill>
            </a:endParaRPr>
          </a:p>
        </p:txBody>
      </p:sp>
      <p:sp>
        <p:nvSpPr>
          <p:cNvPr id="73" name="Freeform: Shape 72">
            <a:extLst>
              <a:ext uri="{FF2B5EF4-FFF2-40B4-BE49-F238E27FC236}">
                <a16:creationId xmlns:a16="http://schemas.microsoft.com/office/drawing/2014/main" id="{1DB7C82F-AB7E-4F0C-B829-FA1B9C41518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0" y="0"/>
            <a:ext cx="4629586" cy="6858000"/>
          </a:xfrm>
          <a:custGeom>
            <a:avLst/>
            <a:gdLst>
              <a:gd name="connsiteX0" fmla="*/ 6172782 w 6172782"/>
              <a:gd name="connsiteY0" fmla="*/ 0 h 6858000"/>
              <a:gd name="connsiteX1" fmla="*/ 69075 w 6172782"/>
              <a:gd name="connsiteY1" fmla="*/ 0 h 6858000"/>
              <a:gd name="connsiteX2" fmla="*/ 35131 w 6172782"/>
              <a:gd name="connsiteY2" fmla="*/ 267128 h 6858000"/>
              <a:gd name="connsiteX3" fmla="*/ 0 w 6172782"/>
              <a:gd name="connsiteY3" fmla="*/ 962845 h 6858000"/>
              <a:gd name="connsiteX4" fmla="*/ 3276103 w 6172782"/>
              <a:gd name="connsiteY4" fmla="*/ 6782205 h 6858000"/>
              <a:gd name="connsiteX5" fmla="*/ 3407923 w 6172782"/>
              <a:gd name="connsiteY5" fmla="*/ 6858000 h 6858000"/>
              <a:gd name="connsiteX6" fmla="*/ 6172782 w 6172782"/>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172782" h="6858000">
                <a:moveTo>
                  <a:pt x="6172782" y="0"/>
                </a:moveTo>
                <a:lnTo>
                  <a:pt x="69075" y="0"/>
                </a:lnTo>
                <a:lnTo>
                  <a:pt x="35131" y="267128"/>
                </a:lnTo>
                <a:cubicBezTo>
                  <a:pt x="11901" y="495874"/>
                  <a:pt x="0" y="727970"/>
                  <a:pt x="0" y="962845"/>
                </a:cubicBezTo>
                <a:cubicBezTo>
                  <a:pt x="0" y="3429034"/>
                  <a:pt x="1312002" y="5588789"/>
                  <a:pt x="3276103" y="6782205"/>
                </a:cubicBezTo>
                <a:lnTo>
                  <a:pt x="3407923" y="6858000"/>
                </a:lnTo>
                <a:lnTo>
                  <a:pt x="6172782" y="6858000"/>
                </a:lnTo>
                <a:close/>
              </a:path>
            </a:pathLst>
          </a:custGeom>
          <a:solidFill>
            <a:schemeClr val="bg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75" name="Freeform: Shape 74">
            <a:extLst>
              <a:ext uri="{FF2B5EF4-FFF2-40B4-BE49-F238E27FC236}">
                <a16:creationId xmlns:a16="http://schemas.microsoft.com/office/drawing/2014/main" id="{70B66945-4967-4040-926D-DCA44313CDA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4518115" cy="6858000"/>
          </a:xfrm>
          <a:custGeom>
            <a:avLst/>
            <a:gdLst>
              <a:gd name="connsiteX0" fmla="*/ 0 w 6024154"/>
              <a:gd name="connsiteY0" fmla="*/ 0 h 6858000"/>
              <a:gd name="connsiteX1" fmla="*/ 5953780 w 6024154"/>
              <a:gd name="connsiteY1" fmla="*/ 0 h 6858000"/>
              <a:gd name="connsiteX2" fmla="*/ 5989880 w 6024154"/>
              <a:gd name="connsiteY2" fmla="*/ 284091 h 6858000"/>
              <a:gd name="connsiteX3" fmla="*/ 6024154 w 6024154"/>
              <a:gd name="connsiteY3" fmla="*/ 962844 h 6858000"/>
              <a:gd name="connsiteX4" fmla="*/ 2549934 w 6024154"/>
              <a:gd name="connsiteY4" fmla="*/ 6800152 h 6858000"/>
              <a:gd name="connsiteX5" fmla="*/ 2436987 w 6024154"/>
              <a:gd name="connsiteY5" fmla="*/ 6858000 h 6858000"/>
              <a:gd name="connsiteX6" fmla="*/ 0 w 6024154"/>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024154" h="6858000">
                <a:moveTo>
                  <a:pt x="0" y="0"/>
                </a:moveTo>
                <a:lnTo>
                  <a:pt x="5953780" y="0"/>
                </a:lnTo>
                <a:lnTo>
                  <a:pt x="5989880" y="284091"/>
                </a:lnTo>
                <a:cubicBezTo>
                  <a:pt x="6012544" y="507260"/>
                  <a:pt x="6024154" y="733696"/>
                  <a:pt x="6024154" y="962844"/>
                </a:cubicBezTo>
                <a:cubicBezTo>
                  <a:pt x="6024154" y="3483472"/>
                  <a:pt x="4619336" y="5675986"/>
                  <a:pt x="2549934" y="6800152"/>
                </a:cubicBezTo>
                <a:lnTo>
                  <a:pt x="2436987" y="6858000"/>
                </a:lnTo>
                <a:lnTo>
                  <a:pt x="0" y="685800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3074" name="Picture 2" descr="C:\Users\maaike.visser\AppData\Local\Microsoft\Windows\Temporary Internet Files\Content.IE5\2ZBXQT2W\wordle 3.png"/>
          <p:cNvPicPr>
            <a:picLocks noChangeAspect="1" noChangeArrowheads="1"/>
          </p:cNvPicPr>
          <p:nvPr/>
        </p:nvPicPr>
        <p:blipFill>
          <a:blip r:embed="rId3" cstate="print">
            <a:extLst>
              <a:ext uri="{28A0092B-C50C-407E-A947-70E740481C1C}">
                <a14:useLocalDpi xmlns:a14="http://schemas.microsoft.com/office/drawing/2010/main" val="0"/>
              </a:ext>
            </a:extLst>
          </a:blip>
          <a:stretch>
            <a:fillRect/>
          </a:stretch>
        </p:blipFill>
        <p:spPr bwMode="auto">
          <a:xfrm>
            <a:off x="314536" y="1750663"/>
            <a:ext cx="3035882" cy="198850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9655357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35555856-9970-4BC3-9AA9-6A917F53AFB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772955" y="1122302"/>
            <a:ext cx="5370815" cy="5735697"/>
          </a:xfrm>
          <a:prstGeom prst="rect">
            <a:avLst/>
          </a:prstGeom>
          <a:gradFill>
            <a:gsLst>
              <a:gs pos="0">
                <a:schemeClr val="accent1">
                  <a:lumMod val="100000"/>
                  <a:alpha val="82000"/>
                </a:schemeClr>
              </a:gs>
              <a:gs pos="25000">
                <a:schemeClr val="accent1">
                  <a:alpha val="60000"/>
                </a:schemeClr>
              </a:gs>
              <a:gs pos="94000">
                <a:schemeClr val="bg2">
                  <a:lumMod val="75000"/>
                </a:schemeClr>
              </a:gs>
              <a:gs pos="100000">
                <a:schemeClr val="bg2">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pic>
        <p:nvPicPr>
          <p:cNvPr id="12" name="Picture 11">
            <a:extLst>
              <a:ext uri="{FF2B5EF4-FFF2-40B4-BE49-F238E27FC236}">
                <a16:creationId xmlns:a16="http://schemas.microsoft.com/office/drawing/2014/main" id="{7F487851-BFAF-46D8-A1ED-50CAD6E46F59}"/>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3">
            <a:extLst>
              <a:ext uri="{28A0092B-C50C-407E-A947-70E740481C1C}">
                <a14:useLocalDpi xmlns:a14="http://schemas.microsoft.com/office/drawing/2010/main" val="0"/>
              </a:ext>
            </a:extLst>
          </a:blip>
          <a:srcRect r="10325"/>
          <a:stretch/>
        </p:blipFill>
        <p:spPr>
          <a:xfrm flipH="1">
            <a:off x="0" y="1122301"/>
            <a:ext cx="9144000" cy="5750526"/>
          </a:xfrm>
          <a:prstGeom prst="rect">
            <a:avLst/>
          </a:prstGeom>
        </p:spPr>
      </p:pic>
      <p:sp>
        <p:nvSpPr>
          <p:cNvPr id="2" name="Titel 1">
            <a:extLst>
              <a:ext uri="{FF2B5EF4-FFF2-40B4-BE49-F238E27FC236}">
                <a16:creationId xmlns:a16="http://schemas.microsoft.com/office/drawing/2014/main" id="{B099D24E-A01E-4EB3-9D78-20F86B8C4471}"/>
              </a:ext>
            </a:extLst>
          </p:cNvPr>
          <p:cNvSpPr>
            <a:spLocks noGrp="1"/>
          </p:cNvSpPr>
          <p:nvPr>
            <p:ph type="title"/>
          </p:nvPr>
        </p:nvSpPr>
        <p:spPr>
          <a:xfrm>
            <a:off x="168228" y="2221732"/>
            <a:ext cx="3604497" cy="3655540"/>
          </a:xfrm>
        </p:spPr>
        <p:txBody>
          <a:bodyPr vert="horz" lIns="91440" tIns="45720" rIns="91440" bIns="45720" rtlCol="0" anchor="t">
            <a:normAutofit/>
          </a:bodyPr>
          <a:lstStyle/>
          <a:p>
            <a:pPr defTabSz="914400"/>
            <a:r>
              <a:rPr lang="en-US" b="1" dirty="0" err="1">
                <a:solidFill>
                  <a:srgbClr val="000000"/>
                </a:solidFill>
              </a:rPr>
              <a:t>Kennis</a:t>
            </a:r>
            <a:r>
              <a:rPr lang="en-US" b="1" dirty="0">
                <a:solidFill>
                  <a:srgbClr val="000000"/>
                </a:solidFill>
              </a:rPr>
              <a:t> </a:t>
            </a:r>
            <a:r>
              <a:rPr lang="en-US" b="1" dirty="0" err="1">
                <a:solidFill>
                  <a:srgbClr val="000000"/>
                </a:solidFill>
              </a:rPr>
              <a:t>toetsen</a:t>
            </a:r>
            <a:br>
              <a:rPr lang="en-US" b="1" dirty="0">
                <a:solidFill>
                  <a:srgbClr val="000000"/>
                </a:solidFill>
              </a:rPr>
            </a:br>
            <a:br>
              <a:rPr lang="en-US" b="1" dirty="0">
                <a:solidFill>
                  <a:srgbClr val="000000"/>
                </a:solidFill>
              </a:rPr>
            </a:br>
            <a:r>
              <a:rPr lang="en-US" sz="2400" dirty="0">
                <a:solidFill>
                  <a:srgbClr val="000000"/>
                </a:solidFill>
              </a:rPr>
              <a:t>- </a:t>
            </a:r>
            <a:r>
              <a:rPr lang="en-US" sz="2400" dirty="0" err="1">
                <a:solidFill>
                  <a:srgbClr val="000000"/>
                </a:solidFill>
              </a:rPr>
              <a:t>maak</a:t>
            </a:r>
            <a:r>
              <a:rPr lang="en-US" sz="2400" dirty="0">
                <a:solidFill>
                  <a:srgbClr val="000000"/>
                </a:solidFill>
              </a:rPr>
              <a:t> de </a:t>
            </a:r>
            <a:r>
              <a:rPr lang="en-US" sz="2400" dirty="0" err="1">
                <a:solidFill>
                  <a:srgbClr val="000000"/>
                </a:solidFill>
              </a:rPr>
              <a:t>vragen</a:t>
            </a:r>
            <a:r>
              <a:rPr lang="en-US" sz="2400" dirty="0">
                <a:solidFill>
                  <a:srgbClr val="000000"/>
                </a:solidFill>
              </a:rPr>
              <a:t> </a:t>
            </a:r>
            <a:r>
              <a:rPr lang="en-US" sz="2400" dirty="0" err="1">
                <a:solidFill>
                  <a:srgbClr val="000000"/>
                </a:solidFill>
              </a:rPr>
              <a:t>voor</a:t>
            </a:r>
            <a:br>
              <a:rPr lang="en-US" sz="2400" dirty="0">
                <a:solidFill>
                  <a:srgbClr val="000000"/>
                </a:solidFill>
              </a:rPr>
            </a:br>
            <a:r>
              <a:rPr lang="en-US" sz="2400" dirty="0">
                <a:solidFill>
                  <a:srgbClr val="000000"/>
                </a:solidFill>
              </a:rPr>
              <a:t>   </a:t>
            </a:r>
            <a:r>
              <a:rPr lang="en-US" sz="2400" dirty="0" err="1">
                <a:solidFill>
                  <a:srgbClr val="000000"/>
                </a:solidFill>
              </a:rPr>
              <a:t>jezelf</a:t>
            </a:r>
            <a:br>
              <a:rPr lang="en-US" sz="2400" dirty="0">
                <a:solidFill>
                  <a:srgbClr val="000000"/>
                </a:solidFill>
              </a:rPr>
            </a:br>
            <a:br>
              <a:rPr lang="en-US" sz="2400" dirty="0">
                <a:solidFill>
                  <a:srgbClr val="000000"/>
                </a:solidFill>
              </a:rPr>
            </a:br>
            <a:r>
              <a:rPr lang="en-US" sz="2400" dirty="0">
                <a:solidFill>
                  <a:srgbClr val="000000"/>
                </a:solidFill>
              </a:rPr>
              <a:t>- </a:t>
            </a:r>
            <a:r>
              <a:rPr lang="en-US" sz="2400" dirty="0" err="1">
                <a:solidFill>
                  <a:srgbClr val="000000"/>
                </a:solidFill>
              </a:rPr>
              <a:t>kijk</a:t>
            </a:r>
            <a:r>
              <a:rPr lang="en-US" sz="2400" dirty="0">
                <a:solidFill>
                  <a:srgbClr val="000000"/>
                </a:solidFill>
              </a:rPr>
              <a:t> </a:t>
            </a:r>
            <a:r>
              <a:rPr lang="en-US" sz="2400" dirty="0" err="1">
                <a:solidFill>
                  <a:srgbClr val="000000"/>
                </a:solidFill>
              </a:rPr>
              <a:t>elkaars</a:t>
            </a:r>
            <a:r>
              <a:rPr lang="en-US" sz="2400" dirty="0">
                <a:solidFill>
                  <a:srgbClr val="000000"/>
                </a:solidFill>
              </a:rPr>
              <a:t> </a:t>
            </a:r>
            <a:r>
              <a:rPr lang="en-US" sz="2400" dirty="0" err="1">
                <a:solidFill>
                  <a:srgbClr val="000000"/>
                </a:solidFill>
              </a:rPr>
              <a:t>werk</a:t>
            </a:r>
            <a:r>
              <a:rPr lang="en-US" sz="2400" dirty="0">
                <a:solidFill>
                  <a:srgbClr val="000000"/>
                </a:solidFill>
              </a:rPr>
              <a:t> </a:t>
            </a:r>
            <a:r>
              <a:rPr lang="en-US" sz="2400" dirty="0" err="1">
                <a:solidFill>
                  <a:srgbClr val="000000"/>
                </a:solidFill>
              </a:rPr>
              <a:t>na</a:t>
            </a:r>
            <a:r>
              <a:rPr lang="en-US" sz="2400" dirty="0">
                <a:solidFill>
                  <a:srgbClr val="000000"/>
                </a:solidFill>
              </a:rPr>
              <a:t> </a:t>
            </a:r>
            <a:r>
              <a:rPr lang="en-US" sz="2400" dirty="0" err="1">
                <a:solidFill>
                  <a:srgbClr val="000000"/>
                </a:solidFill>
              </a:rPr>
              <a:t>en</a:t>
            </a:r>
            <a:br>
              <a:rPr lang="en-US" sz="2400" dirty="0">
                <a:solidFill>
                  <a:srgbClr val="000000"/>
                </a:solidFill>
              </a:rPr>
            </a:br>
            <a:r>
              <a:rPr lang="en-US" sz="2400" dirty="0">
                <a:solidFill>
                  <a:srgbClr val="000000"/>
                </a:solidFill>
              </a:rPr>
              <a:t>  </a:t>
            </a:r>
            <a:r>
              <a:rPr lang="en-US" sz="2400" dirty="0" err="1">
                <a:solidFill>
                  <a:srgbClr val="000000"/>
                </a:solidFill>
              </a:rPr>
              <a:t>geef</a:t>
            </a:r>
            <a:r>
              <a:rPr lang="en-US" sz="2400" dirty="0">
                <a:solidFill>
                  <a:srgbClr val="000000"/>
                </a:solidFill>
              </a:rPr>
              <a:t> feedback</a:t>
            </a:r>
            <a:endParaRPr lang="en-US" b="1" kern="1200" dirty="0">
              <a:solidFill>
                <a:srgbClr val="000000"/>
              </a:solidFill>
              <a:latin typeface="+mj-lt"/>
              <a:ea typeface="+mj-ea"/>
              <a:cs typeface="+mj-cs"/>
            </a:endParaRPr>
          </a:p>
        </p:txBody>
      </p:sp>
      <p:sp>
        <p:nvSpPr>
          <p:cNvPr id="14" name="Freeform 50">
            <a:extLst>
              <a:ext uri="{FF2B5EF4-FFF2-40B4-BE49-F238E27FC236}">
                <a16:creationId xmlns:a16="http://schemas.microsoft.com/office/drawing/2014/main" id="{13722DD7-BA73-4776-93A3-94491FEF726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573441" y="1608355"/>
            <a:ext cx="4570559" cy="5249645"/>
          </a:xfrm>
          <a:custGeom>
            <a:avLst/>
            <a:gdLst>
              <a:gd name="connsiteX0" fmla="*/ 3299930 w 5464879"/>
              <a:gd name="connsiteY0" fmla="*/ 0 h 6276841"/>
              <a:gd name="connsiteX1" fmla="*/ 5398992 w 5464879"/>
              <a:gd name="connsiteY1" fmla="*/ 753544 h 6276841"/>
              <a:gd name="connsiteX2" fmla="*/ 5464879 w 5464879"/>
              <a:gd name="connsiteY2" fmla="*/ 813426 h 6276841"/>
              <a:gd name="connsiteX3" fmla="*/ 5464879 w 5464879"/>
              <a:gd name="connsiteY3" fmla="*/ 5786434 h 6276841"/>
              <a:gd name="connsiteX4" fmla="*/ 5398992 w 5464879"/>
              <a:gd name="connsiteY4" fmla="*/ 5846317 h 6276841"/>
              <a:gd name="connsiteX5" fmla="*/ 4872873 w 5464879"/>
              <a:gd name="connsiteY5" fmla="*/ 6201577 h 6276841"/>
              <a:gd name="connsiteX6" fmla="*/ 4716632 w 5464879"/>
              <a:gd name="connsiteY6" fmla="*/ 6276841 h 6276841"/>
              <a:gd name="connsiteX7" fmla="*/ 1883227 w 5464879"/>
              <a:gd name="connsiteY7" fmla="*/ 6276841 h 6276841"/>
              <a:gd name="connsiteX8" fmla="*/ 1726987 w 5464879"/>
              <a:gd name="connsiteY8" fmla="*/ 6201577 h 6276841"/>
              <a:gd name="connsiteX9" fmla="*/ 0 w 5464879"/>
              <a:gd name="connsiteY9" fmla="*/ 3299930 h 6276841"/>
              <a:gd name="connsiteX10" fmla="*/ 3299930 w 5464879"/>
              <a:gd name="connsiteY10" fmla="*/ 0 h 62768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464879" h="6276841">
                <a:moveTo>
                  <a:pt x="3299930" y="0"/>
                </a:moveTo>
                <a:cubicBezTo>
                  <a:pt x="4097274" y="0"/>
                  <a:pt x="4828569" y="282789"/>
                  <a:pt x="5398992" y="753544"/>
                </a:cubicBezTo>
                <a:lnTo>
                  <a:pt x="5464879" y="813426"/>
                </a:lnTo>
                <a:lnTo>
                  <a:pt x="5464879" y="5786434"/>
                </a:lnTo>
                <a:lnTo>
                  <a:pt x="5398992" y="5846317"/>
                </a:lnTo>
                <a:cubicBezTo>
                  <a:pt x="5236014" y="5980818"/>
                  <a:pt x="5059904" y="6099975"/>
                  <a:pt x="4872873" y="6201577"/>
                </a:cubicBezTo>
                <a:lnTo>
                  <a:pt x="4716632" y="6276841"/>
                </a:lnTo>
                <a:lnTo>
                  <a:pt x="1883227" y="6276841"/>
                </a:lnTo>
                <a:lnTo>
                  <a:pt x="1726987" y="6201577"/>
                </a:lnTo>
                <a:cubicBezTo>
                  <a:pt x="698316" y="5642769"/>
                  <a:pt x="0" y="4552900"/>
                  <a:pt x="0" y="3299930"/>
                </a:cubicBezTo>
                <a:cubicBezTo>
                  <a:pt x="0" y="1477429"/>
                  <a:pt x="1477429" y="0"/>
                  <a:pt x="3299930" y="0"/>
                </a:cubicBezTo>
                <a:close/>
              </a:path>
            </a:pathLst>
          </a:custGeom>
          <a:solidFill>
            <a:srgbClr val="FFFFFF"/>
          </a:solidFill>
          <a:ln>
            <a:gradFill>
              <a:gsLst>
                <a:gs pos="0">
                  <a:schemeClr val="accent1">
                    <a:lumMod val="40000"/>
                    <a:lumOff val="60000"/>
                  </a:schemeClr>
                </a:gs>
                <a:gs pos="23000">
                  <a:schemeClr val="accent1">
                    <a:lumMod val="45000"/>
                    <a:lumOff val="55000"/>
                  </a:schemeClr>
                </a:gs>
                <a:gs pos="83000">
                  <a:schemeClr val="bg2">
                    <a:lumMod val="75000"/>
                  </a:schemeClr>
                </a:gs>
                <a:gs pos="100000">
                  <a:schemeClr val="bg2">
                    <a:lumMod val="75000"/>
                  </a:scheme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p>
        </p:txBody>
      </p:sp>
      <p:pic>
        <p:nvPicPr>
          <p:cNvPr id="5" name="Tijdelijke aanduiding voor inhoud 4" descr="Persoon met een idee">
            <a:extLst>
              <a:ext uri="{FF2B5EF4-FFF2-40B4-BE49-F238E27FC236}">
                <a16:creationId xmlns:a16="http://schemas.microsoft.com/office/drawing/2014/main" id="{B496C599-FE78-4441-A537-DDF839FA54A4}"/>
              </a:ext>
            </a:extLst>
          </p:cNvPr>
          <p:cNvPicPr>
            <a:picLocks noGrp="1" noChangeAspect="1"/>
          </p:cNvPicPr>
          <p:nvPr>
            <p:ph idx="1"/>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5424681" y="2708150"/>
            <a:ext cx="3463967" cy="3463967"/>
          </a:xfrm>
          <a:prstGeom prst="rect">
            <a:avLst/>
          </a:prstGeom>
        </p:spPr>
      </p:pic>
    </p:spTree>
    <p:extLst>
      <p:ext uri="{BB962C8B-B14F-4D97-AF65-F5344CB8AC3E}">
        <p14:creationId xmlns:p14="http://schemas.microsoft.com/office/powerpoint/2010/main" val="159382233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4351DFE5-F63D-4BE0-BDA9-E3EB88F01AA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66700" y="0"/>
            <a:ext cx="8610371" cy="2753936"/>
          </a:xfrm>
          <a:prstGeom prst="rect">
            <a:avLst/>
          </a:prstGeom>
          <a:gradFill>
            <a:gsLst>
              <a:gs pos="0">
                <a:schemeClr val="accent1">
                  <a:lumMod val="90000"/>
                </a:schemeClr>
              </a:gs>
              <a:gs pos="25000">
                <a:schemeClr val="accent1">
                  <a:lumMod val="90000"/>
                </a:schemeClr>
              </a:gs>
              <a:gs pos="94000">
                <a:schemeClr val="bg2">
                  <a:lumMod val="25000"/>
                </a:schemeClr>
              </a:gs>
              <a:gs pos="100000">
                <a:schemeClr val="bg2">
                  <a:lumMod val="2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Picture 9">
            <a:extLst>
              <a:ext uri="{FF2B5EF4-FFF2-40B4-BE49-F238E27FC236}">
                <a16:creationId xmlns:a16="http://schemas.microsoft.com/office/drawing/2014/main" id="{3AA16612-ACD2-4A16-8F2B-4514FD6BF28F}"/>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el 1">
            <a:extLst>
              <a:ext uri="{FF2B5EF4-FFF2-40B4-BE49-F238E27FC236}">
                <a16:creationId xmlns:a16="http://schemas.microsoft.com/office/drawing/2014/main" id="{F110D003-E331-42B0-8A70-B67BD3C7834A}"/>
              </a:ext>
            </a:extLst>
          </p:cNvPr>
          <p:cNvSpPr>
            <a:spLocks noGrp="1"/>
          </p:cNvSpPr>
          <p:nvPr>
            <p:ph type="title"/>
          </p:nvPr>
        </p:nvSpPr>
        <p:spPr>
          <a:xfrm>
            <a:off x="884419" y="826680"/>
            <a:ext cx="7375161" cy="1325563"/>
          </a:xfrm>
        </p:spPr>
        <p:txBody>
          <a:bodyPr>
            <a:normAutofit/>
          </a:bodyPr>
          <a:lstStyle/>
          <a:p>
            <a:pPr algn="ctr"/>
            <a:r>
              <a:rPr lang="nl-NL" sz="3500" dirty="0">
                <a:solidFill>
                  <a:srgbClr val="FFFFFF"/>
                </a:solidFill>
              </a:rPr>
              <a:t>      ACIDOSE</a:t>
            </a:r>
          </a:p>
        </p:txBody>
      </p:sp>
      <p:sp>
        <p:nvSpPr>
          <p:cNvPr id="3" name="Tijdelijke aanduiding voor inhoud 2">
            <a:extLst>
              <a:ext uri="{FF2B5EF4-FFF2-40B4-BE49-F238E27FC236}">
                <a16:creationId xmlns:a16="http://schemas.microsoft.com/office/drawing/2014/main" id="{738577E6-DD00-43FA-AE1F-0BF320B677DB}"/>
              </a:ext>
            </a:extLst>
          </p:cNvPr>
          <p:cNvSpPr>
            <a:spLocks noGrp="1"/>
          </p:cNvSpPr>
          <p:nvPr>
            <p:ph idx="1"/>
          </p:nvPr>
        </p:nvSpPr>
        <p:spPr>
          <a:xfrm>
            <a:off x="884419" y="3092970"/>
            <a:ext cx="7375161" cy="2693976"/>
          </a:xfrm>
        </p:spPr>
        <p:txBody>
          <a:bodyPr>
            <a:normAutofit/>
          </a:bodyPr>
          <a:lstStyle/>
          <a:p>
            <a:r>
              <a:rPr lang="nl-NL" sz="2400" dirty="0">
                <a:solidFill>
                  <a:srgbClr val="000000"/>
                </a:solidFill>
                <a:hlinkClick r:id="rId3"/>
              </a:rPr>
              <a:t>https://www.youtube.com/watch?v=3hmvnF3qkX8</a:t>
            </a:r>
            <a:endParaRPr lang="nl-NL" sz="2400" dirty="0">
              <a:solidFill>
                <a:srgbClr val="000000"/>
              </a:solidFill>
            </a:endParaRPr>
          </a:p>
          <a:p>
            <a:endParaRPr lang="nl-NL" sz="2400" dirty="0">
              <a:solidFill>
                <a:srgbClr val="000000"/>
              </a:solidFill>
            </a:endParaRPr>
          </a:p>
          <a:p>
            <a:endParaRPr lang="nl-NL" sz="1700" dirty="0">
              <a:solidFill>
                <a:srgbClr val="000000"/>
              </a:solidFill>
            </a:endParaRPr>
          </a:p>
        </p:txBody>
      </p:sp>
    </p:spTree>
    <p:extLst>
      <p:ext uri="{BB962C8B-B14F-4D97-AF65-F5344CB8AC3E}">
        <p14:creationId xmlns:p14="http://schemas.microsoft.com/office/powerpoint/2010/main" val="363105176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4038CB10-1F5C-4D54-9DF7-12586DE5B00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45659" y="4572000"/>
            <a:ext cx="5293730" cy="1964266"/>
          </a:xfrm>
          <a:prstGeom prst="rect">
            <a:avLst/>
          </a:prstGeom>
          <a:solidFill>
            <a:srgbClr val="3E5A5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el 1"/>
          <p:cNvSpPr>
            <a:spLocks noGrp="1"/>
          </p:cNvSpPr>
          <p:nvPr>
            <p:ph type="title"/>
          </p:nvPr>
        </p:nvSpPr>
        <p:spPr>
          <a:xfrm>
            <a:off x="393192" y="4767072"/>
            <a:ext cx="4945641" cy="1625210"/>
          </a:xfrm>
        </p:spPr>
        <p:txBody>
          <a:bodyPr>
            <a:normAutofit/>
          </a:bodyPr>
          <a:lstStyle/>
          <a:p>
            <a:pPr algn="r"/>
            <a:r>
              <a:rPr lang="nl-NL" b="1" dirty="0" err="1">
                <a:solidFill>
                  <a:srgbClr val="FFFFFF"/>
                </a:solidFill>
              </a:rPr>
              <a:t>Marshyla</a:t>
            </a:r>
            <a:endParaRPr lang="nl-NL" b="1" dirty="0">
              <a:solidFill>
                <a:srgbClr val="FFFFFF"/>
              </a:solidFill>
            </a:endParaRPr>
          </a:p>
        </p:txBody>
      </p:sp>
      <p:pic>
        <p:nvPicPr>
          <p:cNvPr id="4" name="Afbeelding 3">
            <a:extLst>
              <a:ext uri="{FF2B5EF4-FFF2-40B4-BE49-F238E27FC236}">
                <a16:creationId xmlns:a16="http://schemas.microsoft.com/office/drawing/2014/main" id="{CC8BBC63-0BD4-454E-BCFA-F3B49E71C1FC}"/>
              </a:ext>
            </a:extLst>
          </p:cNvPr>
          <p:cNvPicPr>
            <a:picLocks noChangeAspect="1"/>
          </p:cNvPicPr>
          <p:nvPr/>
        </p:nvPicPr>
        <p:blipFill rotWithShape="1">
          <a:blip r:embed="rId3"/>
          <a:srcRect l="24133" r="16582" b="1"/>
          <a:stretch/>
        </p:blipFill>
        <p:spPr>
          <a:xfrm>
            <a:off x="245660" y="321733"/>
            <a:ext cx="5293729" cy="4107392"/>
          </a:xfrm>
          <a:prstGeom prst="rect">
            <a:avLst/>
          </a:prstGeom>
        </p:spPr>
      </p:pic>
      <p:sp>
        <p:nvSpPr>
          <p:cNvPr id="11" name="Rectangle 10">
            <a:extLst>
              <a:ext uri="{FF2B5EF4-FFF2-40B4-BE49-F238E27FC236}">
                <a16:creationId xmlns:a16="http://schemas.microsoft.com/office/drawing/2014/main" id="{73ED6512-6858-4552-B699-9A97FE9A4EA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650991" y="321732"/>
            <a:ext cx="3251710" cy="6214534"/>
          </a:xfrm>
          <a:prstGeom prst="rect">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 name="Tijdelijke aanduiding voor inhoud 2"/>
          <p:cNvSpPr>
            <a:spLocks noGrp="1"/>
          </p:cNvSpPr>
          <p:nvPr>
            <p:ph idx="1"/>
          </p:nvPr>
        </p:nvSpPr>
        <p:spPr>
          <a:xfrm>
            <a:off x="5992569" y="2375429"/>
            <a:ext cx="2568554" cy="1413611"/>
          </a:xfrm>
        </p:spPr>
        <p:txBody>
          <a:bodyPr anchor="ctr">
            <a:normAutofit/>
          </a:bodyPr>
          <a:lstStyle/>
          <a:p>
            <a:r>
              <a:rPr lang="nl-NL" sz="2800" dirty="0">
                <a:solidFill>
                  <a:srgbClr val="FFFFFF"/>
                </a:solidFill>
              </a:rPr>
              <a:t>Casus </a:t>
            </a:r>
          </a:p>
        </p:txBody>
      </p:sp>
    </p:spTree>
    <p:extLst>
      <p:ext uri="{BB962C8B-B14F-4D97-AF65-F5344CB8AC3E}">
        <p14:creationId xmlns:p14="http://schemas.microsoft.com/office/powerpoint/2010/main" val="394873353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23962611-DFD5-4092-AAFD-559E3DFCE2C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56616" y="0"/>
            <a:ext cx="8182719" cy="6858000"/>
          </a:xfrm>
          <a:prstGeom prst="rect">
            <a:avLst/>
          </a:prstGeom>
          <a:gradFill>
            <a:gsLst>
              <a:gs pos="0">
                <a:schemeClr val="accent1">
                  <a:lumMod val="90000"/>
                </a:schemeClr>
              </a:gs>
              <a:gs pos="25000">
                <a:schemeClr val="accent1">
                  <a:lumMod val="90000"/>
                </a:schemeClr>
              </a:gs>
              <a:gs pos="94000">
                <a:schemeClr val="bg2">
                  <a:lumMod val="25000"/>
                </a:schemeClr>
              </a:gs>
              <a:gs pos="100000">
                <a:schemeClr val="bg2">
                  <a:lumMod val="2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Picture 9">
            <a:extLst>
              <a:ext uri="{FF2B5EF4-FFF2-40B4-BE49-F238E27FC236}">
                <a16:creationId xmlns:a16="http://schemas.microsoft.com/office/drawing/2014/main" id="{2270F1FA-0425-408F-9861-80BF5AFB276D}"/>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el 1">
            <a:extLst>
              <a:ext uri="{FF2B5EF4-FFF2-40B4-BE49-F238E27FC236}">
                <a16:creationId xmlns:a16="http://schemas.microsoft.com/office/drawing/2014/main" id="{3C363C36-9E2B-4A1A-8DAA-1B5DFF7342AF}"/>
              </a:ext>
            </a:extLst>
          </p:cNvPr>
          <p:cNvSpPr>
            <a:spLocks noGrp="1"/>
          </p:cNvSpPr>
          <p:nvPr>
            <p:ph type="title"/>
          </p:nvPr>
        </p:nvSpPr>
        <p:spPr>
          <a:xfrm>
            <a:off x="2284026" y="2043663"/>
            <a:ext cx="4578895" cy="2031055"/>
          </a:xfrm>
        </p:spPr>
        <p:txBody>
          <a:bodyPr vert="horz" lIns="91440" tIns="45720" rIns="91440" bIns="45720" rtlCol="0" anchor="b">
            <a:normAutofit/>
          </a:bodyPr>
          <a:lstStyle/>
          <a:p>
            <a:pPr algn="ctr" defTabSz="914400"/>
            <a:r>
              <a:rPr lang="en-US" sz="6000" kern="1200">
                <a:solidFill>
                  <a:srgbClr val="FFFFFF"/>
                </a:solidFill>
                <a:latin typeface="+mj-lt"/>
                <a:ea typeface="+mj-ea"/>
                <a:cs typeface="+mj-cs"/>
              </a:rPr>
              <a:t>Volgende week</a:t>
            </a:r>
          </a:p>
        </p:txBody>
      </p:sp>
      <p:sp>
        <p:nvSpPr>
          <p:cNvPr id="3" name="Tijdelijke aanduiding voor inhoud 2">
            <a:extLst>
              <a:ext uri="{FF2B5EF4-FFF2-40B4-BE49-F238E27FC236}">
                <a16:creationId xmlns:a16="http://schemas.microsoft.com/office/drawing/2014/main" id="{8F12FF30-85D3-4D6B-BC7B-EF4576EB70F4}"/>
              </a:ext>
            </a:extLst>
          </p:cNvPr>
          <p:cNvSpPr>
            <a:spLocks noGrp="1"/>
          </p:cNvSpPr>
          <p:nvPr>
            <p:ph idx="1"/>
          </p:nvPr>
        </p:nvSpPr>
        <p:spPr>
          <a:xfrm>
            <a:off x="2284026" y="4074718"/>
            <a:ext cx="4578895" cy="682079"/>
          </a:xfrm>
        </p:spPr>
        <p:txBody>
          <a:bodyPr vert="horz" lIns="91440" tIns="45720" rIns="91440" bIns="45720" rtlCol="0">
            <a:normAutofit fontScale="92500" lnSpcReduction="10000"/>
          </a:bodyPr>
          <a:lstStyle/>
          <a:p>
            <a:pPr marL="0" indent="0" algn="ctr" defTabSz="914400">
              <a:spcBef>
                <a:spcPts val="1000"/>
              </a:spcBef>
              <a:buNone/>
            </a:pPr>
            <a:r>
              <a:rPr lang="en-US" sz="2400" dirty="0">
                <a:solidFill>
                  <a:srgbClr val="FFFFFF"/>
                </a:solidFill>
              </a:rPr>
              <a:t>Eigen casus?</a:t>
            </a:r>
            <a:br>
              <a:rPr lang="en-US" sz="2400" dirty="0">
                <a:solidFill>
                  <a:srgbClr val="FFFFFF"/>
                </a:solidFill>
              </a:rPr>
            </a:br>
            <a:r>
              <a:rPr lang="en-US" sz="2400" dirty="0" err="1">
                <a:solidFill>
                  <a:srgbClr val="FFFFFF"/>
                </a:solidFill>
              </a:rPr>
              <a:t>Andere</a:t>
            </a:r>
            <a:r>
              <a:rPr lang="en-US" sz="2400" dirty="0">
                <a:solidFill>
                  <a:srgbClr val="FFFFFF"/>
                </a:solidFill>
              </a:rPr>
              <a:t> </a:t>
            </a:r>
            <a:r>
              <a:rPr lang="en-US" sz="2400" dirty="0" err="1">
                <a:solidFill>
                  <a:srgbClr val="FFFFFF"/>
                </a:solidFill>
              </a:rPr>
              <a:t>ideeën</a:t>
            </a:r>
            <a:r>
              <a:rPr lang="en-US" sz="2400" dirty="0">
                <a:solidFill>
                  <a:srgbClr val="FFFFFF"/>
                </a:solidFill>
              </a:rPr>
              <a:t>?</a:t>
            </a:r>
            <a:endParaRPr lang="en-US" sz="2400" kern="1200" dirty="0">
              <a:solidFill>
                <a:srgbClr val="FFFFFF"/>
              </a:solidFill>
              <a:latin typeface="+mn-lt"/>
              <a:ea typeface="+mn-ea"/>
              <a:cs typeface="+mn-cs"/>
            </a:endParaRPr>
          </a:p>
        </p:txBody>
      </p:sp>
    </p:spTree>
    <p:extLst>
      <p:ext uri="{BB962C8B-B14F-4D97-AF65-F5344CB8AC3E}">
        <p14:creationId xmlns:p14="http://schemas.microsoft.com/office/powerpoint/2010/main" val="276567280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 1"/>
          <p:cNvSpPr>
            <a:spLocks noGrp="1"/>
          </p:cNvSpPr>
          <p:nvPr>
            <p:ph type="title"/>
          </p:nvPr>
        </p:nvSpPr>
        <p:spPr>
          <a:xfrm>
            <a:off x="720075" y="978102"/>
            <a:ext cx="7941325" cy="1062644"/>
          </a:xfrm>
        </p:spPr>
        <p:txBody>
          <a:bodyPr anchor="b">
            <a:normAutofit/>
          </a:bodyPr>
          <a:lstStyle/>
          <a:p>
            <a:r>
              <a:rPr lang="nl-NL" dirty="0"/>
              <a:t>Doelen en planning voor vandaag</a:t>
            </a:r>
          </a:p>
        </p:txBody>
      </p:sp>
      <p:cxnSp>
        <p:nvCxnSpPr>
          <p:cNvPr id="9" name="Straight Connector 8">
            <a:extLst>
              <a:ext uri="{FF2B5EF4-FFF2-40B4-BE49-F238E27FC236}">
                <a16:creationId xmlns:a16="http://schemas.microsoft.com/office/drawing/2014/main" id="{39B7FDC9-F0CE-43A7-9F2A-83DD09DC3453}"/>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785718" y="2265037"/>
            <a:ext cx="7593759" cy="0"/>
          </a:xfrm>
          <a:prstGeom prst="line">
            <a:avLst/>
          </a:prstGeom>
          <a:ln w="158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pic>
        <p:nvPicPr>
          <p:cNvPr id="4" name="Afbeelding 3"/>
          <p:cNvPicPr>
            <a:picLocks noChangeAspect="1"/>
          </p:cNvPicPr>
          <p:nvPr/>
        </p:nvPicPr>
        <p:blipFill>
          <a:blip r:embed="rId3"/>
          <a:stretch>
            <a:fillRect/>
          </a:stretch>
        </p:blipFill>
        <p:spPr>
          <a:xfrm>
            <a:off x="835517" y="2811104"/>
            <a:ext cx="2524860" cy="2018822"/>
          </a:xfrm>
          <a:prstGeom prst="rect">
            <a:avLst/>
          </a:prstGeom>
        </p:spPr>
      </p:pic>
      <p:sp>
        <p:nvSpPr>
          <p:cNvPr id="3" name="Tijdelijke aanduiding voor inhoud 2"/>
          <p:cNvSpPr>
            <a:spLocks noGrp="1"/>
          </p:cNvSpPr>
          <p:nvPr>
            <p:ph idx="1"/>
          </p:nvPr>
        </p:nvSpPr>
        <p:spPr>
          <a:xfrm>
            <a:off x="3716515" y="2682433"/>
            <a:ext cx="4711627" cy="3215749"/>
          </a:xfrm>
        </p:spPr>
        <p:txBody>
          <a:bodyPr>
            <a:normAutofit/>
          </a:bodyPr>
          <a:lstStyle/>
          <a:p>
            <a:r>
              <a:rPr lang="nl-NL" dirty="0"/>
              <a:t>De casus van mevrouw Vollenhove is nabesproken</a:t>
            </a:r>
          </a:p>
          <a:p>
            <a:r>
              <a:rPr lang="nl-NL" dirty="0"/>
              <a:t>Jullie hebben je eigen kennis kunnen toetsen</a:t>
            </a:r>
          </a:p>
          <a:p>
            <a:r>
              <a:rPr lang="nl-NL" dirty="0"/>
              <a:t>We bespreken het ziektebeeld acidose</a:t>
            </a:r>
          </a:p>
          <a:p>
            <a:r>
              <a:rPr lang="nl-NL" dirty="0"/>
              <a:t>Jullie krijgen aan het eind van de les een casus mee en we bespreken de invulling van volgende week</a:t>
            </a:r>
          </a:p>
          <a:p>
            <a:endParaRPr lang="nl-NL" dirty="0"/>
          </a:p>
        </p:txBody>
      </p:sp>
    </p:spTree>
    <p:extLst>
      <p:ext uri="{BB962C8B-B14F-4D97-AF65-F5344CB8AC3E}">
        <p14:creationId xmlns:p14="http://schemas.microsoft.com/office/powerpoint/2010/main" val="227958463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AB45A142-4255-493C-8284-5D566C121B1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252663" y="321177"/>
            <a:ext cx="3249230" cy="6179552"/>
          </a:xfrm>
          <a:prstGeom prst="rect">
            <a:avLst/>
          </a:prstGeom>
          <a:solidFill>
            <a:srgbClr val="404040">
              <a:alpha val="89804"/>
            </a:srgbClr>
          </a:solidFill>
          <a:ln w="127000" cap="sq" cmpd="thinThick">
            <a:solidFill>
              <a:srgbClr val="595959">
                <a:alpha val="80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p:cNvSpPr>
            <a:spLocks noGrp="1"/>
          </p:cNvSpPr>
          <p:nvPr>
            <p:ph type="title"/>
          </p:nvPr>
        </p:nvSpPr>
        <p:spPr>
          <a:xfrm>
            <a:off x="505677" y="914400"/>
            <a:ext cx="2743200" cy="2887579"/>
          </a:xfrm>
        </p:spPr>
        <p:txBody>
          <a:bodyPr vert="horz" lIns="91440" tIns="45720" rIns="91440" bIns="45720" rtlCol="0" anchor="b">
            <a:normAutofit/>
          </a:bodyPr>
          <a:lstStyle/>
          <a:p>
            <a:pPr algn="ctr" defTabSz="914400"/>
            <a:r>
              <a:rPr lang="en-US" sz="4200" b="1" kern="1200">
                <a:solidFill>
                  <a:srgbClr val="FFFFFF"/>
                </a:solidFill>
                <a:latin typeface="+mj-lt"/>
                <a:ea typeface="+mj-ea"/>
                <a:cs typeface="+mj-cs"/>
              </a:rPr>
              <a:t>Mevrouw Vollenhove</a:t>
            </a:r>
            <a:endParaRPr lang="en-US" sz="4200" b="1" kern="1200" dirty="0">
              <a:solidFill>
                <a:srgbClr val="FFFFFF"/>
              </a:solidFill>
              <a:latin typeface="+mj-lt"/>
              <a:ea typeface="+mj-ea"/>
              <a:cs typeface="+mj-cs"/>
            </a:endParaRPr>
          </a:p>
        </p:txBody>
      </p:sp>
      <p:cxnSp>
        <p:nvCxnSpPr>
          <p:cNvPr id="18" name="Straight Connector 17">
            <a:extLst>
              <a:ext uri="{FF2B5EF4-FFF2-40B4-BE49-F238E27FC236}">
                <a16:creationId xmlns:a16="http://schemas.microsoft.com/office/drawing/2014/main" id="{38FB9660-F42F-4313-BBC4-47C007FE484C}"/>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893344" y="3910267"/>
            <a:ext cx="1940093" cy="0"/>
          </a:xfrm>
          <a:prstGeom prst="line">
            <a:avLst/>
          </a:prstGeom>
          <a:ln w="22225">
            <a:solidFill>
              <a:srgbClr val="D9D9D9"/>
            </a:solidFill>
          </a:ln>
        </p:spPr>
        <p:style>
          <a:lnRef idx="1">
            <a:schemeClr val="accent1"/>
          </a:lnRef>
          <a:fillRef idx="0">
            <a:schemeClr val="accent1"/>
          </a:fillRef>
          <a:effectRef idx="0">
            <a:schemeClr val="accent1"/>
          </a:effectRef>
          <a:fontRef idx="minor">
            <a:schemeClr val="tx1"/>
          </a:fontRef>
        </p:style>
      </p:cxnSp>
      <p:pic>
        <p:nvPicPr>
          <p:cNvPr id="7" name="Tijdelijke aanduiding voor inhoud 6" descr="Afbeelding met binnen&#10;&#10;Automatisch gegenereerde beschrijving">
            <a:extLst>
              <a:ext uri="{FF2B5EF4-FFF2-40B4-BE49-F238E27FC236}">
                <a16:creationId xmlns:a16="http://schemas.microsoft.com/office/drawing/2014/main" id="{51E1EE28-7BB0-43DC-9900-675672B8A430}"/>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865366" y="1256487"/>
            <a:ext cx="4915159" cy="4352967"/>
          </a:xfrm>
          <a:prstGeom prst="rect">
            <a:avLst/>
          </a:prstGeom>
        </p:spPr>
      </p:pic>
    </p:spTree>
    <p:extLst>
      <p:ext uri="{BB962C8B-B14F-4D97-AF65-F5344CB8AC3E}">
        <p14:creationId xmlns:p14="http://schemas.microsoft.com/office/powerpoint/2010/main" val="92788004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p:nvSpPr>
          <p:cNvPr id="12" name="Freeform: Shape 7">
            <a:extLst>
              <a:ext uri="{FF2B5EF4-FFF2-40B4-BE49-F238E27FC236}">
                <a16:creationId xmlns:a16="http://schemas.microsoft.com/office/drawing/2014/main" id="{48A740BC-A0AA-45E0-B899-2AE9C6FE11C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434840" y="-2"/>
            <a:ext cx="4709160" cy="6858002"/>
          </a:xfrm>
          <a:custGeom>
            <a:avLst/>
            <a:gdLst>
              <a:gd name="connsiteX0" fmla="*/ 45572 w 6278879"/>
              <a:gd name="connsiteY0" fmla="*/ 0 h 6858002"/>
              <a:gd name="connsiteX1" fmla="*/ 6278879 w 6278879"/>
              <a:gd name="connsiteY1" fmla="*/ 0 h 6858002"/>
              <a:gd name="connsiteX2" fmla="*/ 6278879 w 6278879"/>
              <a:gd name="connsiteY2" fmla="*/ 6858002 h 6858002"/>
              <a:gd name="connsiteX3" fmla="*/ 3292308 w 6278879"/>
              <a:gd name="connsiteY3" fmla="*/ 6858002 h 6858002"/>
              <a:gd name="connsiteX4" fmla="*/ 3181526 w 6278879"/>
              <a:gd name="connsiteY4" fmla="*/ 6786982 h 6858002"/>
              <a:gd name="connsiteX5" fmla="*/ 0 w 6278879"/>
              <a:gd name="connsiteY5" fmla="*/ 803254 h 6858002"/>
              <a:gd name="connsiteX6" fmla="*/ 37255 w 6278879"/>
              <a:gd name="connsiteY6" fmla="*/ 65447 h 68580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278879" h="6858002">
                <a:moveTo>
                  <a:pt x="45572" y="0"/>
                </a:moveTo>
                <a:lnTo>
                  <a:pt x="6278879" y="0"/>
                </a:lnTo>
                <a:lnTo>
                  <a:pt x="6278879" y="6858002"/>
                </a:lnTo>
                <a:lnTo>
                  <a:pt x="3292308" y="6858002"/>
                </a:lnTo>
                <a:lnTo>
                  <a:pt x="3181526" y="6786982"/>
                </a:lnTo>
                <a:cubicBezTo>
                  <a:pt x="1262021" y="5490191"/>
                  <a:pt x="0" y="3294103"/>
                  <a:pt x="0" y="803254"/>
                </a:cubicBezTo>
                <a:cubicBezTo>
                  <a:pt x="0" y="554169"/>
                  <a:pt x="12620" y="308032"/>
                  <a:pt x="37255" y="65447"/>
                </a:cubicBezTo>
                <a:close/>
              </a:path>
            </a:pathLst>
          </a:custGeom>
          <a:solidFill>
            <a:schemeClr val="bg1">
              <a:lumMod val="85000"/>
              <a:lumOff val="1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el 1">
            <a:extLst>
              <a:ext uri="{FF2B5EF4-FFF2-40B4-BE49-F238E27FC236}">
                <a16:creationId xmlns:a16="http://schemas.microsoft.com/office/drawing/2014/main" id="{5A7B2B9C-CDAA-4638-BF8F-13882661823D}"/>
              </a:ext>
            </a:extLst>
          </p:cNvPr>
          <p:cNvSpPr>
            <a:spLocks noGrp="1"/>
          </p:cNvSpPr>
          <p:nvPr>
            <p:ph type="title"/>
          </p:nvPr>
        </p:nvSpPr>
        <p:spPr>
          <a:xfrm>
            <a:off x="491490" y="365125"/>
            <a:ext cx="6759789" cy="1623312"/>
          </a:xfrm>
        </p:spPr>
        <p:txBody>
          <a:bodyPr anchor="b">
            <a:normAutofit/>
          </a:bodyPr>
          <a:lstStyle/>
          <a:p>
            <a:r>
              <a:rPr lang="nl-NL" sz="4800" b="1" dirty="0" err="1"/>
              <a:t>Decompensatio</a:t>
            </a:r>
            <a:r>
              <a:rPr lang="nl-NL" sz="4800" b="1" dirty="0"/>
              <a:t> cordis</a:t>
            </a:r>
          </a:p>
        </p:txBody>
      </p:sp>
      <p:cxnSp>
        <p:nvCxnSpPr>
          <p:cNvPr id="13" name="Straight Arrow Connector 9">
            <a:extLst>
              <a:ext uri="{FF2B5EF4-FFF2-40B4-BE49-F238E27FC236}">
                <a16:creationId xmlns:a16="http://schemas.microsoft.com/office/drawing/2014/main" id="{B874EF51-C858-4BB9-97C3-D17755787127}"/>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572745" y="2316480"/>
            <a:ext cx="6172200" cy="0"/>
          </a:xfrm>
          <a:prstGeom prst="straightConnector1">
            <a:avLst/>
          </a:prstGeom>
          <a:ln w="19050" cap="sq">
            <a:solidFill>
              <a:schemeClr val="tx1"/>
            </a:solidFill>
            <a:tailEnd type="none"/>
          </a:ln>
        </p:spPr>
        <p:style>
          <a:lnRef idx="1">
            <a:schemeClr val="accent1"/>
          </a:lnRef>
          <a:fillRef idx="0">
            <a:schemeClr val="accent1"/>
          </a:fillRef>
          <a:effectRef idx="0">
            <a:schemeClr val="accent1"/>
          </a:effectRef>
          <a:fontRef idx="minor">
            <a:schemeClr val="tx1"/>
          </a:fontRef>
        </p:style>
      </p:cxnSp>
      <p:sp>
        <p:nvSpPr>
          <p:cNvPr id="3" name="Tijdelijke aanduiding voor inhoud 2">
            <a:extLst>
              <a:ext uri="{FF2B5EF4-FFF2-40B4-BE49-F238E27FC236}">
                <a16:creationId xmlns:a16="http://schemas.microsoft.com/office/drawing/2014/main" id="{80629A59-98FE-4EBB-B4FF-49331A375258}"/>
              </a:ext>
            </a:extLst>
          </p:cNvPr>
          <p:cNvSpPr>
            <a:spLocks noGrp="1"/>
          </p:cNvSpPr>
          <p:nvPr>
            <p:ph idx="1"/>
          </p:nvPr>
        </p:nvSpPr>
        <p:spPr>
          <a:xfrm>
            <a:off x="491490" y="2644518"/>
            <a:ext cx="6759789" cy="3952830"/>
          </a:xfrm>
        </p:spPr>
        <p:txBody>
          <a:bodyPr>
            <a:normAutofit/>
          </a:bodyPr>
          <a:lstStyle/>
          <a:p>
            <a:r>
              <a:rPr lang="nl-NL" sz="2400" dirty="0">
                <a:hlinkClick r:id="rId2"/>
              </a:rPr>
              <a:t>https://www.youtube.com/watch?v=5w9BHSzvrJ8</a:t>
            </a:r>
            <a:endParaRPr lang="nl-NL" sz="2400" dirty="0"/>
          </a:p>
          <a:p>
            <a:endParaRPr lang="nl-NL" sz="1700" dirty="0"/>
          </a:p>
        </p:txBody>
      </p:sp>
    </p:spTree>
    <p:extLst>
      <p:ext uri="{BB962C8B-B14F-4D97-AF65-F5344CB8AC3E}">
        <p14:creationId xmlns:p14="http://schemas.microsoft.com/office/powerpoint/2010/main" val="2346354287"/>
      </p:ext>
    </p:extLst>
  </p:cSld>
  <p:clrMapOvr>
    <a:overrideClrMapping bg1="dk1" tx1="lt1" bg2="dk2" tx2="lt2" accent1="accent1" accent2="accent2" accent3="accent3" accent4="accent4" accent5="accent5" accent6="accent6" hlink="hlink" folHlink="folHlink"/>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351DFE5-F63D-4BE0-BDA9-E3EB88F01AA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66700" y="0"/>
            <a:ext cx="8610371" cy="2753936"/>
          </a:xfrm>
          <a:prstGeom prst="rect">
            <a:avLst/>
          </a:prstGeom>
          <a:gradFill>
            <a:gsLst>
              <a:gs pos="0">
                <a:schemeClr val="accent1">
                  <a:lumMod val="90000"/>
                </a:schemeClr>
              </a:gs>
              <a:gs pos="25000">
                <a:schemeClr val="accent1">
                  <a:lumMod val="90000"/>
                </a:schemeClr>
              </a:gs>
              <a:gs pos="94000">
                <a:schemeClr val="bg2">
                  <a:lumMod val="25000"/>
                </a:schemeClr>
              </a:gs>
              <a:gs pos="100000">
                <a:schemeClr val="bg2">
                  <a:lumMod val="2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11">
            <a:extLst>
              <a:ext uri="{FF2B5EF4-FFF2-40B4-BE49-F238E27FC236}">
                <a16:creationId xmlns:a16="http://schemas.microsoft.com/office/drawing/2014/main" id="{3AA16612-ACD2-4A16-8F2B-4514FD6BF28F}"/>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el 1"/>
          <p:cNvSpPr>
            <a:spLocks noGrp="1"/>
          </p:cNvSpPr>
          <p:nvPr>
            <p:ph type="title"/>
          </p:nvPr>
        </p:nvSpPr>
        <p:spPr>
          <a:xfrm>
            <a:off x="884419" y="826681"/>
            <a:ext cx="7375161" cy="1306176"/>
          </a:xfrm>
        </p:spPr>
        <p:txBody>
          <a:bodyPr>
            <a:normAutofit/>
          </a:bodyPr>
          <a:lstStyle/>
          <a:p>
            <a:pPr algn="ctr"/>
            <a:r>
              <a:rPr lang="nl-NL" sz="3500" b="1" dirty="0">
                <a:solidFill>
                  <a:srgbClr val="FFFFFF"/>
                </a:solidFill>
              </a:rPr>
              <a:t>Mevrouw Vollenhove</a:t>
            </a:r>
          </a:p>
        </p:txBody>
      </p:sp>
      <p:sp>
        <p:nvSpPr>
          <p:cNvPr id="5" name="Tijdelijke aanduiding voor inhoud 4">
            <a:extLst>
              <a:ext uri="{FF2B5EF4-FFF2-40B4-BE49-F238E27FC236}">
                <a16:creationId xmlns:a16="http://schemas.microsoft.com/office/drawing/2014/main" id="{8828E5EF-92F2-4081-9B2A-9E5A2A259EB2}"/>
              </a:ext>
            </a:extLst>
          </p:cNvPr>
          <p:cNvSpPr>
            <a:spLocks noGrp="1"/>
          </p:cNvSpPr>
          <p:nvPr>
            <p:ph idx="1"/>
          </p:nvPr>
        </p:nvSpPr>
        <p:spPr>
          <a:xfrm>
            <a:off x="884419" y="3092970"/>
            <a:ext cx="7648021" cy="3432374"/>
          </a:xfrm>
        </p:spPr>
        <p:txBody>
          <a:bodyPr>
            <a:normAutofit/>
          </a:bodyPr>
          <a:lstStyle/>
          <a:p>
            <a:r>
              <a:rPr lang="nl-NL" sz="2800" b="1" u="sng" dirty="0">
                <a:solidFill>
                  <a:srgbClr val="000000"/>
                </a:solidFill>
              </a:rPr>
              <a:t>Vraag:</a:t>
            </a:r>
          </a:p>
          <a:p>
            <a:pPr marL="0" indent="0">
              <a:buNone/>
            </a:pPr>
            <a:endParaRPr lang="nl-NL" sz="2800" b="1" u="sng" dirty="0">
              <a:solidFill>
                <a:srgbClr val="000000"/>
              </a:solidFill>
            </a:endParaRPr>
          </a:p>
          <a:p>
            <a:pPr marL="0" indent="0">
              <a:buNone/>
            </a:pPr>
            <a:r>
              <a:rPr lang="nl-NL" sz="2800" b="1" u="sng" dirty="0">
                <a:solidFill>
                  <a:srgbClr val="000000"/>
                </a:solidFill>
              </a:rPr>
              <a:t> </a:t>
            </a:r>
            <a:r>
              <a:rPr lang="nl-NL" sz="2800" b="1" dirty="0">
                <a:solidFill>
                  <a:srgbClr val="000000"/>
                </a:solidFill>
              </a:rPr>
              <a:t>Welke medicatie mist er als je kijkt naar de   </a:t>
            </a:r>
          </a:p>
          <a:p>
            <a:pPr marL="0" indent="0">
              <a:buNone/>
            </a:pPr>
            <a:r>
              <a:rPr lang="nl-NL" sz="2800" b="1" dirty="0">
                <a:solidFill>
                  <a:srgbClr val="000000"/>
                </a:solidFill>
              </a:rPr>
              <a:t>   ziektegeschiedenis van mevrouw?</a:t>
            </a:r>
            <a:endParaRPr lang="nl-NL" sz="2800" b="1" u="sng" dirty="0">
              <a:solidFill>
                <a:srgbClr val="000000"/>
              </a:solidFill>
            </a:endParaRPr>
          </a:p>
        </p:txBody>
      </p:sp>
    </p:spTree>
    <p:extLst>
      <p:ext uri="{BB962C8B-B14F-4D97-AF65-F5344CB8AC3E}">
        <p14:creationId xmlns:p14="http://schemas.microsoft.com/office/powerpoint/2010/main" val="267876535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351DFE5-F63D-4BE0-BDA9-E3EB88F01AA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66700" y="0"/>
            <a:ext cx="8610371" cy="2753936"/>
          </a:xfrm>
          <a:prstGeom prst="rect">
            <a:avLst/>
          </a:prstGeom>
          <a:gradFill>
            <a:gsLst>
              <a:gs pos="0">
                <a:schemeClr val="accent1">
                  <a:lumMod val="90000"/>
                </a:schemeClr>
              </a:gs>
              <a:gs pos="25000">
                <a:schemeClr val="accent1">
                  <a:lumMod val="90000"/>
                </a:schemeClr>
              </a:gs>
              <a:gs pos="94000">
                <a:schemeClr val="bg2">
                  <a:lumMod val="25000"/>
                </a:schemeClr>
              </a:gs>
              <a:gs pos="100000">
                <a:schemeClr val="bg2">
                  <a:lumMod val="2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11">
            <a:extLst>
              <a:ext uri="{FF2B5EF4-FFF2-40B4-BE49-F238E27FC236}">
                <a16:creationId xmlns:a16="http://schemas.microsoft.com/office/drawing/2014/main" id="{3AA16612-ACD2-4A16-8F2B-4514FD6BF28F}"/>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el 1"/>
          <p:cNvSpPr>
            <a:spLocks noGrp="1"/>
          </p:cNvSpPr>
          <p:nvPr>
            <p:ph type="title"/>
          </p:nvPr>
        </p:nvSpPr>
        <p:spPr>
          <a:xfrm>
            <a:off x="884419" y="826681"/>
            <a:ext cx="7375161" cy="1306176"/>
          </a:xfrm>
        </p:spPr>
        <p:txBody>
          <a:bodyPr>
            <a:normAutofit/>
          </a:bodyPr>
          <a:lstStyle/>
          <a:p>
            <a:pPr algn="ctr"/>
            <a:r>
              <a:rPr lang="nl-NL" sz="3500" b="1" dirty="0">
                <a:solidFill>
                  <a:srgbClr val="FFFFFF"/>
                </a:solidFill>
              </a:rPr>
              <a:t>Mevrouw Vollenhove</a:t>
            </a:r>
          </a:p>
        </p:txBody>
      </p:sp>
      <p:sp>
        <p:nvSpPr>
          <p:cNvPr id="5" name="Tijdelijke aanduiding voor inhoud 4">
            <a:extLst>
              <a:ext uri="{FF2B5EF4-FFF2-40B4-BE49-F238E27FC236}">
                <a16:creationId xmlns:a16="http://schemas.microsoft.com/office/drawing/2014/main" id="{8828E5EF-92F2-4081-9B2A-9E5A2A259EB2}"/>
              </a:ext>
            </a:extLst>
          </p:cNvPr>
          <p:cNvSpPr>
            <a:spLocks noGrp="1"/>
          </p:cNvSpPr>
          <p:nvPr>
            <p:ph idx="1"/>
          </p:nvPr>
        </p:nvSpPr>
        <p:spPr>
          <a:xfrm>
            <a:off x="884419" y="3092970"/>
            <a:ext cx="7648021" cy="3432374"/>
          </a:xfrm>
        </p:spPr>
        <p:txBody>
          <a:bodyPr>
            <a:normAutofit/>
          </a:bodyPr>
          <a:lstStyle/>
          <a:p>
            <a:r>
              <a:rPr lang="nl-NL" sz="2000" b="1" dirty="0">
                <a:solidFill>
                  <a:srgbClr val="000000"/>
                </a:solidFill>
              </a:rPr>
              <a:t>S:</a:t>
            </a:r>
            <a:r>
              <a:rPr lang="nl-NL" sz="2000" dirty="0">
                <a:solidFill>
                  <a:srgbClr val="000000"/>
                </a:solidFill>
              </a:rPr>
              <a:t> Hallo met…. verpleegkundige van de afdeling cardiologie. Ik bel over mevrouw Vollenhove, 85 jaar en zojuist opgenomen met cardiale klachten. Haar parameters zijn als volgt:</a:t>
            </a:r>
            <a:br>
              <a:rPr lang="nl-NL" sz="2000" dirty="0">
                <a:solidFill>
                  <a:srgbClr val="000000"/>
                </a:solidFill>
              </a:rPr>
            </a:br>
            <a:r>
              <a:rPr lang="nl-NL" sz="2000" dirty="0">
                <a:solidFill>
                  <a:srgbClr val="000000"/>
                </a:solidFill>
              </a:rPr>
              <a:t>RR: 150/ 100</a:t>
            </a:r>
            <a:br>
              <a:rPr lang="nl-NL" sz="2000" dirty="0">
                <a:solidFill>
                  <a:srgbClr val="000000"/>
                </a:solidFill>
              </a:rPr>
            </a:br>
            <a:r>
              <a:rPr lang="nl-NL" sz="2000" dirty="0">
                <a:solidFill>
                  <a:srgbClr val="000000"/>
                </a:solidFill>
              </a:rPr>
              <a:t>HF: 120/130 </a:t>
            </a:r>
            <a:r>
              <a:rPr lang="nl-NL" sz="2000" b="1" u="sng" dirty="0">
                <a:solidFill>
                  <a:srgbClr val="000000"/>
                </a:solidFill>
              </a:rPr>
              <a:t>irregulair</a:t>
            </a:r>
            <a:br>
              <a:rPr lang="nl-NL" sz="2000" b="1" u="sng" dirty="0">
                <a:solidFill>
                  <a:srgbClr val="000000"/>
                </a:solidFill>
              </a:rPr>
            </a:br>
            <a:r>
              <a:rPr lang="nl-NL" sz="2000" dirty="0">
                <a:solidFill>
                  <a:srgbClr val="000000"/>
                </a:solidFill>
              </a:rPr>
              <a:t>AF: 30/min (met 15L 02)</a:t>
            </a:r>
            <a:br>
              <a:rPr lang="nl-NL" sz="2000" dirty="0">
                <a:solidFill>
                  <a:srgbClr val="000000"/>
                </a:solidFill>
              </a:rPr>
            </a:br>
            <a:r>
              <a:rPr lang="nl-NL" sz="2000" dirty="0" err="1">
                <a:solidFill>
                  <a:srgbClr val="000000"/>
                </a:solidFill>
              </a:rPr>
              <a:t>Sat</a:t>
            </a:r>
            <a:r>
              <a:rPr lang="nl-NL" sz="2000" dirty="0">
                <a:solidFill>
                  <a:srgbClr val="000000"/>
                </a:solidFill>
              </a:rPr>
              <a:t>.: 95%</a:t>
            </a:r>
            <a:br>
              <a:rPr lang="nl-NL" sz="2000" dirty="0">
                <a:solidFill>
                  <a:srgbClr val="000000"/>
                </a:solidFill>
              </a:rPr>
            </a:br>
            <a:r>
              <a:rPr lang="nl-NL" sz="2000" dirty="0">
                <a:solidFill>
                  <a:srgbClr val="000000"/>
                </a:solidFill>
              </a:rPr>
              <a:t>Ademhaling: rechts oppervlakkig</a:t>
            </a:r>
            <a:br>
              <a:rPr lang="nl-NL" sz="2000" dirty="0">
                <a:solidFill>
                  <a:srgbClr val="000000"/>
                </a:solidFill>
              </a:rPr>
            </a:br>
            <a:r>
              <a:rPr lang="nl-NL" sz="2000" dirty="0">
                <a:solidFill>
                  <a:srgbClr val="000000"/>
                </a:solidFill>
              </a:rPr>
              <a:t>temp: 36,9 </a:t>
            </a:r>
            <a:br>
              <a:rPr lang="nl-NL" sz="2000" dirty="0">
                <a:solidFill>
                  <a:srgbClr val="000000"/>
                </a:solidFill>
              </a:rPr>
            </a:br>
            <a:r>
              <a:rPr lang="nl-NL" sz="2000" dirty="0">
                <a:solidFill>
                  <a:srgbClr val="000000"/>
                </a:solidFill>
              </a:rPr>
              <a:t>Mevrouw is alert en ziet bleek, haar huidturgor laat oedeem zien.</a:t>
            </a:r>
            <a:endParaRPr lang="nl-NL" sz="2000" b="1" u="sng" dirty="0">
              <a:solidFill>
                <a:srgbClr val="000000"/>
              </a:solidFill>
            </a:endParaRPr>
          </a:p>
        </p:txBody>
      </p:sp>
    </p:spTree>
    <p:extLst>
      <p:ext uri="{BB962C8B-B14F-4D97-AF65-F5344CB8AC3E}">
        <p14:creationId xmlns:p14="http://schemas.microsoft.com/office/powerpoint/2010/main" val="316451379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4351DFE5-F63D-4BE0-BDA9-E3EB88F01AA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66700" y="0"/>
            <a:ext cx="8610371" cy="2753936"/>
          </a:xfrm>
          <a:prstGeom prst="rect">
            <a:avLst/>
          </a:prstGeom>
          <a:gradFill>
            <a:gsLst>
              <a:gs pos="0">
                <a:schemeClr val="accent1">
                  <a:lumMod val="90000"/>
                </a:schemeClr>
              </a:gs>
              <a:gs pos="25000">
                <a:schemeClr val="accent1">
                  <a:lumMod val="90000"/>
                </a:schemeClr>
              </a:gs>
              <a:gs pos="94000">
                <a:schemeClr val="bg2">
                  <a:lumMod val="25000"/>
                </a:schemeClr>
              </a:gs>
              <a:gs pos="100000">
                <a:schemeClr val="bg2">
                  <a:lumMod val="2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Picture 9">
            <a:extLst>
              <a:ext uri="{FF2B5EF4-FFF2-40B4-BE49-F238E27FC236}">
                <a16:creationId xmlns:a16="http://schemas.microsoft.com/office/drawing/2014/main" id="{3AA16612-ACD2-4A16-8F2B-4514FD6BF28F}"/>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el 1">
            <a:extLst>
              <a:ext uri="{FF2B5EF4-FFF2-40B4-BE49-F238E27FC236}">
                <a16:creationId xmlns:a16="http://schemas.microsoft.com/office/drawing/2014/main" id="{F4B851EE-D8A9-49F3-8B61-A59F73A956B1}"/>
              </a:ext>
            </a:extLst>
          </p:cNvPr>
          <p:cNvSpPr>
            <a:spLocks noGrp="1"/>
          </p:cNvSpPr>
          <p:nvPr>
            <p:ph type="title"/>
          </p:nvPr>
        </p:nvSpPr>
        <p:spPr>
          <a:xfrm>
            <a:off x="884419" y="826680"/>
            <a:ext cx="7375161" cy="1325563"/>
          </a:xfrm>
        </p:spPr>
        <p:txBody>
          <a:bodyPr>
            <a:normAutofit/>
          </a:bodyPr>
          <a:lstStyle/>
          <a:p>
            <a:pPr algn="ctr"/>
            <a:r>
              <a:rPr lang="nl-NL" sz="3500" dirty="0">
                <a:solidFill>
                  <a:srgbClr val="FFFFFF"/>
                </a:solidFill>
              </a:rPr>
              <a:t>Mevrouw Vollenhove</a:t>
            </a:r>
          </a:p>
        </p:txBody>
      </p:sp>
      <p:sp>
        <p:nvSpPr>
          <p:cNvPr id="3" name="Tijdelijke aanduiding voor inhoud 2">
            <a:extLst>
              <a:ext uri="{FF2B5EF4-FFF2-40B4-BE49-F238E27FC236}">
                <a16:creationId xmlns:a16="http://schemas.microsoft.com/office/drawing/2014/main" id="{412A2671-854A-4E93-9D1E-A3B8D3CD7DB7}"/>
              </a:ext>
            </a:extLst>
          </p:cNvPr>
          <p:cNvSpPr>
            <a:spLocks noGrp="1"/>
          </p:cNvSpPr>
          <p:nvPr>
            <p:ph idx="1"/>
          </p:nvPr>
        </p:nvSpPr>
        <p:spPr>
          <a:xfrm>
            <a:off x="884304" y="2753936"/>
            <a:ext cx="7375161" cy="4293096"/>
          </a:xfrm>
        </p:spPr>
        <p:txBody>
          <a:bodyPr>
            <a:normAutofit fontScale="92500" lnSpcReduction="20000"/>
          </a:bodyPr>
          <a:lstStyle/>
          <a:p>
            <a:r>
              <a:rPr lang="nl-NL" sz="2400" b="1" dirty="0">
                <a:solidFill>
                  <a:srgbClr val="000000"/>
                </a:solidFill>
              </a:rPr>
              <a:t>B: </a:t>
            </a:r>
            <a:r>
              <a:rPr lang="nl-NL" sz="2400" dirty="0">
                <a:solidFill>
                  <a:srgbClr val="000000"/>
                </a:solidFill>
              </a:rPr>
              <a:t>Mevrouw heeft al jaren DC rechts, de laatste maanden is mevrouw steeds benauwder geworden. Platliggen lukt niet meer. Extra diuretica heeft geen effect gehad, de kortademigheid neemt toe en mevrouw past niet meer met haar voeten in de schoenen. </a:t>
            </a:r>
            <a:br>
              <a:rPr lang="nl-NL" sz="2400" dirty="0">
                <a:solidFill>
                  <a:srgbClr val="000000"/>
                </a:solidFill>
              </a:rPr>
            </a:br>
            <a:br>
              <a:rPr lang="nl-NL" sz="2400" dirty="0">
                <a:solidFill>
                  <a:srgbClr val="000000"/>
                </a:solidFill>
              </a:rPr>
            </a:br>
            <a:r>
              <a:rPr lang="nl-NL" sz="2400" dirty="0">
                <a:solidFill>
                  <a:srgbClr val="000000"/>
                </a:solidFill>
              </a:rPr>
              <a:t>Overige voorgeschiedenis:</a:t>
            </a:r>
            <a:br>
              <a:rPr lang="nl-NL" sz="2400" dirty="0">
                <a:solidFill>
                  <a:srgbClr val="000000"/>
                </a:solidFill>
              </a:rPr>
            </a:br>
            <a:r>
              <a:rPr lang="nl-NL" sz="2400" dirty="0">
                <a:solidFill>
                  <a:srgbClr val="000000"/>
                </a:solidFill>
              </a:rPr>
              <a:t>Allergieën zijn niet bekend, knieprothese rechts, myocardinfarct in 2005, herhaaldelijk pneumonie, en </a:t>
            </a:r>
            <a:r>
              <a:rPr lang="nl-NL" sz="2200" dirty="0" err="1">
                <a:solidFill>
                  <a:srgbClr val="000000"/>
                </a:solidFill>
              </a:rPr>
              <a:t>m</a:t>
            </a:r>
            <a:r>
              <a:rPr lang="nl-NL" sz="2200" dirty="0" err="1"/>
              <a:t>itralisinsufficiëntie</a:t>
            </a:r>
            <a:r>
              <a:rPr lang="nl-NL" sz="2400" dirty="0">
                <a:solidFill>
                  <a:srgbClr val="000000"/>
                </a:solidFill>
              </a:rPr>
              <a:t>, atriumfibrilleren en DC rechts</a:t>
            </a:r>
            <a:br>
              <a:rPr lang="nl-NL" sz="2400" dirty="0">
                <a:solidFill>
                  <a:srgbClr val="000000"/>
                </a:solidFill>
              </a:rPr>
            </a:br>
            <a:br>
              <a:rPr lang="nl-NL" sz="2400" dirty="0">
                <a:solidFill>
                  <a:srgbClr val="000000"/>
                </a:solidFill>
              </a:rPr>
            </a:br>
            <a:r>
              <a:rPr lang="nl-NL" sz="2400" dirty="0">
                <a:solidFill>
                  <a:srgbClr val="000000"/>
                </a:solidFill>
              </a:rPr>
              <a:t>Qua medicatie gebruikt mevrouw: </a:t>
            </a:r>
            <a:br>
              <a:rPr lang="nl-NL" sz="2400" dirty="0">
                <a:solidFill>
                  <a:srgbClr val="000000"/>
                </a:solidFill>
              </a:rPr>
            </a:br>
            <a:r>
              <a:rPr lang="nl-NL" sz="2400" dirty="0"/>
              <a:t>furosemide 1x </a:t>
            </a:r>
            <a:r>
              <a:rPr lang="nl-NL" sz="2400" dirty="0" err="1"/>
              <a:t>dd</a:t>
            </a:r>
            <a:r>
              <a:rPr lang="nl-NL" sz="2400" dirty="0"/>
              <a:t> 40 mg &gt; diuretica</a:t>
            </a:r>
            <a:br>
              <a:rPr lang="nl-NL" sz="2400" dirty="0"/>
            </a:br>
            <a:r>
              <a:rPr lang="nl-NL" sz="2400" dirty="0" err="1"/>
              <a:t>valsartan</a:t>
            </a:r>
            <a:r>
              <a:rPr lang="nl-NL" sz="2400" dirty="0"/>
              <a:t> (</a:t>
            </a:r>
            <a:r>
              <a:rPr lang="nl-NL" sz="2400" dirty="0" err="1"/>
              <a:t>diovan</a:t>
            </a:r>
            <a:r>
              <a:rPr lang="nl-NL" sz="2400" dirty="0"/>
              <a:t>) 2x </a:t>
            </a:r>
            <a:r>
              <a:rPr lang="nl-NL" sz="2400" dirty="0" err="1"/>
              <a:t>dd</a:t>
            </a:r>
            <a:r>
              <a:rPr lang="nl-NL" sz="2400" dirty="0"/>
              <a:t> 80 mg &gt; </a:t>
            </a:r>
            <a:r>
              <a:rPr lang="nl-NL" sz="2400" dirty="0" err="1"/>
              <a:t>rr</a:t>
            </a:r>
            <a:r>
              <a:rPr lang="nl-NL" sz="2400" dirty="0"/>
              <a:t> verlagend</a:t>
            </a:r>
            <a:br>
              <a:rPr lang="nl-NL" sz="2400" dirty="0"/>
            </a:br>
            <a:r>
              <a:rPr lang="nl-NL" sz="2400" dirty="0" err="1"/>
              <a:t>temazepam</a:t>
            </a:r>
            <a:r>
              <a:rPr lang="nl-NL" sz="2400" dirty="0"/>
              <a:t> 1x </a:t>
            </a:r>
            <a:r>
              <a:rPr lang="nl-NL" sz="2400" dirty="0" err="1"/>
              <a:t>dd</a:t>
            </a:r>
            <a:r>
              <a:rPr lang="nl-NL" sz="2400" dirty="0"/>
              <a:t> 20 mg voor het slapen</a:t>
            </a:r>
          </a:p>
          <a:p>
            <a:pPr marL="0" indent="0">
              <a:buNone/>
            </a:pPr>
            <a:br>
              <a:rPr lang="nl-NL" sz="2400" dirty="0">
                <a:solidFill>
                  <a:srgbClr val="000000"/>
                </a:solidFill>
              </a:rPr>
            </a:br>
            <a:endParaRPr lang="nl-NL" sz="1700" dirty="0">
              <a:solidFill>
                <a:srgbClr val="000000"/>
              </a:solidFill>
            </a:endParaRPr>
          </a:p>
        </p:txBody>
      </p:sp>
    </p:spTree>
    <p:extLst>
      <p:ext uri="{BB962C8B-B14F-4D97-AF65-F5344CB8AC3E}">
        <p14:creationId xmlns:p14="http://schemas.microsoft.com/office/powerpoint/2010/main" val="338519390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4351DFE5-F63D-4BE0-BDA9-E3EB88F01AA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66700" y="0"/>
            <a:ext cx="8610371" cy="2753936"/>
          </a:xfrm>
          <a:prstGeom prst="rect">
            <a:avLst/>
          </a:prstGeom>
          <a:gradFill>
            <a:gsLst>
              <a:gs pos="0">
                <a:schemeClr val="accent1">
                  <a:lumMod val="90000"/>
                </a:schemeClr>
              </a:gs>
              <a:gs pos="25000">
                <a:schemeClr val="accent1">
                  <a:lumMod val="90000"/>
                </a:schemeClr>
              </a:gs>
              <a:gs pos="94000">
                <a:schemeClr val="bg2">
                  <a:lumMod val="25000"/>
                </a:schemeClr>
              </a:gs>
              <a:gs pos="100000">
                <a:schemeClr val="bg2">
                  <a:lumMod val="2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Picture 9">
            <a:extLst>
              <a:ext uri="{FF2B5EF4-FFF2-40B4-BE49-F238E27FC236}">
                <a16:creationId xmlns:a16="http://schemas.microsoft.com/office/drawing/2014/main" id="{3AA16612-ACD2-4A16-8F2B-4514FD6BF28F}"/>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el 1">
            <a:extLst>
              <a:ext uri="{FF2B5EF4-FFF2-40B4-BE49-F238E27FC236}">
                <a16:creationId xmlns:a16="http://schemas.microsoft.com/office/drawing/2014/main" id="{E6EB3D87-4AC0-48EB-9F4D-640355E905BD}"/>
              </a:ext>
            </a:extLst>
          </p:cNvPr>
          <p:cNvSpPr>
            <a:spLocks noGrp="1"/>
          </p:cNvSpPr>
          <p:nvPr>
            <p:ph type="title"/>
          </p:nvPr>
        </p:nvSpPr>
        <p:spPr>
          <a:xfrm>
            <a:off x="884419" y="826680"/>
            <a:ext cx="7375161" cy="1325563"/>
          </a:xfrm>
        </p:spPr>
        <p:txBody>
          <a:bodyPr>
            <a:normAutofit/>
          </a:bodyPr>
          <a:lstStyle/>
          <a:p>
            <a:pPr algn="ctr"/>
            <a:r>
              <a:rPr lang="nl-NL" sz="3500" dirty="0">
                <a:solidFill>
                  <a:srgbClr val="FFFFFF"/>
                </a:solidFill>
              </a:rPr>
              <a:t>Mevrouw Vollenhove</a:t>
            </a:r>
          </a:p>
        </p:txBody>
      </p:sp>
      <p:sp>
        <p:nvSpPr>
          <p:cNvPr id="3" name="Tijdelijke aanduiding voor inhoud 2">
            <a:extLst>
              <a:ext uri="{FF2B5EF4-FFF2-40B4-BE49-F238E27FC236}">
                <a16:creationId xmlns:a16="http://schemas.microsoft.com/office/drawing/2014/main" id="{CAEDC7E3-FEF2-4951-8E35-B07C3D90E8BF}"/>
              </a:ext>
            </a:extLst>
          </p:cNvPr>
          <p:cNvSpPr>
            <a:spLocks noGrp="1"/>
          </p:cNvSpPr>
          <p:nvPr>
            <p:ph idx="1"/>
          </p:nvPr>
        </p:nvSpPr>
        <p:spPr>
          <a:xfrm>
            <a:off x="884419" y="3092970"/>
            <a:ext cx="7375161" cy="3576390"/>
          </a:xfrm>
        </p:spPr>
        <p:txBody>
          <a:bodyPr>
            <a:normAutofit/>
          </a:bodyPr>
          <a:lstStyle/>
          <a:p>
            <a:r>
              <a:rPr lang="nl-NL" sz="2400" b="1" dirty="0">
                <a:solidFill>
                  <a:srgbClr val="000000"/>
                </a:solidFill>
              </a:rPr>
              <a:t>A: </a:t>
            </a:r>
            <a:r>
              <a:rPr lang="nl-NL" sz="2400" dirty="0">
                <a:solidFill>
                  <a:srgbClr val="000000"/>
                </a:solidFill>
              </a:rPr>
              <a:t>Mevrouw scoort een EWS van 5. zit u achter de pc? Wilt u dan meekijken naar de </a:t>
            </a:r>
            <a:r>
              <a:rPr lang="nl-NL" sz="2400" dirty="0" err="1">
                <a:solidFill>
                  <a:srgbClr val="000000"/>
                </a:solidFill>
              </a:rPr>
              <a:t>labwaardes</a:t>
            </a:r>
            <a:r>
              <a:rPr lang="nl-NL" sz="2400" dirty="0">
                <a:solidFill>
                  <a:srgbClr val="000000"/>
                </a:solidFill>
              </a:rPr>
              <a:t>.</a:t>
            </a:r>
            <a:br>
              <a:rPr lang="nl-NL" sz="2000" dirty="0">
                <a:solidFill>
                  <a:srgbClr val="000000"/>
                </a:solidFill>
              </a:rPr>
            </a:br>
            <a:r>
              <a:rPr lang="nl-NL" dirty="0" err="1"/>
              <a:t>Hb</a:t>
            </a:r>
            <a:r>
              <a:rPr lang="nl-NL" dirty="0"/>
              <a:t> 8,8 </a:t>
            </a:r>
            <a:r>
              <a:rPr lang="nl-NL" dirty="0" err="1"/>
              <a:t>Ht</a:t>
            </a:r>
            <a:r>
              <a:rPr lang="nl-NL" dirty="0"/>
              <a:t> 0.41, Natrium 140, Kalium 4.4, </a:t>
            </a:r>
            <a:r>
              <a:rPr lang="nl-NL" dirty="0">
                <a:solidFill>
                  <a:srgbClr val="FF0000"/>
                </a:solidFill>
              </a:rPr>
              <a:t>Creatinine 203</a:t>
            </a:r>
            <a:r>
              <a:rPr lang="nl-NL" dirty="0"/>
              <a:t>, </a:t>
            </a:r>
            <a:br>
              <a:rPr lang="nl-NL" dirty="0"/>
            </a:br>
            <a:r>
              <a:rPr lang="nl-NL" dirty="0">
                <a:solidFill>
                  <a:srgbClr val="FF0000"/>
                </a:solidFill>
              </a:rPr>
              <a:t>Ureum 19 </a:t>
            </a:r>
            <a:r>
              <a:rPr lang="nl-NL" dirty="0"/>
              <a:t>CK mb 4.1, </a:t>
            </a:r>
            <a:r>
              <a:rPr lang="nl-NL" dirty="0" err="1">
                <a:solidFill>
                  <a:srgbClr val="FF0000"/>
                </a:solidFill>
              </a:rPr>
              <a:t>Troponine</a:t>
            </a:r>
            <a:r>
              <a:rPr lang="nl-NL" dirty="0">
                <a:solidFill>
                  <a:srgbClr val="FF0000"/>
                </a:solidFill>
              </a:rPr>
              <a:t> 0.20 </a:t>
            </a:r>
          </a:p>
          <a:p>
            <a:endParaRPr lang="nl-NL" sz="2000" dirty="0">
              <a:solidFill>
                <a:srgbClr val="000000"/>
              </a:solidFill>
            </a:endParaRPr>
          </a:p>
          <a:p>
            <a:r>
              <a:rPr lang="nl-NL" sz="2400" dirty="0">
                <a:solidFill>
                  <a:srgbClr val="000000"/>
                </a:solidFill>
              </a:rPr>
              <a:t>Mogelijke diagnoses: toenemend hart en nierfalen, longembolie, stil infarct, pneumonie zonder koorts.</a:t>
            </a:r>
          </a:p>
          <a:p>
            <a:endParaRPr lang="nl-NL" sz="2400" dirty="0">
              <a:solidFill>
                <a:srgbClr val="000000"/>
              </a:solidFill>
            </a:endParaRPr>
          </a:p>
          <a:p>
            <a:pPr marL="0" indent="0">
              <a:buNone/>
            </a:pPr>
            <a:r>
              <a:rPr lang="nl-NL" sz="2400" dirty="0">
                <a:solidFill>
                  <a:srgbClr val="000000"/>
                </a:solidFill>
              </a:rPr>
              <a:t>  </a:t>
            </a:r>
            <a:r>
              <a:rPr lang="nl-NL" sz="2400" b="1" dirty="0">
                <a:solidFill>
                  <a:srgbClr val="000000"/>
                </a:solidFill>
              </a:rPr>
              <a:t> </a:t>
            </a:r>
            <a:endParaRPr lang="nl-NL" sz="2400" dirty="0">
              <a:solidFill>
                <a:srgbClr val="000000"/>
              </a:solidFill>
            </a:endParaRPr>
          </a:p>
        </p:txBody>
      </p:sp>
    </p:spTree>
    <p:extLst>
      <p:ext uri="{BB962C8B-B14F-4D97-AF65-F5344CB8AC3E}">
        <p14:creationId xmlns:p14="http://schemas.microsoft.com/office/powerpoint/2010/main" val="211591254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4351DFE5-F63D-4BE0-BDA9-E3EB88F01AA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66700" y="0"/>
            <a:ext cx="8610371" cy="2753936"/>
          </a:xfrm>
          <a:prstGeom prst="rect">
            <a:avLst/>
          </a:prstGeom>
          <a:gradFill>
            <a:gsLst>
              <a:gs pos="0">
                <a:schemeClr val="accent1">
                  <a:lumMod val="90000"/>
                </a:schemeClr>
              </a:gs>
              <a:gs pos="25000">
                <a:schemeClr val="accent1">
                  <a:lumMod val="90000"/>
                </a:schemeClr>
              </a:gs>
              <a:gs pos="94000">
                <a:schemeClr val="bg2">
                  <a:lumMod val="25000"/>
                </a:schemeClr>
              </a:gs>
              <a:gs pos="100000">
                <a:schemeClr val="bg2">
                  <a:lumMod val="2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Picture 9">
            <a:extLst>
              <a:ext uri="{FF2B5EF4-FFF2-40B4-BE49-F238E27FC236}">
                <a16:creationId xmlns:a16="http://schemas.microsoft.com/office/drawing/2014/main" id="{3AA16612-ACD2-4A16-8F2B-4514FD6BF28F}"/>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el 1">
            <a:extLst>
              <a:ext uri="{FF2B5EF4-FFF2-40B4-BE49-F238E27FC236}">
                <a16:creationId xmlns:a16="http://schemas.microsoft.com/office/drawing/2014/main" id="{B1FD2709-9F27-4396-A256-38D8EAA27152}"/>
              </a:ext>
            </a:extLst>
          </p:cNvPr>
          <p:cNvSpPr>
            <a:spLocks noGrp="1"/>
          </p:cNvSpPr>
          <p:nvPr>
            <p:ph type="title"/>
          </p:nvPr>
        </p:nvSpPr>
        <p:spPr>
          <a:xfrm>
            <a:off x="884419" y="826680"/>
            <a:ext cx="7375161" cy="1325563"/>
          </a:xfrm>
        </p:spPr>
        <p:txBody>
          <a:bodyPr>
            <a:normAutofit/>
          </a:bodyPr>
          <a:lstStyle/>
          <a:p>
            <a:pPr algn="ctr"/>
            <a:r>
              <a:rPr lang="nl-NL" sz="3500" dirty="0">
                <a:solidFill>
                  <a:srgbClr val="FFFFFF"/>
                </a:solidFill>
              </a:rPr>
              <a:t>Mevrouw Vollenhove</a:t>
            </a:r>
          </a:p>
        </p:txBody>
      </p:sp>
      <p:sp>
        <p:nvSpPr>
          <p:cNvPr id="3" name="Tijdelijke aanduiding voor inhoud 2">
            <a:extLst>
              <a:ext uri="{FF2B5EF4-FFF2-40B4-BE49-F238E27FC236}">
                <a16:creationId xmlns:a16="http://schemas.microsoft.com/office/drawing/2014/main" id="{A37C4865-38E2-4387-B476-C151A948182F}"/>
              </a:ext>
            </a:extLst>
          </p:cNvPr>
          <p:cNvSpPr>
            <a:spLocks noGrp="1"/>
          </p:cNvSpPr>
          <p:nvPr>
            <p:ph idx="1"/>
          </p:nvPr>
        </p:nvSpPr>
        <p:spPr>
          <a:xfrm>
            <a:off x="884419" y="3092970"/>
            <a:ext cx="7375161" cy="3576390"/>
          </a:xfrm>
        </p:spPr>
        <p:txBody>
          <a:bodyPr>
            <a:normAutofit/>
          </a:bodyPr>
          <a:lstStyle/>
          <a:p>
            <a:r>
              <a:rPr lang="nl-NL" sz="2200" b="1" dirty="0">
                <a:solidFill>
                  <a:srgbClr val="000000"/>
                </a:solidFill>
              </a:rPr>
              <a:t>R: </a:t>
            </a:r>
            <a:r>
              <a:rPr lang="nl-NL" sz="2200" dirty="0">
                <a:solidFill>
                  <a:srgbClr val="000000"/>
                </a:solidFill>
              </a:rPr>
              <a:t>X- thorax, ECG, Lab - D- dimeer en bloedgas analyse, vochtbalans, bumetanide iv, NTG (nitroglycerine), anticoagulantia, </a:t>
            </a:r>
            <a:r>
              <a:rPr lang="nl-NL" sz="2200" dirty="0" err="1">
                <a:solidFill>
                  <a:srgbClr val="000000"/>
                </a:solidFill>
              </a:rPr>
              <a:t>lanoxin</a:t>
            </a:r>
            <a:endParaRPr lang="nl-NL" sz="2200" dirty="0">
              <a:solidFill>
                <a:srgbClr val="000000"/>
              </a:solidFill>
            </a:endParaRPr>
          </a:p>
          <a:p>
            <a:endParaRPr lang="nl-NL" sz="2200" dirty="0">
              <a:solidFill>
                <a:srgbClr val="000000"/>
              </a:solidFill>
            </a:endParaRPr>
          </a:p>
          <a:p>
            <a:r>
              <a:rPr lang="nl-NL" sz="2200" dirty="0">
                <a:solidFill>
                  <a:srgbClr val="000000"/>
                </a:solidFill>
              </a:rPr>
              <a:t>Kan ik verder nog iets doen?</a:t>
            </a:r>
          </a:p>
          <a:p>
            <a:endParaRPr lang="nl-NL" sz="2200" dirty="0">
              <a:solidFill>
                <a:srgbClr val="000000"/>
              </a:solidFill>
            </a:endParaRPr>
          </a:p>
          <a:p>
            <a:r>
              <a:rPr lang="nl-NL" sz="2200" b="1" i="1" dirty="0">
                <a:solidFill>
                  <a:srgbClr val="000000"/>
                </a:solidFill>
              </a:rPr>
              <a:t>Uiteindelijke diagnose:</a:t>
            </a:r>
          </a:p>
          <a:p>
            <a:pPr marL="0" indent="0">
              <a:buNone/>
            </a:pPr>
            <a:r>
              <a:rPr lang="nl-NL" sz="2200" b="1" i="1" dirty="0">
                <a:solidFill>
                  <a:srgbClr val="000000"/>
                </a:solidFill>
              </a:rPr>
              <a:t>   Mevrouw heeft </a:t>
            </a:r>
            <a:r>
              <a:rPr lang="nl-NL" sz="2200" b="1" i="1" dirty="0" err="1">
                <a:solidFill>
                  <a:srgbClr val="000000"/>
                </a:solidFill>
              </a:rPr>
              <a:t>decompensatio</a:t>
            </a:r>
            <a:r>
              <a:rPr lang="nl-NL" sz="2200" b="1" i="1" dirty="0">
                <a:solidFill>
                  <a:srgbClr val="000000"/>
                </a:solidFill>
              </a:rPr>
              <a:t> cordis links en rechts </a:t>
            </a:r>
          </a:p>
          <a:p>
            <a:endParaRPr lang="nl-NL" sz="1700" dirty="0">
              <a:solidFill>
                <a:srgbClr val="000000"/>
              </a:solidFill>
            </a:endParaRPr>
          </a:p>
        </p:txBody>
      </p:sp>
    </p:spTree>
    <p:extLst>
      <p:ext uri="{BB962C8B-B14F-4D97-AF65-F5344CB8AC3E}">
        <p14:creationId xmlns:p14="http://schemas.microsoft.com/office/powerpoint/2010/main" val="4266047657"/>
      </p:ext>
    </p:extLst>
  </p:cSld>
  <p:clrMapOvr>
    <a:masterClrMapping/>
  </p:clrMapOvr>
</p:sld>
</file>

<file path=ppt/theme/theme1.xml><?xml version="1.0" encoding="utf-8"?>
<a:theme xmlns:a="http://schemas.openxmlformats.org/drawingml/2006/main" name="Kantoorthema">
  <a:themeElements>
    <a:clrScheme name="Kantoor">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antoor">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Kantoorthema">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B7E6EAFB7E375B4FA8D2FF7FD64788B7" ma:contentTypeVersion="11" ma:contentTypeDescription="Een nieuw document maken." ma:contentTypeScope="" ma:versionID="be347a3661c201bdaba1158c622a009c">
  <xsd:schema xmlns:xsd="http://www.w3.org/2001/XMLSchema" xmlns:xs="http://www.w3.org/2001/XMLSchema" xmlns:p="http://schemas.microsoft.com/office/2006/metadata/properties" xmlns:ns3="0bfbde32-856c-4dfd-bc38-4322d606c322" xmlns:ns4="169eb86d-0fb8-4364-bb17-d27f6b2029d0" targetNamespace="http://schemas.microsoft.com/office/2006/metadata/properties" ma:root="true" ma:fieldsID="9677344e0c4e757849032e7e67c918ab" ns3:_="" ns4:_="">
    <xsd:import namespace="0bfbde32-856c-4dfd-bc38-4322d606c322"/>
    <xsd:import namespace="169eb86d-0fb8-4364-bb17-d27f6b2029d0"/>
    <xsd:element name="properties">
      <xsd:complexType>
        <xsd:sequence>
          <xsd:element name="documentManagement">
            <xsd:complexType>
              <xsd:all>
                <xsd:element ref="ns3:SharedWithUsers" minOccurs="0"/>
                <xsd:element ref="ns3:SharedWithDetails" minOccurs="0"/>
                <xsd:element ref="ns3:SharingHintHash" minOccurs="0"/>
                <xsd:element ref="ns4:MediaServiceMetadata" minOccurs="0"/>
                <xsd:element ref="ns4:MediaServiceFastMetadata" minOccurs="0"/>
                <xsd:element ref="ns4:MediaServiceAutoTags" minOccurs="0"/>
                <xsd:element ref="ns4:MediaServiceOCR" minOccurs="0"/>
                <xsd:element ref="ns4:MediaServiceDateTaken" minOccurs="0"/>
                <xsd:element ref="ns4:MediaServiceGenerationTime" minOccurs="0"/>
                <xsd:element ref="ns4:MediaServiceEventHashCode" minOccurs="0"/>
                <xsd:element ref="ns4:MediaServiceLocat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0bfbde32-856c-4dfd-bc38-4322d606c322" elementFormDefault="qualified">
    <xsd:import namespace="http://schemas.microsoft.com/office/2006/documentManagement/types"/>
    <xsd:import namespace="http://schemas.microsoft.com/office/infopath/2007/PartnerControls"/>
    <xsd:element name="SharedWithUsers" ma:index="8" nillable="true" ma:displayName="Gedeeld met"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Gedeeld met details" ma:description="" ma:internalName="SharedWithDetails" ma:readOnly="true">
      <xsd:simpleType>
        <xsd:restriction base="dms:Note">
          <xsd:maxLength value="255"/>
        </xsd:restriction>
      </xsd:simpleType>
    </xsd:element>
    <xsd:element name="SharingHintHash" ma:index="10" nillable="true" ma:displayName="Hint-hash delen" ma:description="" ma:hidden="true" ma:internalName="SharingHintHash"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169eb86d-0fb8-4364-bb17-d27f6b2029d0" elementFormDefault="qualified">
    <xsd:import namespace="http://schemas.microsoft.com/office/2006/documentManagement/types"/>
    <xsd:import namespace="http://schemas.microsoft.com/office/infopath/2007/PartnerControls"/>
    <xsd:element name="MediaServiceMetadata" ma:index="11" nillable="true" ma:displayName="MediaServiceMetadata" ma:description="" ma:hidden="true" ma:internalName="MediaServiceMetadata" ma:readOnly="true">
      <xsd:simpleType>
        <xsd:restriction base="dms:Note"/>
      </xsd:simpleType>
    </xsd:element>
    <xsd:element name="MediaServiceFastMetadata" ma:index="12" nillable="true" ma:displayName="MediaServiceFastMetadata" ma:description="" ma:hidden="true" ma:internalName="MediaServiceFastMetadata" ma:readOnly="true">
      <xsd:simpleType>
        <xsd:restriction base="dms:Note"/>
      </xsd:simpleType>
    </xsd:element>
    <xsd:element name="MediaServiceAutoTags" ma:index="13" nillable="true" ma:displayName="MediaServiceAutoTags" ma:description="" ma:internalName="MediaServiceAutoTags" ma:readOnly="true">
      <xsd:simpleType>
        <xsd:restriction base="dms:Text"/>
      </xsd:simpleType>
    </xsd:element>
    <xsd:element name="MediaServiceOCR" ma:index="14" nillable="true" ma:displayName="MediaServiceOCR" ma:internalName="MediaServiceOCR" ma:readOnly="true">
      <xsd:simpleType>
        <xsd:restriction base="dms:Note">
          <xsd:maxLength value="255"/>
        </xsd:restriction>
      </xsd:simpleType>
    </xsd:element>
    <xsd:element name="MediaServiceDateTaken" ma:index="15" nillable="true" ma:displayName="MediaServiceDateTaken" ma:hidden="true" ma:internalName="MediaServiceDateTaken" ma:readOnly="true">
      <xsd:simpleType>
        <xsd:restriction base="dms:Text"/>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Location" ma:index="18" nillable="true" ma:displayName="Location" ma:internalName="MediaServiceLocation"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oudstype"/>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FA710EC4-1F7C-434F-8F65-34B967BDB567}">
  <ds:schemaRefs>
    <ds:schemaRef ds:uri="http://schemas.microsoft.com/sharepoint/v3/contenttype/forms"/>
  </ds:schemaRefs>
</ds:datastoreItem>
</file>

<file path=customXml/itemProps2.xml><?xml version="1.0" encoding="utf-8"?>
<ds:datastoreItem xmlns:ds="http://schemas.openxmlformats.org/officeDocument/2006/customXml" ds:itemID="{0E898D77-0357-4965-9759-411EACEDE577}">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0bfbde32-856c-4dfd-bc38-4322d606c322"/>
    <ds:schemaRef ds:uri="169eb86d-0fb8-4364-bb17-d27f6b2029d0"/>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393852E8-9070-4B87-AAC5-5096C9A8E89F}">
  <ds:schemaRefs>
    <ds:schemaRef ds:uri="http://schemas.microsoft.com/office/2006/metadata/properties"/>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otalTime>360</TotalTime>
  <Words>266</Words>
  <Application>Microsoft Office PowerPoint</Application>
  <PresentationFormat>Diavoorstelling (4:3)</PresentationFormat>
  <Paragraphs>46</Paragraphs>
  <Slides>13</Slides>
  <Notes>6</Notes>
  <HiddenSlides>0</HiddenSlides>
  <MMClips>0</MMClips>
  <ScaleCrop>false</ScaleCrop>
  <HeadingPairs>
    <vt:vector size="6" baseType="variant">
      <vt:variant>
        <vt:lpstr>Gebruikte lettertypen</vt:lpstr>
      </vt:variant>
      <vt:variant>
        <vt:i4>3</vt:i4>
      </vt:variant>
      <vt:variant>
        <vt:lpstr>Thema</vt:lpstr>
      </vt:variant>
      <vt:variant>
        <vt:i4>1</vt:i4>
      </vt:variant>
      <vt:variant>
        <vt:lpstr>Diatitels</vt:lpstr>
      </vt:variant>
      <vt:variant>
        <vt:i4>13</vt:i4>
      </vt:variant>
    </vt:vector>
  </HeadingPairs>
  <TitlesOfParts>
    <vt:vector size="17" baseType="lpstr">
      <vt:lpstr>Arial</vt:lpstr>
      <vt:lpstr>Calibri</vt:lpstr>
      <vt:lpstr>Calibri Light</vt:lpstr>
      <vt:lpstr>Kantoorthema</vt:lpstr>
      <vt:lpstr>Klinisch redeneren  bij bloed </vt:lpstr>
      <vt:lpstr>Doelen en planning voor vandaag</vt:lpstr>
      <vt:lpstr>Mevrouw Vollenhove</vt:lpstr>
      <vt:lpstr>Decompensatio cordis</vt:lpstr>
      <vt:lpstr>Mevrouw Vollenhove</vt:lpstr>
      <vt:lpstr>Mevrouw Vollenhove</vt:lpstr>
      <vt:lpstr>Mevrouw Vollenhove</vt:lpstr>
      <vt:lpstr>Mevrouw Vollenhove</vt:lpstr>
      <vt:lpstr>Mevrouw Vollenhove</vt:lpstr>
      <vt:lpstr>Kennis toetsen  - maak de vragen voor    jezelf  - kijk elkaars werk na en   geef feedback</vt:lpstr>
      <vt:lpstr>      ACIDOSE</vt:lpstr>
      <vt:lpstr>Marshyla</vt:lpstr>
      <vt:lpstr>Volgende week</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Klinisch redeneren  bij bloed</dc:title>
  <dc:creator>Eline Luijten</dc:creator>
  <cp:lastModifiedBy>Ester Varwijk</cp:lastModifiedBy>
  <cp:revision>6</cp:revision>
  <dcterms:created xsi:type="dcterms:W3CDTF">2019-12-01T16:28:31Z</dcterms:created>
  <dcterms:modified xsi:type="dcterms:W3CDTF">2019-12-02T18:31:06Z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0x010100B7E6EAFB7E375B4FA8D2FF7FD64788B7</vt:lpwstr>
  </property>
</Properties>
</file>