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5143500" type="screen16x9"/>
  <p:notesSz cx="6858000" cy="9144000"/>
  <p:embeddedFontLst>
    <p:embeddedFont>
      <p:font typeface="Amatic SC" panose="020B0604020202020204" charset="-79"/>
      <p:regular r:id="rId9"/>
      <p:bold r:id="rId10"/>
    </p:embeddedFont>
    <p:embeddedFont>
      <p:font typeface="Source Code Pro" panose="020B0604020202020204" charset="0"/>
      <p:regular r:id="rId11"/>
      <p:bold r:id="rId12"/>
      <p:italic r:id="rId13"/>
      <p:boldItalic r:id="rId14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9" d="100"/>
          <a:sy n="79" d="100"/>
        </p:scale>
        <p:origin x="108" y="114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font" Target="fonts/font5.fntdata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4.fntdata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font" Target="fonts/font2.fntdata"/><Relationship Id="rId4" Type="http://schemas.openxmlformats.org/officeDocument/2006/relationships/slide" Target="slides/slide3.xml"/><Relationship Id="rId9" Type="http://schemas.openxmlformats.org/officeDocument/2006/relationships/font" Target="fonts/font1.fntdata"/><Relationship Id="rId14" Type="http://schemas.openxmlformats.org/officeDocument/2006/relationships/font" Target="fonts/font6.fntdata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" name="Google Shape;54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46ac31e241_0_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46ac31e241_0_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g46ac31e241_0_5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Google Shape;67;g46ac31e241_0_5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46ac31e241_0_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46ac31e241_0_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46ac31e241_0_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46ac31e241_0_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46ac31e241_0_7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46ac31e241_0_7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bg>
      <p:bgPr>
        <a:solidFill>
          <a:schemeClr val="dk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0" y="0"/>
            <a:ext cx="9144000" cy="34290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ctrTitle"/>
          </p:nvPr>
        </p:nvSpPr>
        <p:spPr>
          <a:xfrm>
            <a:off x="311700" y="392150"/>
            <a:ext cx="8520600" cy="2690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2pPr>
            <a:lvl3pPr lvl="2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3pPr>
            <a:lvl4pPr lvl="3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4pPr>
            <a:lvl5pPr lvl="4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5pPr>
            <a:lvl6pPr lvl="5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6pPr>
            <a:lvl7pPr lvl="6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7pPr>
            <a:lvl8pPr lvl="7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8pPr>
            <a:lvl9pPr lvl="8" algn="ctr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ubTitle" idx="1"/>
          </p:nvPr>
        </p:nvSpPr>
        <p:spPr>
          <a:xfrm>
            <a:off x="311700" y="3890400"/>
            <a:ext cx="8520600" cy="7062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sz="2100" b="1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sz="2100" b="1">
                <a:solidFill>
                  <a:schemeClr val="accen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sz="2100" b="1">
                <a:solidFill>
                  <a:schemeClr val="accen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sz="2100" b="1">
                <a:solidFill>
                  <a:schemeClr val="accen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sz="2100" b="1">
                <a:solidFill>
                  <a:schemeClr val="accen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sz="2100" b="1">
                <a:solidFill>
                  <a:schemeClr val="accen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sz="2100" b="1">
                <a:solidFill>
                  <a:schemeClr val="accen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sz="2100" b="1">
                <a:solidFill>
                  <a:schemeClr val="accen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100"/>
              <a:buNone/>
              <a:defRPr sz="2100" b="1">
                <a:solidFill>
                  <a:schemeClr val="accent1"/>
                </a:solidFill>
              </a:defRPr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240275"/>
            <a:ext cx="8520600" cy="1981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  <a:highlight>
                  <a:schemeClr val="accent1"/>
                </a:highlight>
              </a:defRPr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>
            <a:spLocks noGrp="1"/>
          </p:cNvSpPr>
          <p:nvPr>
            <p:ph type="body" idx="1"/>
          </p:nvPr>
        </p:nvSpPr>
        <p:spPr>
          <a:xfrm>
            <a:off x="311700" y="33046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Char char="●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dk1"/>
                </a:highlight>
              </a:defRPr>
            </a:lvl9pPr>
          </a:lstStyle>
          <a:p>
            <a:endParaRPr/>
          </a:p>
        </p:txBody>
      </p:sp>
      <p:sp>
        <p:nvSpPr>
          <p:cNvPr id="49" name="Google Shape;49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bg>
      <p:bgPr>
        <a:solidFill>
          <a:schemeClr val="dk1"/>
        </a:solidFill>
        <a:effectLst/>
      </p:bgPr>
    </p:bg>
    <p:spTree>
      <p:nvGrpSpPr>
        <p:cNvPr id="1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3"/>
          <p:cNvSpPr txBox="1">
            <a:spLocks noGrp="1"/>
          </p:cNvSpPr>
          <p:nvPr>
            <p:ph type="title"/>
          </p:nvPr>
        </p:nvSpPr>
        <p:spPr>
          <a:xfrm>
            <a:off x="2802750" y="802500"/>
            <a:ext cx="3538500" cy="3538500"/>
          </a:xfrm>
          <a:prstGeom prst="rect">
            <a:avLst/>
          </a:prstGeom>
          <a:solidFill>
            <a:srgbClr val="FFFFFF"/>
          </a:solidFill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16" name="Google Shape;16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5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3999900" cy="334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body" idx="2"/>
          </p:nvPr>
        </p:nvSpPr>
        <p:spPr>
          <a:xfrm>
            <a:off x="4832400" y="1228675"/>
            <a:ext cx="3999900" cy="334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5" name="Google Shape;25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6"/>
          <p:cNvSpPr txBox="1">
            <a:spLocks noGrp="1"/>
          </p:cNvSpPr>
          <p:nvPr>
            <p:ph type="title"/>
          </p:nvPr>
        </p:nvSpPr>
        <p:spPr>
          <a:xfrm>
            <a:off x="304800" y="309350"/>
            <a:ext cx="8537700" cy="748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endParaRPr/>
          </a:p>
        </p:txBody>
      </p:sp>
      <p:sp>
        <p:nvSpPr>
          <p:cNvPr id="28" name="Google Shape;28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>
                <a:highlight>
                  <a:schemeClr val="dk1"/>
                </a:highlight>
              </a:defRPr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2" name="Google Shape;32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accent4"/>
        </a:solidFill>
        <a:effectLst/>
      </p:bgPr>
    </p:bg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8"/>
          <p:cNvSpPr txBox="1">
            <a:spLocks noGrp="1"/>
          </p:cNvSpPr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5" name="Google Shape;35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9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cxnSp>
        <p:nvCxnSpPr>
          <p:cNvPr id="38" name="Google Shape;38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28575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9" name="Google Shape;39;p9"/>
          <p:cNvSpPr txBox="1">
            <a:spLocks noGrp="1"/>
          </p:cNvSpPr>
          <p:nvPr>
            <p:ph type="title"/>
          </p:nvPr>
        </p:nvSpPr>
        <p:spPr>
          <a:xfrm>
            <a:off x="265500" y="1081400"/>
            <a:ext cx="4045200" cy="1710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1pPr>
            <a:lvl2pPr lvl="1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ubTitle" idx="1"/>
          </p:nvPr>
        </p:nvSpPr>
        <p:spPr>
          <a:xfrm>
            <a:off x="265500" y="2845223"/>
            <a:ext cx="4045200" cy="1345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  <p:sp>
        <p:nvSpPr>
          <p:cNvPr id="41" name="Google Shape;41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Char char="●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  <a:highlight>
                  <a:schemeClr val="lt1"/>
                </a:highlight>
              </a:defRPr>
            </a:lvl9pPr>
          </a:lstStyle>
          <a:p>
            <a:endParaRPr/>
          </a:p>
        </p:txBody>
      </p:sp>
      <p:sp>
        <p:nvSpPr>
          <p:cNvPr id="42" name="Google Shape;42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>
            <a:spLocks noGrp="1"/>
          </p:cNvSpPr>
          <p:nvPr>
            <p:ph type="body" idx="1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2400"/>
              <a:buFont typeface="Amatic SC"/>
              <a:buNone/>
              <a:defRPr sz="2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</a:lstStyle>
          <a:p>
            <a:endParaRPr/>
          </a:p>
        </p:txBody>
      </p:sp>
      <p:sp>
        <p:nvSpPr>
          <p:cNvPr id="45" name="Google Shape;45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beach-day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Font typeface="Amatic SC"/>
              <a:buNone/>
              <a:defRPr sz="42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Source Code Pro"/>
              <a:buChar char="●"/>
              <a:defRPr sz="18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lvl="1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lvl="2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lvl="3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lvl="4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lvl="5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lvl="6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lvl="7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lvl="8" algn="r">
              <a:buNone/>
              <a:defRPr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nl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13"/>
          <p:cNvSpPr txBox="1">
            <a:spLocks noGrp="1"/>
          </p:cNvSpPr>
          <p:nvPr>
            <p:ph type="ctrTitle"/>
          </p:nvPr>
        </p:nvSpPr>
        <p:spPr>
          <a:xfrm>
            <a:off x="311700" y="392150"/>
            <a:ext cx="8520600" cy="2690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 err="1"/>
              <a:t>Adverbs</a:t>
            </a:r>
            <a:r>
              <a:rPr lang="nl-NL" dirty="0"/>
              <a:t> </a:t>
            </a:r>
            <a:r>
              <a:rPr lang="nl" dirty="0"/>
              <a:t> </a:t>
            </a:r>
            <a:endParaRPr dirty="0"/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 dirty="0"/>
              <a:t>vs</a:t>
            </a:r>
            <a:endParaRPr dirty="0"/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 err="1"/>
              <a:t>Adjectives</a:t>
            </a:r>
            <a:endParaRPr dirty="0"/>
          </a:p>
        </p:txBody>
      </p:sp>
      <p:sp>
        <p:nvSpPr>
          <p:cNvPr id="57" name="Google Shape;57;p13"/>
          <p:cNvSpPr txBox="1">
            <a:spLocks noGrp="1"/>
          </p:cNvSpPr>
          <p:nvPr>
            <p:ph type="subTitle" idx="1"/>
          </p:nvPr>
        </p:nvSpPr>
        <p:spPr>
          <a:xfrm>
            <a:off x="311700" y="3890400"/>
            <a:ext cx="8520600" cy="7062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indent="0"/>
            <a:r>
              <a:rPr lang="en-GB" dirty="0"/>
              <a:t>Music &amp; Sound session I - Foley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4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 err="1"/>
              <a:t>What</a:t>
            </a:r>
            <a:r>
              <a:rPr lang="nl-NL" dirty="0"/>
              <a:t> do </a:t>
            </a:r>
            <a:r>
              <a:rPr lang="nl-NL" dirty="0" err="1"/>
              <a:t>the</a:t>
            </a:r>
            <a:r>
              <a:rPr lang="nl-NL" dirty="0"/>
              <a:t> </a:t>
            </a:r>
            <a:r>
              <a:rPr lang="nl-NL" u="sng" dirty="0" err="1"/>
              <a:t>underlined</a:t>
            </a:r>
            <a:r>
              <a:rPr lang="nl-NL" dirty="0"/>
              <a:t> </a:t>
            </a:r>
            <a:r>
              <a:rPr lang="nl-NL" dirty="0" err="1"/>
              <a:t>words</a:t>
            </a:r>
            <a:r>
              <a:rPr lang="nl-NL" dirty="0"/>
              <a:t> do?</a:t>
            </a:r>
            <a:endParaRPr dirty="0"/>
          </a:p>
        </p:txBody>
      </p:sp>
      <p:sp>
        <p:nvSpPr>
          <p:cNvPr id="63" name="Google Shape;63;p14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/>
              <a:t>The test is </a:t>
            </a:r>
            <a:r>
              <a:rPr lang="nl" u="sng"/>
              <a:t>difficult</a:t>
            </a:r>
            <a:r>
              <a:rPr lang="nl"/>
              <a:t>.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David is a </a:t>
            </a:r>
            <a:r>
              <a:rPr lang="nl" u="sng"/>
              <a:t>funny</a:t>
            </a:r>
            <a:r>
              <a:rPr lang="nl"/>
              <a:t> guy.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/>
              <a:t>We walked past the dog </a:t>
            </a:r>
            <a:r>
              <a:rPr lang="nl" u="sng"/>
              <a:t>quietly</a:t>
            </a:r>
            <a:r>
              <a:rPr lang="nl"/>
              <a:t>.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nl"/>
              <a:t>She sings </a:t>
            </a:r>
            <a:r>
              <a:rPr lang="nl" u="sng"/>
              <a:t>beautifully</a:t>
            </a:r>
            <a:r>
              <a:rPr lang="nl"/>
              <a:t>. </a:t>
            </a:r>
            <a:endParaRPr/>
          </a:p>
        </p:txBody>
      </p:sp>
      <p:sp>
        <p:nvSpPr>
          <p:cNvPr id="64" name="Google Shape;64;p14"/>
          <p:cNvSpPr txBox="1"/>
          <p:nvPr/>
        </p:nvSpPr>
        <p:spPr>
          <a:xfrm>
            <a:off x="5296272" y="2326302"/>
            <a:ext cx="3847728" cy="138006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800" b="1" dirty="0">
                <a:solidFill>
                  <a:srgbClr val="666666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The underlined word describes another word!</a:t>
            </a:r>
            <a:endParaRPr sz="1800" b="1" dirty="0">
              <a:solidFill>
                <a:srgbClr val="666666"/>
              </a:solidFill>
              <a:latin typeface="Source Code Pro"/>
              <a:ea typeface="Source Code Pro"/>
              <a:cs typeface="Source Code Pro"/>
              <a:sym typeface="Source Code Pro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5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Look at </a:t>
            </a:r>
            <a:r>
              <a:rPr lang="nl-NL" dirty="0" err="1"/>
              <a:t>which</a:t>
            </a:r>
            <a:r>
              <a:rPr lang="nl-NL" dirty="0"/>
              <a:t> word is </a:t>
            </a:r>
            <a:r>
              <a:rPr lang="nl-NL" dirty="0" err="1"/>
              <a:t>being</a:t>
            </a:r>
            <a:r>
              <a:rPr lang="nl-NL" dirty="0"/>
              <a:t> </a:t>
            </a:r>
            <a:r>
              <a:rPr lang="nl-NL" dirty="0" err="1"/>
              <a:t>described</a:t>
            </a:r>
            <a:endParaRPr dirty="0"/>
          </a:p>
        </p:txBody>
      </p:sp>
      <p:sp>
        <p:nvSpPr>
          <p:cNvPr id="70" name="Google Shape;70;p15"/>
          <p:cNvSpPr txBox="1">
            <a:spLocks noGrp="1"/>
          </p:cNvSpPr>
          <p:nvPr>
            <p:ph type="body" idx="1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nl" dirty="0">
                <a:solidFill>
                  <a:srgbClr val="666666"/>
                </a:solidFill>
              </a:rPr>
              <a:t>The test is </a:t>
            </a:r>
            <a:r>
              <a:rPr lang="nl" u="sng" dirty="0">
                <a:solidFill>
                  <a:srgbClr val="666666"/>
                </a:solidFill>
              </a:rPr>
              <a:t>difficult</a:t>
            </a:r>
            <a:r>
              <a:rPr lang="nl" dirty="0">
                <a:solidFill>
                  <a:srgbClr val="666666"/>
                </a:solidFill>
              </a:rPr>
              <a:t>.</a:t>
            </a: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nl" dirty="0">
                <a:solidFill>
                  <a:srgbClr val="666666"/>
                </a:solidFill>
              </a:rPr>
              <a:t>David is a </a:t>
            </a:r>
            <a:r>
              <a:rPr lang="nl" u="sng" dirty="0">
                <a:solidFill>
                  <a:srgbClr val="666666"/>
                </a:solidFill>
              </a:rPr>
              <a:t>funny</a:t>
            </a:r>
            <a:r>
              <a:rPr lang="nl" dirty="0">
                <a:solidFill>
                  <a:srgbClr val="666666"/>
                </a:solidFill>
              </a:rPr>
              <a:t> guy. </a:t>
            </a: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nl" dirty="0">
                <a:solidFill>
                  <a:srgbClr val="666666"/>
                </a:solidFill>
              </a:rPr>
              <a:t>We walked past the dog </a:t>
            </a:r>
            <a:r>
              <a:rPr lang="nl" u="sng" dirty="0">
                <a:solidFill>
                  <a:srgbClr val="666666"/>
                </a:solidFill>
              </a:rPr>
              <a:t>quietly</a:t>
            </a:r>
            <a:r>
              <a:rPr lang="nl" dirty="0">
                <a:solidFill>
                  <a:srgbClr val="666666"/>
                </a:solidFill>
              </a:rPr>
              <a:t>.</a:t>
            </a: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nl" dirty="0">
                <a:solidFill>
                  <a:srgbClr val="666666"/>
                </a:solidFill>
              </a:rPr>
              <a:t>She sings </a:t>
            </a:r>
            <a:r>
              <a:rPr lang="nl" u="sng" dirty="0">
                <a:solidFill>
                  <a:srgbClr val="666666"/>
                </a:solidFill>
              </a:rPr>
              <a:t>beautifully</a:t>
            </a:r>
            <a:r>
              <a:rPr lang="nl" dirty="0">
                <a:solidFill>
                  <a:srgbClr val="666666"/>
                </a:solidFill>
              </a:rPr>
              <a:t>. </a:t>
            </a:r>
            <a:endParaRPr dirty="0">
              <a:solidFill>
                <a:srgbClr val="666666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1600"/>
              </a:spcAft>
              <a:buNone/>
            </a:pPr>
            <a:endParaRPr dirty="0"/>
          </a:p>
        </p:txBody>
      </p:sp>
      <p:sp>
        <p:nvSpPr>
          <p:cNvPr id="71" name="Google Shape;71;p15"/>
          <p:cNvSpPr txBox="1"/>
          <p:nvPr/>
        </p:nvSpPr>
        <p:spPr>
          <a:xfrm>
            <a:off x="715275" y="1649275"/>
            <a:ext cx="6637200" cy="49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 sz="1800" dirty="0">
                <a:solidFill>
                  <a:srgbClr val="666666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The test = noun</a:t>
            </a:r>
            <a:endParaRPr sz="1800" dirty="0">
              <a:solidFill>
                <a:srgbClr val="666666"/>
              </a:solidFill>
              <a:latin typeface="Source Code Pro"/>
              <a:ea typeface="Source Code Pro"/>
              <a:cs typeface="Source Code Pro"/>
              <a:sym typeface="Source Code Pro"/>
            </a:endParaRPr>
          </a:p>
        </p:txBody>
      </p:sp>
      <p:sp>
        <p:nvSpPr>
          <p:cNvPr id="72" name="Google Shape;72;p15"/>
          <p:cNvSpPr txBox="1"/>
          <p:nvPr/>
        </p:nvSpPr>
        <p:spPr>
          <a:xfrm>
            <a:off x="715275" y="2443300"/>
            <a:ext cx="6637200" cy="49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 sz="1800" dirty="0">
                <a:solidFill>
                  <a:srgbClr val="666666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guy = noun</a:t>
            </a:r>
            <a:endParaRPr sz="1800" dirty="0">
              <a:solidFill>
                <a:srgbClr val="666666"/>
              </a:solidFill>
              <a:latin typeface="Source Code Pro"/>
              <a:ea typeface="Source Code Pro"/>
              <a:cs typeface="Source Code Pro"/>
              <a:sym typeface="Source Code Pro"/>
            </a:endParaRPr>
          </a:p>
        </p:txBody>
      </p:sp>
      <p:sp>
        <p:nvSpPr>
          <p:cNvPr id="73" name="Google Shape;73;p15"/>
          <p:cNvSpPr txBox="1"/>
          <p:nvPr/>
        </p:nvSpPr>
        <p:spPr>
          <a:xfrm>
            <a:off x="715275" y="3300425"/>
            <a:ext cx="6637200" cy="49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 sz="1800" dirty="0">
                <a:solidFill>
                  <a:srgbClr val="666666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walked = verb</a:t>
            </a:r>
            <a:endParaRPr sz="1800" dirty="0">
              <a:solidFill>
                <a:srgbClr val="666666"/>
              </a:solidFill>
              <a:latin typeface="Source Code Pro"/>
              <a:ea typeface="Source Code Pro"/>
              <a:cs typeface="Source Code Pro"/>
              <a:sym typeface="Source Code Pro"/>
            </a:endParaRPr>
          </a:p>
        </p:txBody>
      </p:sp>
      <p:sp>
        <p:nvSpPr>
          <p:cNvPr id="74" name="Google Shape;74;p15"/>
          <p:cNvSpPr txBox="1"/>
          <p:nvPr/>
        </p:nvSpPr>
        <p:spPr>
          <a:xfrm>
            <a:off x="715275" y="4157550"/>
            <a:ext cx="6637200" cy="49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" sz="1800" dirty="0">
                <a:solidFill>
                  <a:srgbClr val="666666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sings = verb</a:t>
            </a:r>
            <a:endParaRPr sz="1800" dirty="0">
              <a:solidFill>
                <a:srgbClr val="666666"/>
              </a:solidFill>
              <a:latin typeface="Source Code Pro"/>
              <a:ea typeface="Source Code Pro"/>
              <a:cs typeface="Source Code Pro"/>
              <a:sym typeface="Source Code Pro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6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Summary</a:t>
            </a:r>
            <a:endParaRPr dirty="0"/>
          </a:p>
        </p:txBody>
      </p:sp>
      <p:sp>
        <p:nvSpPr>
          <p:cNvPr id="80" name="Google Shape;80;p16"/>
          <p:cNvSpPr txBox="1">
            <a:spLocks noGrp="1"/>
          </p:cNvSpPr>
          <p:nvPr>
            <p:ph type="body" idx="1"/>
          </p:nvPr>
        </p:nvSpPr>
        <p:spPr>
          <a:xfrm>
            <a:off x="311700" y="901650"/>
            <a:ext cx="8520600" cy="334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Does </a:t>
            </a:r>
            <a:r>
              <a:rPr lang="nl-NL" dirty="0" err="1"/>
              <a:t>the</a:t>
            </a:r>
            <a:r>
              <a:rPr lang="nl-NL" dirty="0"/>
              <a:t> word say </a:t>
            </a:r>
            <a:r>
              <a:rPr lang="nl-NL" dirty="0" err="1"/>
              <a:t>something</a:t>
            </a:r>
            <a:r>
              <a:rPr lang="nl-NL" dirty="0"/>
              <a:t> </a:t>
            </a:r>
            <a:r>
              <a:rPr lang="nl-NL" dirty="0" err="1"/>
              <a:t>about</a:t>
            </a:r>
            <a:r>
              <a:rPr lang="nl-NL" dirty="0"/>
              <a:t> a person/</a:t>
            </a:r>
            <a:r>
              <a:rPr lang="nl-NL" dirty="0" err="1"/>
              <a:t>thing</a:t>
            </a:r>
            <a:r>
              <a:rPr lang="nl-NL" dirty="0"/>
              <a:t>/</a:t>
            </a:r>
            <a:r>
              <a:rPr lang="nl-NL" dirty="0" err="1"/>
              <a:t>animal</a:t>
            </a:r>
            <a:r>
              <a:rPr lang="nl-NL" dirty="0"/>
              <a:t> (</a:t>
            </a:r>
            <a:r>
              <a:rPr lang="nl-NL" dirty="0" err="1"/>
              <a:t>noun</a:t>
            </a:r>
            <a:r>
              <a:rPr lang="nl-NL" dirty="0"/>
              <a:t>)</a:t>
            </a:r>
            <a:r>
              <a:rPr lang="nl" dirty="0"/>
              <a:t>?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Use </a:t>
            </a:r>
            <a:r>
              <a:rPr lang="nl-NL" dirty="0" err="1"/>
              <a:t>an</a:t>
            </a:r>
            <a:r>
              <a:rPr lang="nl-NL" dirty="0"/>
              <a:t> </a:t>
            </a:r>
            <a:r>
              <a:rPr lang="nl-NL" u="sng" dirty="0" err="1"/>
              <a:t>adjective</a:t>
            </a:r>
            <a:r>
              <a:rPr lang="nl-NL" dirty="0"/>
              <a:t>.</a:t>
            </a:r>
            <a:br>
              <a:rPr lang="nl-NL" dirty="0"/>
            </a:br>
            <a:r>
              <a:rPr lang="nl-NL" u="sng" dirty="0" err="1"/>
              <a:t>Adjectives</a:t>
            </a:r>
            <a:r>
              <a:rPr lang="nl-NL" dirty="0"/>
              <a:t> do </a:t>
            </a:r>
            <a:r>
              <a:rPr lang="nl-NL" dirty="0" err="1"/>
              <a:t>not</a:t>
            </a:r>
            <a:r>
              <a:rPr lang="nl-NL" dirty="0"/>
              <a:t> use</a:t>
            </a:r>
            <a:r>
              <a:rPr lang="nl" dirty="0"/>
              <a:t> –ly.</a:t>
            </a:r>
            <a:br>
              <a:rPr lang="nl" dirty="0"/>
            </a:br>
            <a:r>
              <a:rPr lang="nl" dirty="0">
                <a:solidFill>
                  <a:srgbClr val="6AA84F"/>
                </a:solidFill>
              </a:rPr>
              <a:t>He is a funny guy.</a:t>
            </a:r>
            <a:endParaRPr dirty="0">
              <a:solidFill>
                <a:srgbClr val="6AA84F"/>
              </a:solidFill>
            </a:endParaRPr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 dirty="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-NL" dirty="0"/>
              <a:t>Does </a:t>
            </a:r>
            <a:r>
              <a:rPr lang="nl-NL" dirty="0" err="1"/>
              <a:t>it</a:t>
            </a:r>
            <a:r>
              <a:rPr lang="nl-NL" dirty="0"/>
              <a:t> say </a:t>
            </a:r>
            <a:r>
              <a:rPr lang="nl-NL" dirty="0" err="1"/>
              <a:t>something</a:t>
            </a:r>
            <a:r>
              <a:rPr lang="nl-NL" dirty="0"/>
              <a:t> </a:t>
            </a:r>
            <a:r>
              <a:rPr lang="nl-NL" dirty="0" err="1"/>
              <a:t>about</a:t>
            </a:r>
            <a:r>
              <a:rPr lang="nl-NL" dirty="0"/>
              <a:t> </a:t>
            </a:r>
            <a:r>
              <a:rPr lang="nl-NL" dirty="0" err="1"/>
              <a:t>what</a:t>
            </a:r>
            <a:r>
              <a:rPr lang="nl-NL" dirty="0"/>
              <a:t> or </a:t>
            </a:r>
            <a:r>
              <a:rPr lang="nl-NL" dirty="0" err="1"/>
              <a:t>how</a:t>
            </a:r>
            <a:r>
              <a:rPr lang="nl-NL" dirty="0"/>
              <a:t> </a:t>
            </a:r>
            <a:r>
              <a:rPr lang="nl-NL" dirty="0" err="1"/>
              <a:t>someone</a:t>
            </a:r>
            <a:r>
              <a:rPr lang="nl-NL" dirty="0"/>
              <a:t> is </a:t>
            </a:r>
            <a:r>
              <a:rPr lang="nl-NL" dirty="0" err="1"/>
              <a:t>doing</a:t>
            </a:r>
            <a:r>
              <a:rPr lang="nl-NL" dirty="0"/>
              <a:t> </a:t>
            </a:r>
            <a:r>
              <a:rPr lang="nl-NL" dirty="0" err="1"/>
              <a:t>something</a:t>
            </a:r>
            <a:r>
              <a:rPr lang="nl-NL" dirty="0"/>
              <a:t> (</a:t>
            </a:r>
            <a:r>
              <a:rPr lang="nl-NL" dirty="0" err="1"/>
              <a:t>verb</a:t>
            </a:r>
            <a:r>
              <a:rPr lang="nl-NL" dirty="0"/>
              <a:t>)?</a:t>
            </a:r>
            <a:br>
              <a:rPr lang="nl" dirty="0"/>
            </a:br>
            <a:r>
              <a:rPr lang="nl" dirty="0"/>
              <a:t>Use </a:t>
            </a:r>
            <a:r>
              <a:rPr lang="nl-NL" dirty="0" err="1"/>
              <a:t>an</a:t>
            </a:r>
            <a:r>
              <a:rPr lang="nl-NL" dirty="0"/>
              <a:t> </a:t>
            </a:r>
            <a:r>
              <a:rPr lang="nl-NL" u="sng" dirty="0" err="1"/>
              <a:t>adverb</a:t>
            </a:r>
            <a:r>
              <a:rPr lang="nl-NL" dirty="0"/>
              <a:t>.</a:t>
            </a:r>
            <a:br>
              <a:rPr lang="nl" dirty="0"/>
            </a:br>
            <a:r>
              <a:rPr lang="nl-NL" dirty="0" err="1"/>
              <a:t>Adjectives</a:t>
            </a:r>
            <a:r>
              <a:rPr lang="nl-NL" dirty="0"/>
              <a:t> have </a:t>
            </a:r>
            <a:r>
              <a:rPr lang="nl" dirty="0"/>
              <a:t>–ly behind the word</a:t>
            </a:r>
            <a:br>
              <a:rPr lang="nl" dirty="0"/>
            </a:br>
            <a:r>
              <a:rPr lang="nl" dirty="0">
                <a:solidFill>
                  <a:srgbClr val="6AA84F"/>
                </a:solidFill>
              </a:rPr>
              <a:t>She sings beautiful</a:t>
            </a:r>
            <a:r>
              <a:rPr lang="nl" b="1" dirty="0">
                <a:solidFill>
                  <a:srgbClr val="6AA84F"/>
                </a:solidFill>
              </a:rPr>
              <a:t>ly</a:t>
            </a:r>
            <a:r>
              <a:rPr lang="nl" dirty="0">
                <a:solidFill>
                  <a:srgbClr val="6AA84F"/>
                </a:solidFill>
              </a:rPr>
              <a:t>.</a:t>
            </a:r>
            <a:endParaRPr dirty="0">
              <a:solidFill>
                <a:srgbClr val="6AA84F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7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 err="1"/>
              <a:t>Exceptions</a:t>
            </a:r>
            <a:r>
              <a:rPr lang="nl" dirty="0"/>
              <a:t>	</a:t>
            </a:r>
            <a:endParaRPr dirty="0"/>
          </a:p>
        </p:txBody>
      </p:sp>
      <p:sp>
        <p:nvSpPr>
          <p:cNvPr id="86" name="Google Shape;86;p17"/>
          <p:cNvSpPr txBox="1">
            <a:spLocks noGrp="1"/>
          </p:cNvSpPr>
          <p:nvPr>
            <p:ph type="body" idx="1"/>
          </p:nvPr>
        </p:nvSpPr>
        <p:spPr>
          <a:xfrm>
            <a:off x="311700" y="852882"/>
            <a:ext cx="8520600" cy="4877358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 err="1"/>
              <a:t>Some</a:t>
            </a:r>
            <a:r>
              <a:rPr lang="nl-NL" dirty="0"/>
              <a:t> </a:t>
            </a:r>
            <a:r>
              <a:rPr lang="nl-NL" dirty="0" err="1"/>
              <a:t>words</a:t>
            </a:r>
            <a:r>
              <a:rPr lang="nl-NL" dirty="0"/>
              <a:t> have </a:t>
            </a:r>
            <a:r>
              <a:rPr lang="nl-NL" dirty="0" err="1"/>
              <a:t>their</a:t>
            </a:r>
            <a:r>
              <a:rPr lang="nl-NL" dirty="0"/>
              <a:t> </a:t>
            </a:r>
            <a:r>
              <a:rPr lang="nl-NL" dirty="0" err="1"/>
              <a:t>own</a:t>
            </a:r>
            <a:r>
              <a:rPr lang="nl-NL" dirty="0"/>
              <a:t> form</a:t>
            </a:r>
            <a:r>
              <a:rPr lang="nl" dirty="0"/>
              <a:t>. </a:t>
            </a: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don’t</a:t>
            </a:r>
            <a:r>
              <a:rPr lang="nl-NL" dirty="0"/>
              <a:t> use </a:t>
            </a:r>
            <a:r>
              <a:rPr lang="nl" dirty="0"/>
              <a:t>-ly, </a:t>
            </a:r>
            <a:r>
              <a:rPr lang="nl-NL" dirty="0"/>
              <a:t>but a </a:t>
            </a:r>
            <a:r>
              <a:rPr lang="nl-NL" dirty="0" err="1"/>
              <a:t>whole</a:t>
            </a:r>
            <a:r>
              <a:rPr lang="nl-NL" dirty="0"/>
              <a:t> different word</a:t>
            </a:r>
            <a:r>
              <a:rPr lang="nl" dirty="0"/>
              <a:t>. </a:t>
            </a:r>
            <a:r>
              <a:rPr lang="nl-NL" dirty="0" err="1"/>
              <a:t>You</a:t>
            </a:r>
            <a:r>
              <a:rPr lang="nl-NL" dirty="0"/>
              <a:t> have </a:t>
            </a:r>
            <a:r>
              <a:rPr lang="nl-NL" dirty="0" err="1"/>
              <a:t>to</a:t>
            </a:r>
            <a:r>
              <a:rPr lang="nl-NL" dirty="0"/>
              <a:t> </a:t>
            </a:r>
            <a:r>
              <a:rPr lang="nl-NL" dirty="0" err="1"/>
              <a:t>remember</a:t>
            </a:r>
            <a:r>
              <a:rPr lang="nl-NL" dirty="0"/>
              <a:t> these as</a:t>
            </a:r>
            <a:r>
              <a:rPr lang="nl" dirty="0"/>
              <a:t>. </a:t>
            </a:r>
            <a:endParaRPr dirty="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 dirty="0"/>
              <a:t>He’s a </a:t>
            </a:r>
            <a:r>
              <a:rPr lang="nl" b="1" dirty="0"/>
              <a:t>good</a:t>
            </a:r>
            <a:r>
              <a:rPr lang="nl" dirty="0"/>
              <a:t> artist. → He </a:t>
            </a:r>
            <a:r>
              <a:rPr lang="nl" b="1" dirty="0"/>
              <a:t>draws</a:t>
            </a:r>
            <a:r>
              <a:rPr lang="nl" dirty="0"/>
              <a:t> well.</a:t>
            </a:r>
            <a:br>
              <a:rPr lang="nl" dirty="0"/>
            </a:br>
            <a:r>
              <a:rPr lang="nl" dirty="0"/>
              <a:t>	</a:t>
            </a:r>
            <a:r>
              <a:rPr lang="nl-NL" dirty="0" err="1"/>
              <a:t>Adjective</a:t>
            </a:r>
            <a:r>
              <a:rPr lang="nl-NL" dirty="0"/>
              <a:t>		</a:t>
            </a:r>
            <a:r>
              <a:rPr lang="nl-NL" dirty="0" err="1"/>
              <a:t>Adverb</a:t>
            </a:r>
            <a:r>
              <a:rPr lang="nl" dirty="0"/>
              <a:t> </a:t>
            </a:r>
            <a:endParaRPr dirty="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 dirty="0"/>
              <a:t>She’s a </a:t>
            </a:r>
            <a:r>
              <a:rPr lang="nl" b="1" dirty="0"/>
              <a:t>fast</a:t>
            </a:r>
            <a:r>
              <a:rPr lang="nl" dirty="0"/>
              <a:t> runner. → She </a:t>
            </a:r>
            <a:r>
              <a:rPr lang="nl" b="1" dirty="0"/>
              <a:t>runs </a:t>
            </a:r>
            <a:r>
              <a:rPr lang="nl" dirty="0"/>
              <a:t>fast.</a:t>
            </a:r>
            <a:br>
              <a:rPr lang="nl" dirty="0"/>
            </a:br>
            <a:r>
              <a:rPr lang="nl" dirty="0"/>
              <a:t>	</a:t>
            </a:r>
            <a:r>
              <a:rPr lang="nl-NL" dirty="0" err="1"/>
              <a:t>Adjective</a:t>
            </a:r>
            <a:r>
              <a:rPr lang="nl-NL" dirty="0"/>
              <a:t>		</a:t>
            </a:r>
            <a:r>
              <a:rPr lang="nl-NL" dirty="0" err="1"/>
              <a:t>Adverb</a:t>
            </a:r>
            <a:endParaRPr dirty="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 dirty="0"/>
              <a:t>The </a:t>
            </a:r>
            <a:r>
              <a:rPr lang="nl" b="1" dirty="0"/>
              <a:t>long</a:t>
            </a:r>
            <a:r>
              <a:rPr lang="nl" dirty="0"/>
              <a:t> road. → It took us </a:t>
            </a:r>
            <a:r>
              <a:rPr lang="nl" b="1" dirty="0"/>
              <a:t>long</a:t>
            </a:r>
            <a:r>
              <a:rPr lang="nl" dirty="0"/>
              <a:t> to get there.</a:t>
            </a:r>
            <a:br>
              <a:rPr lang="nl" dirty="0"/>
            </a:br>
            <a:r>
              <a:rPr lang="nl" dirty="0"/>
              <a:t>	</a:t>
            </a:r>
            <a:r>
              <a:rPr lang="nl-NL" dirty="0" err="1"/>
              <a:t>Adjective</a:t>
            </a:r>
            <a:r>
              <a:rPr lang="nl-NL" dirty="0"/>
              <a:t> 		</a:t>
            </a:r>
            <a:r>
              <a:rPr lang="nl-NL" dirty="0" err="1"/>
              <a:t>Adverb</a:t>
            </a:r>
            <a:endParaRPr dirty="0"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nl" dirty="0"/>
              <a:t>That stone is </a:t>
            </a:r>
            <a:r>
              <a:rPr lang="nl" b="1" dirty="0"/>
              <a:t>hard</a:t>
            </a:r>
            <a:r>
              <a:rPr lang="nl" dirty="0"/>
              <a:t>. → I work </a:t>
            </a:r>
            <a:r>
              <a:rPr lang="nl" b="1" dirty="0"/>
              <a:t>hard</a:t>
            </a:r>
            <a:r>
              <a:rPr lang="nl" dirty="0"/>
              <a:t>. </a:t>
            </a:r>
            <a:br>
              <a:rPr lang="nl" dirty="0"/>
            </a:br>
            <a:r>
              <a:rPr lang="nl" dirty="0"/>
              <a:t>	</a:t>
            </a:r>
            <a:r>
              <a:rPr lang="nl-NL" dirty="0" err="1"/>
              <a:t>Adjective</a:t>
            </a:r>
            <a:r>
              <a:rPr lang="nl-NL" dirty="0"/>
              <a:t>		</a:t>
            </a:r>
            <a:r>
              <a:rPr lang="nl-NL" dirty="0" err="1"/>
              <a:t>adverb</a:t>
            </a:r>
            <a:endParaRPr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2EEC1E0C-8554-46C5-AFFA-DACAE4880A56}"/>
              </a:ext>
            </a:extLst>
          </p:cNvPr>
          <p:cNvSpPr txBox="1"/>
          <p:nvPr/>
        </p:nvSpPr>
        <p:spPr>
          <a:xfrm>
            <a:off x="5888736" y="2488715"/>
            <a:ext cx="334060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800" dirty="0">
                <a:solidFill>
                  <a:srgbClr val="FF0000"/>
                </a:solidFill>
                <a:latin typeface="Source Code Pro" panose="020B0604020202020204" charset="0"/>
                <a:ea typeface="Source Code Pro" panose="020B0604020202020204" charset="0"/>
              </a:rPr>
              <a:t>Notice how the adverbs do not contain –</a:t>
            </a:r>
            <a:r>
              <a:rPr lang="en-GB" sz="1800" dirty="0" err="1">
                <a:solidFill>
                  <a:srgbClr val="FF0000"/>
                </a:solidFill>
                <a:latin typeface="Source Code Pro" panose="020B0604020202020204" charset="0"/>
                <a:ea typeface="Source Code Pro" panose="020B0604020202020204" charset="0"/>
              </a:rPr>
              <a:t>ly</a:t>
            </a:r>
            <a:r>
              <a:rPr lang="en-GB" sz="1800" dirty="0">
                <a:solidFill>
                  <a:srgbClr val="FF0000"/>
                </a:solidFill>
                <a:latin typeface="Source Code Pro" panose="020B0604020202020204" charset="0"/>
                <a:ea typeface="Source Code Pro" panose="020B0604020202020204" charset="0"/>
              </a:rPr>
              <a:t> at the end!</a:t>
            </a:r>
            <a:endParaRPr lang="nl-NL" sz="1800" dirty="0">
              <a:solidFill>
                <a:srgbClr val="FF0000"/>
              </a:solidFill>
              <a:latin typeface="Source Code Pro" panose="020B0604020202020204" charset="0"/>
              <a:ea typeface="Source Code Pro" panose="020B0604020202020204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8"/>
          <p:cNvSpPr txBox="1">
            <a:spLocks noGrp="1"/>
          </p:cNvSpPr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 err="1"/>
              <a:t>Warning</a:t>
            </a:r>
            <a:r>
              <a:rPr lang="nl" dirty="0"/>
              <a:t>! </a:t>
            </a:r>
            <a:endParaRPr dirty="0"/>
          </a:p>
        </p:txBody>
      </p:sp>
      <p:sp>
        <p:nvSpPr>
          <p:cNvPr id="92" name="Google Shape;92;p18"/>
          <p:cNvSpPr txBox="1">
            <a:spLocks noGrp="1"/>
          </p:cNvSpPr>
          <p:nvPr>
            <p:ph type="body" idx="1"/>
          </p:nvPr>
        </p:nvSpPr>
        <p:spPr>
          <a:xfrm>
            <a:off x="269625" y="1093850"/>
            <a:ext cx="8520600" cy="334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GB" dirty="0"/>
              <a:t>After the following verbs:</a:t>
            </a:r>
            <a:endParaRPr dirty="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nl" dirty="0"/>
              <a:t>to smell		New cars </a:t>
            </a:r>
            <a:r>
              <a:rPr lang="nl" b="1" dirty="0"/>
              <a:t>smell great.</a:t>
            </a:r>
            <a:r>
              <a:rPr lang="nl" dirty="0"/>
              <a:t> </a:t>
            </a:r>
            <a:br>
              <a:rPr lang="nl" dirty="0"/>
            </a:br>
            <a:r>
              <a:rPr lang="nl" dirty="0"/>
              <a:t>to seem		You </a:t>
            </a:r>
            <a:r>
              <a:rPr lang="nl" b="1" dirty="0"/>
              <a:t>seem nice.</a:t>
            </a:r>
            <a:r>
              <a:rPr lang="nl" dirty="0"/>
              <a:t> </a:t>
            </a:r>
            <a:br>
              <a:rPr lang="nl" dirty="0"/>
            </a:br>
            <a:r>
              <a:rPr lang="nl" dirty="0"/>
              <a:t>to feel		The radiator </a:t>
            </a:r>
            <a:r>
              <a:rPr lang="nl" b="1" dirty="0"/>
              <a:t>feels cold. </a:t>
            </a:r>
            <a:br>
              <a:rPr lang="nl" b="1" dirty="0"/>
            </a:br>
            <a:r>
              <a:rPr lang="nl" dirty="0"/>
              <a:t>to look		She </a:t>
            </a:r>
            <a:r>
              <a:rPr lang="nl" b="1" dirty="0"/>
              <a:t>looks amazing.</a:t>
            </a:r>
            <a:br>
              <a:rPr lang="nl" dirty="0"/>
            </a:br>
            <a:r>
              <a:rPr lang="nl" dirty="0"/>
              <a:t>to sound		This new song </a:t>
            </a:r>
            <a:r>
              <a:rPr lang="nl" b="1" dirty="0"/>
              <a:t>sounds awful.</a:t>
            </a:r>
            <a:br>
              <a:rPr lang="nl" dirty="0"/>
            </a:br>
            <a:r>
              <a:rPr lang="nl" dirty="0"/>
              <a:t>to taste		Your cake </a:t>
            </a:r>
            <a:r>
              <a:rPr lang="nl" b="1" dirty="0"/>
              <a:t>tastes delicious.</a:t>
            </a:r>
            <a:r>
              <a:rPr lang="nl" dirty="0"/>
              <a:t> </a:t>
            </a:r>
            <a:endParaRPr dirty="0"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nl-NL" dirty="0" err="1"/>
              <a:t>You</a:t>
            </a:r>
            <a:r>
              <a:rPr lang="nl-NL" dirty="0"/>
              <a:t> </a:t>
            </a:r>
            <a:r>
              <a:rPr lang="nl-NL" dirty="0" err="1"/>
              <a:t>can</a:t>
            </a:r>
            <a:r>
              <a:rPr lang="nl-NL" dirty="0"/>
              <a:t> never use a word </a:t>
            </a:r>
            <a:r>
              <a:rPr lang="nl-NL" dirty="0" err="1"/>
              <a:t>ending</a:t>
            </a:r>
            <a:r>
              <a:rPr lang="nl-NL" dirty="0"/>
              <a:t> </a:t>
            </a:r>
            <a:r>
              <a:rPr lang="nl-NL" dirty="0" err="1"/>
              <a:t>with</a:t>
            </a:r>
            <a:r>
              <a:rPr lang="nl-NL" dirty="0"/>
              <a:t> -</a:t>
            </a:r>
            <a:r>
              <a:rPr lang="nl-NL" dirty="0" err="1"/>
              <a:t>ly</a:t>
            </a:r>
            <a:r>
              <a:rPr lang="nl" dirty="0"/>
              <a:t>!</a:t>
            </a:r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each Day">
  <a:themeElements>
    <a:clrScheme name="Beach Day">
      <a:dk1>
        <a:srgbClr val="00FDC8"/>
      </a:dk1>
      <a:lt1>
        <a:srgbClr val="FFFFFF"/>
      </a:lt1>
      <a:dk2>
        <a:srgbClr val="666666"/>
      </a:dk2>
      <a:lt2>
        <a:srgbClr val="EEEEEE"/>
      </a:lt2>
      <a:accent1>
        <a:srgbClr val="212121"/>
      </a:accent1>
      <a:accent2>
        <a:srgbClr val="455A64"/>
      </a:accent2>
      <a:accent3>
        <a:srgbClr val="78909C"/>
      </a:accent3>
      <a:accent4>
        <a:srgbClr val="7C7CE0"/>
      </a:accent4>
      <a:accent5>
        <a:srgbClr val="DB4437"/>
      </a:accent5>
      <a:accent6>
        <a:srgbClr val="F6CD4C"/>
      </a:accent6>
      <a:hlink>
        <a:srgbClr val="DB4437"/>
      </a:hlink>
      <a:folHlink>
        <a:srgbClr val="DB443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341</Words>
  <Application>Microsoft Office PowerPoint</Application>
  <PresentationFormat>On-screen Show (16:9)</PresentationFormat>
  <Paragraphs>44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Source Code Pro</vt:lpstr>
      <vt:lpstr>Arial</vt:lpstr>
      <vt:lpstr>Amatic SC</vt:lpstr>
      <vt:lpstr>Beach Day</vt:lpstr>
      <vt:lpstr>Adverbs   vs Adjectives</vt:lpstr>
      <vt:lpstr>What do the underlined words do?</vt:lpstr>
      <vt:lpstr>Look at which word is being described</vt:lpstr>
      <vt:lpstr>Summary</vt:lpstr>
      <vt:lpstr>Exceptions </vt:lpstr>
      <vt:lpstr>Warning!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Bijwoorden  vs bijvoeglijk naamwoorden</dc:title>
  <cp:lastModifiedBy>Emy in 't Veld</cp:lastModifiedBy>
  <cp:revision>3</cp:revision>
  <dcterms:modified xsi:type="dcterms:W3CDTF">2020-04-25T11:24:55Z</dcterms:modified>
</cp:coreProperties>
</file>