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9"/>
  </p:notesMasterIdLst>
  <p:sldIdLst>
    <p:sldId id="293" r:id="rId2"/>
    <p:sldId id="294" r:id="rId3"/>
    <p:sldId id="295" r:id="rId4"/>
    <p:sldId id="297" r:id="rId5"/>
    <p:sldId id="296" r:id="rId6"/>
    <p:sldId id="289" r:id="rId7"/>
    <p:sldId id="298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F8CF05D-C928-42BC-8FF6-EFA97601A5EE}" v="13" dt="2021-02-19T13:24:45.2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96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19T13:31:19.734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0 128,'0'6'0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19T13:07:40.483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0 128,'0'6'0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B03ACF-D08D-40E4-B063-9ED49AE8CD60}" type="datetimeFigureOut">
              <a:rPr lang="nl-NL" smtClean="0"/>
              <a:t>18-2-2021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DB482C-4620-4FD5-A044-84FCBD5D9D9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9092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E764A7-79BD-474B-97CD-E08CD4F641BB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12959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E764A7-79BD-474B-97CD-E08CD4F641BB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2032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2/18/2021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189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Klikken om de titelstijl van het model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t>2/18/2021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665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2/18/2021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442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5" r:id="rId2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g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Wh6JRlLZurA?feature=oembed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H2v2tYNZOcw?feature=oembed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xrxxUheaYto?feature=oembed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7">
            <a:extLst>
              <a:ext uri="{FF2B5EF4-FFF2-40B4-BE49-F238E27FC236}">
                <a16:creationId xmlns:a16="http://schemas.microsoft.com/office/drawing/2014/main" id="{EBDD1931-9E86-4402-9A68-33A2D9EF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30936" y="639520"/>
            <a:ext cx="3429000" cy="171907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/>
              <a:t>Vandaag:</a:t>
            </a:r>
          </a:p>
        </p:txBody>
      </p:sp>
      <p:sp>
        <p:nvSpPr>
          <p:cNvPr id="32" name="Rectangle 6">
            <a:extLst>
              <a:ext uri="{FF2B5EF4-FFF2-40B4-BE49-F238E27FC236}">
                <a16:creationId xmlns:a16="http://schemas.microsoft.com/office/drawing/2014/main" id="{3CE8AF5E-D374-4CF1-90CC-35CF73B81C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9084" y="2532888"/>
            <a:ext cx="3291840" cy="18288"/>
          </a:xfrm>
          <a:custGeom>
            <a:avLst/>
            <a:gdLst>
              <a:gd name="connsiteX0" fmla="*/ 0 w 3291840"/>
              <a:gd name="connsiteY0" fmla="*/ 0 h 18288"/>
              <a:gd name="connsiteX1" fmla="*/ 625450 w 3291840"/>
              <a:gd name="connsiteY1" fmla="*/ 0 h 18288"/>
              <a:gd name="connsiteX2" fmla="*/ 1283818 w 3291840"/>
              <a:gd name="connsiteY2" fmla="*/ 0 h 18288"/>
              <a:gd name="connsiteX3" fmla="*/ 1975104 w 3291840"/>
              <a:gd name="connsiteY3" fmla="*/ 0 h 18288"/>
              <a:gd name="connsiteX4" fmla="*/ 2666390 w 3291840"/>
              <a:gd name="connsiteY4" fmla="*/ 0 h 18288"/>
              <a:gd name="connsiteX5" fmla="*/ 3291840 w 3291840"/>
              <a:gd name="connsiteY5" fmla="*/ 0 h 18288"/>
              <a:gd name="connsiteX6" fmla="*/ 3291840 w 3291840"/>
              <a:gd name="connsiteY6" fmla="*/ 18288 h 18288"/>
              <a:gd name="connsiteX7" fmla="*/ 2567635 w 3291840"/>
              <a:gd name="connsiteY7" fmla="*/ 18288 h 18288"/>
              <a:gd name="connsiteX8" fmla="*/ 1843430 w 3291840"/>
              <a:gd name="connsiteY8" fmla="*/ 18288 h 18288"/>
              <a:gd name="connsiteX9" fmla="*/ 1185062 w 3291840"/>
              <a:gd name="connsiteY9" fmla="*/ 18288 h 18288"/>
              <a:gd name="connsiteX10" fmla="*/ 0 w 3291840"/>
              <a:gd name="connsiteY10" fmla="*/ 18288 h 18288"/>
              <a:gd name="connsiteX11" fmla="*/ 0 w 3291840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1840" h="18288" fill="none" extrusionOk="0">
                <a:moveTo>
                  <a:pt x="0" y="0"/>
                </a:moveTo>
                <a:cubicBezTo>
                  <a:pt x="173613" y="5552"/>
                  <a:pt x="489242" y="1770"/>
                  <a:pt x="625450" y="0"/>
                </a:cubicBezTo>
                <a:cubicBezTo>
                  <a:pt x="761658" y="-1770"/>
                  <a:pt x="1015131" y="32079"/>
                  <a:pt x="1283818" y="0"/>
                </a:cubicBezTo>
                <a:cubicBezTo>
                  <a:pt x="1552505" y="-32079"/>
                  <a:pt x="1752773" y="10771"/>
                  <a:pt x="1975104" y="0"/>
                </a:cubicBezTo>
                <a:cubicBezTo>
                  <a:pt x="2197435" y="-10771"/>
                  <a:pt x="2433070" y="21341"/>
                  <a:pt x="2666390" y="0"/>
                </a:cubicBezTo>
                <a:cubicBezTo>
                  <a:pt x="2899710" y="-21341"/>
                  <a:pt x="3028437" y="16612"/>
                  <a:pt x="3291840" y="0"/>
                </a:cubicBezTo>
                <a:cubicBezTo>
                  <a:pt x="3291131" y="8157"/>
                  <a:pt x="3291427" y="12125"/>
                  <a:pt x="3291840" y="18288"/>
                </a:cubicBezTo>
                <a:cubicBezTo>
                  <a:pt x="3043276" y="37868"/>
                  <a:pt x="2921041" y="-12908"/>
                  <a:pt x="2567635" y="18288"/>
                </a:cubicBezTo>
                <a:cubicBezTo>
                  <a:pt x="2214230" y="49484"/>
                  <a:pt x="2189623" y="-13019"/>
                  <a:pt x="1843430" y="18288"/>
                </a:cubicBezTo>
                <a:cubicBezTo>
                  <a:pt x="1497237" y="49595"/>
                  <a:pt x="1492584" y="29180"/>
                  <a:pt x="1185062" y="18288"/>
                </a:cubicBezTo>
                <a:cubicBezTo>
                  <a:pt x="877540" y="7396"/>
                  <a:pt x="313238" y="464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91840" h="18288" stroke="0" extrusionOk="0">
                <a:moveTo>
                  <a:pt x="0" y="0"/>
                </a:moveTo>
                <a:cubicBezTo>
                  <a:pt x="281971" y="23935"/>
                  <a:pt x="485873" y="-14021"/>
                  <a:pt x="625450" y="0"/>
                </a:cubicBezTo>
                <a:cubicBezTo>
                  <a:pt x="765027" y="14021"/>
                  <a:pt x="1048900" y="27914"/>
                  <a:pt x="1185062" y="0"/>
                </a:cubicBezTo>
                <a:cubicBezTo>
                  <a:pt x="1321224" y="-27914"/>
                  <a:pt x="1648252" y="-3988"/>
                  <a:pt x="1909267" y="0"/>
                </a:cubicBezTo>
                <a:cubicBezTo>
                  <a:pt x="2170282" y="3988"/>
                  <a:pt x="2301957" y="25891"/>
                  <a:pt x="2534717" y="0"/>
                </a:cubicBezTo>
                <a:cubicBezTo>
                  <a:pt x="2767477" y="-25891"/>
                  <a:pt x="3078800" y="21500"/>
                  <a:pt x="3291840" y="0"/>
                </a:cubicBezTo>
                <a:cubicBezTo>
                  <a:pt x="3291576" y="4493"/>
                  <a:pt x="3292224" y="9472"/>
                  <a:pt x="3291840" y="18288"/>
                </a:cubicBezTo>
                <a:cubicBezTo>
                  <a:pt x="3120474" y="15714"/>
                  <a:pt x="2816568" y="4633"/>
                  <a:pt x="2633472" y="18288"/>
                </a:cubicBezTo>
                <a:cubicBezTo>
                  <a:pt x="2450376" y="31943"/>
                  <a:pt x="2160769" y="37350"/>
                  <a:pt x="1909267" y="18288"/>
                </a:cubicBezTo>
                <a:cubicBezTo>
                  <a:pt x="1657765" y="-774"/>
                  <a:pt x="1623992" y="9648"/>
                  <a:pt x="1349654" y="18288"/>
                </a:cubicBezTo>
                <a:cubicBezTo>
                  <a:pt x="1075316" y="26928"/>
                  <a:pt x="833426" y="34181"/>
                  <a:pt x="691286" y="18288"/>
                </a:cubicBezTo>
                <a:cubicBezTo>
                  <a:pt x="549146" y="2395"/>
                  <a:pt x="342011" y="24201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rgbClr val="C34D90"/>
          </a:solidFill>
          <a:ln w="38100" cap="rnd">
            <a:solidFill>
              <a:srgbClr val="C34D90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30936" y="2807208"/>
            <a:ext cx="3429000" cy="3410712"/>
          </a:xfrm>
        </p:spPr>
        <p:txBody>
          <a:bodyPr vert="horz" lIns="91440" tIns="45720" rIns="91440" bIns="45720" rtlCol="0" anchor="t">
            <a:normAutofit/>
          </a:bodyPr>
          <a:lstStyle/>
          <a:p>
            <a:pPr indent="-228600">
              <a:buFont typeface="Arial" panose="020B0604020202020204" pitchFamily="34" charset="0"/>
              <a:buChar char="•"/>
            </a:pPr>
            <a:endParaRPr lang="en-US" sz="2400"/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400" b="1"/>
              <a:t>Interviewvragen </a:t>
            </a:r>
          </a:p>
          <a:p>
            <a:pPr indent="-228600">
              <a:buFont typeface="Arial" panose="020B0604020202020204" pitchFamily="34" charset="0"/>
              <a:buChar char="•"/>
            </a:pPr>
            <a:endParaRPr lang="en-US" sz="2400"/>
          </a:p>
          <a:p>
            <a:pPr indent="-228600">
              <a:buFont typeface="Arial" panose="020B0604020202020204" pitchFamily="34" charset="0"/>
              <a:buChar char="•"/>
            </a:pPr>
            <a:endParaRPr lang="en-US" sz="240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4" name="Ink 33">
                <a:extLst>
                  <a:ext uri="{FF2B5EF4-FFF2-40B4-BE49-F238E27FC236}">
                    <a16:creationId xmlns:a16="http://schemas.microsoft.com/office/drawing/2014/main" id="{070477C5-0410-4E4F-97A1-F84C2465C18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14:cNvPr>
              <p14:cNvContentPartPr>
                <a14:cpLocks xmlns:a14="http://schemas.microsoft.com/office/drawing/2010/main" noGrp="1" noRot="1" noChangeAspect="1" noMove="1" noResize="1" noEditPoints="1" noAdjustHandles="1" noChangeArrowheads="1" noChangeShapeType="1"/>
              </p14:cNvContentPartPr>
              <p14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14:nvPr>
            </p14:nvContentPartPr>
            <p14:xfrm>
              <a:off x="5755403" y="1971579"/>
              <a:ext cx="360" cy="2160"/>
            </p14:xfrm>
          </p:contentPart>
        </mc:Choice>
        <mc:Fallback>
          <p:pic>
            <p:nvPicPr>
              <p:cNvPr id="34" name="Ink 33">
                <a:extLst>
                  <a:ext uri="{FF2B5EF4-FFF2-40B4-BE49-F238E27FC236}">
                    <a16:creationId xmlns:a16="http://schemas.microsoft.com/office/drawing/2014/main" id="{070477C5-0410-4E4F-97A1-F84C2465C18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37403" y="1956150"/>
                <a:ext cx="36000" cy="32709"/>
              </a:xfrm>
              <a:prstGeom prst="rect">
                <a:avLst/>
              </a:prstGeom>
            </p:spPr>
          </p:pic>
        </mc:Fallback>
      </mc:AlternateContent>
      <p:pic>
        <p:nvPicPr>
          <p:cNvPr id="5" name="Afbeelding 4">
            <a:extLst>
              <a:ext uri="{FF2B5EF4-FFF2-40B4-BE49-F238E27FC236}">
                <a16:creationId xmlns:a16="http://schemas.microsoft.com/office/drawing/2014/main" id="{EDDA302B-1AE9-4925-95F2-FCA9E70431E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699" r="2093" b="-3"/>
          <a:stretch/>
        </p:blipFill>
        <p:spPr>
          <a:xfrm>
            <a:off x="5423072" y="640080"/>
            <a:ext cx="5366167" cy="557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605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7A33972-4286-4C80-83A5-EBF04F8F5F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nl-NL" sz="3400"/>
              <a:t>Interviewvragen </a:t>
            </a:r>
          </a:p>
        </p:txBody>
      </p:sp>
      <p:sp>
        <p:nvSpPr>
          <p:cNvPr id="73" name="Rectangle 6">
            <a:extLst>
              <a:ext uri="{FF2B5EF4-FFF2-40B4-BE49-F238E27FC236}">
                <a16:creationId xmlns:a16="http://schemas.microsoft.com/office/drawing/2014/main" id="{3CE8AF5E-D374-4CF1-90CC-35CF73B81C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9084" y="2532888"/>
            <a:ext cx="3291840" cy="18288"/>
          </a:xfrm>
          <a:custGeom>
            <a:avLst/>
            <a:gdLst>
              <a:gd name="connsiteX0" fmla="*/ 0 w 3291840"/>
              <a:gd name="connsiteY0" fmla="*/ 0 h 18288"/>
              <a:gd name="connsiteX1" fmla="*/ 625450 w 3291840"/>
              <a:gd name="connsiteY1" fmla="*/ 0 h 18288"/>
              <a:gd name="connsiteX2" fmla="*/ 1283818 w 3291840"/>
              <a:gd name="connsiteY2" fmla="*/ 0 h 18288"/>
              <a:gd name="connsiteX3" fmla="*/ 1975104 w 3291840"/>
              <a:gd name="connsiteY3" fmla="*/ 0 h 18288"/>
              <a:gd name="connsiteX4" fmla="*/ 2666390 w 3291840"/>
              <a:gd name="connsiteY4" fmla="*/ 0 h 18288"/>
              <a:gd name="connsiteX5" fmla="*/ 3291840 w 3291840"/>
              <a:gd name="connsiteY5" fmla="*/ 0 h 18288"/>
              <a:gd name="connsiteX6" fmla="*/ 3291840 w 3291840"/>
              <a:gd name="connsiteY6" fmla="*/ 18288 h 18288"/>
              <a:gd name="connsiteX7" fmla="*/ 2567635 w 3291840"/>
              <a:gd name="connsiteY7" fmla="*/ 18288 h 18288"/>
              <a:gd name="connsiteX8" fmla="*/ 1843430 w 3291840"/>
              <a:gd name="connsiteY8" fmla="*/ 18288 h 18288"/>
              <a:gd name="connsiteX9" fmla="*/ 1185062 w 3291840"/>
              <a:gd name="connsiteY9" fmla="*/ 18288 h 18288"/>
              <a:gd name="connsiteX10" fmla="*/ 0 w 3291840"/>
              <a:gd name="connsiteY10" fmla="*/ 18288 h 18288"/>
              <a:gd name="connsiteX11" fmla="*/ 0 w 3291840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1840" h="18288" fill="none" extrusionOk="0">
                <a:moveTo>
                  <a:pt x="0" y="0"/>
                </a:moveTo>
                <a:cubicBezTo>
                  <a:pt x="173613" y="5552"/>
                  <a:pt x="489242" y="1770"/>
                  <a:pt x="625450" y="0"/>
                </a:cubicBezTo>
                <a:cubicBezTo>
                  <a:pt x="761658" y="-1770"/>
                  <a:pt x="1015131" y="32079"/>
                  <a:pt x="1283818" y="0"/>
                </a:cubicBezTo>
                <a:cubicBezTo>
                  <a:pt x="1552505" y="-32079"/>
                  <a:pt x="1752773" y="10771"/>
                  <a:pt x="1975104" y="0"/>
                </a:cubicBezTo>
                <a:cubicBezTo>
                  <a:pt x="2197435" y="-10771"/>
                  <a:pt x="2433070" y="21341"/>
                  <a:pt x="2666390" y="0"/>
                </a:cubicBezTo>
                <a:cubicBezTo>
                  <a:pt x="2899710" y="-21341"/>
                  <a:pt x="3028437" y="16612"/>
                  <a:pt x="3291840" y="0"/>
                </a:cubicBezTo>
                <a:cubicBezTo>
                  <a:pt x="3291131" y="8157"/>
                  <a:pt x="3291427" y="12125"/>
                  <a:pt x="3291840" y="18288"/>
                </a:cubicBezTo>
                <a:cubicBezTo>
                  <a:pt x="3043276" y="37868"/>
                  <a:pt x="2921041" y="-12908"/>
                  <a:pt x="2567635" y="18288"/>
                </a:cubicBezTo>
                <a:cubicBezTo>
                  <a:pt x="2214230" y="49484"/>
                  <a:pt x="2189623" y="-13019"/>
                  <a:pt x="1843430" y="18288"/>
                </a:cubicBezTo>
                <a:cubicBezTo>
                  <a:pt x="1497237" y="49595"/>
                  <a:pt x="1492584" y="29180"/>
                  <a:pt x="1185062" y="18288"/>
                </a:cubicBezTo>
                <a:cubicBezTo>
                  <a:pt x="877540" y="7396"/>
                  <a:pt x="313238" y="464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91840" h="18288" stroke="0" extrusionOk="0">
                <a:moveTo>
                  <a:pt x="0" y="0"/>
                </a:moveTo>
                <a:cubicBezTo>
                  <a:pt x="281971" y="23935"/>
                  <a:pt x="485873" y="-14021"/>
                  <a:pt x="625450" y="0"/>
                </a:cubicBezTo>
                <a:cubicBezTo>
                  <a:pt x="765027" y="14021"/>
                  <a:pt x="1048900" y="27914"/>
                  <a:pt x="1185062" y="0"/>
                </a:cubicBezTo>
                <a:cubicBezTo>
                  <a:pt x="1321224" y="-27914"/>
                  <a:pt x="1648252" y="-3988"/>
                  <a:pt x="1909267" y="0"/>
                </a:cubicBezTo>
                <a:cubicBezTo>
                  <a:pt x="2170282" y="3988"/>
                  <a:pt x="2301957" y="25891"/>
                  <a:pt x="2534717" y="0"/>
                </a:cubicBezTo>
                <a:cubicBezTo>
                  <a:pt x="2767477" y="-25891"/>
                  <a:pt x="3078800" y="21500"/>
                  <a:pt x="3291840" y="0"/>
                </a:cubicBezTo>
                <a:cubicBezTo>
                  <a:pt x="3291576" y="4493"/>
                  <a:pt x="3292224" y="9472"/>
                  <a:pt x="3291840" y="18288"/>
                </a:cubicBezTo>
                <a:cubicBezTo>
                  <a:pt x="3120474" y="15714"/>
                  <a:pt x="2816568" y="4633"/>
                  <a:pt x="2633472" y="18288"/>
                </a:cubicBezTo>
                <a:cubicBezTo>
                  <a:pt x="2450376" y="31943"/>
                  <a:pt x="2160769" y="37350"/>
                  <a:pt x="1909267" y="18288"/>
                </a:cubicBezTo>
                <a:cubicBezTo>
                  <a:pt x="1657765" y="-774"/>
                  <a:pt x="1623992" y="9648"/>
                  <a:pt x="1349654" y="18288"/>
                </a:cubicBezTo>
                <a:cubicBezTo>
                  <a:pt x="1075316" y="26928"/>
                  <a:pt x="833426" y="34181"/>
                  <a:pt x="691286" y="18288"/>
                </a:cubicBezTo>
                <a:cubicBezTo>
                  <a:pt x="549146" y="2395"/>
                  <a:pt x="342011" y="24201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rgbClr val="C34D90"/>
          </a:solidFill>
          <a:ln w="38100" cap="rnd">
            <a:solidFill>
              <a:srgbClr val="C34D90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26454AD-FC84-4DE2-ACD4-52F60A78CC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anchor="t">
            <a:normAutofit/>
          </a:bodyPr>
          <a:lstStyle/>
          <a:p>
            <a:r>
              <a:rPr lang="nl-NL" sz="2400" b="1" dirty="0"/>
              <a:t>Wat is het doel van je interview</a:t>
            </a:r>
          </a:p>
          <a:p>
            <a:r>
              <a:rPr lang="nl-NL" sz="2400" b="1" dirty="0"/>
              <a:t>Om goed vragen te kunnen stellen is het belangrijk nog eens terug te denken aan de lessen van gesprekstechnieken </a:t>
            </a:r>
          </a:p>
          <a:p>
            <a:r>
              <a:rPr lang="nl-NL" sz="2400" b="1" dirty="0"/>
              <a:t>Lees je van tevoren in over het onderwerp of de persoon die je gaat interviewen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75" name="Ink 74">
                <a:extLst>
                  <a:ext uri="{FF2B5EF4-FFF2-40B4-BE49-F238E27FC236}">
                    <a16:creationId xmlns:a16="http://schemas.microsoft.com/office/drawing/2014/main" id="{070477C5-0410-4E4F-97A1-F84C2465C18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14:cNvPr>
              <p14:cNvContentPartPr>
                <a14:cpLocks xmlns:a14="http://schemas.microsoft.com/office/drawing/2010/main" noGrp="1" noRot="1" noChangeAspect="1" noMove="1" noResize="1" noEditPoints="1" noAdjustHandles="1" noChangeArrowheads="1" noChangeShapeType="1"/>
              </p14:cNvContentPartPr>
              <p14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14:nvPr>
            </p14:nvContentPartPr>
            <p14:xfrm>
              <a:off x="5755403" y="1971579"/>
              <a:ext cx="360" cy="2160"/>
            </p14:xfrm>
          </p:contentPart>
        </mc:Choice>
        <mc:Fallback>
          <p:pic>
            <p:nvPicPr>
              <p:cNvPr id="75" name="Ink 74">
                <a:extLst>
                  <a:ext uri="{FF2B5EF4-FFF2-40B4-BE49-F238E27FC236}">
                    <a16:creationId xmlns:a16="http://schemas.microsoft.com/office/drawing/2014/main" id="{070477C5-0410-4E4F-97A1-F84C2465C18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737403" y="1956150"/>
                <a:ext cx="36000" cy="32709"/>
              </a:xfrm>
              <a:prstGeom prst="rect">
                <a:avLst/>
              </a:prstGeom>
            </p:spPr>
          </p:pic>
        </mc:Fallback>
      </mc:AlternateContent>
      <p:pic>
        <p:nvPicPr>
          <p:cNvPr id="1026" name="Picture 2" descr="Afbeeldingsresultaat voor gesprekstechnieken">
            <a:extLst>
              <a:ext uri="{FF2B5EF4-FFF2-40B4-BE49-F238E27FC236}">
                <a16:creationId xmlns:a16="http://schemas.microsoft.com/office/drawing/2014/main" id="{02133ECF-9F70-4DB0-9516-7663443D07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77153" y="640080"/>
            <a:ext cx="5858005" cy="5577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3078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C52C35-5100-43B8-A7EA-FB1F8E6F7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Is dit de manier? </a:t>
            </a:r>
          </a:p>
        </p:txBody>
      </p:sp>
      <p:pic>
        <p:nvPicPr>
          <p:cNvPr id="4" name="Onlinemedia 3" title="Premier Rutte wijst journalist erop dat hij enkel gesloten vragen stelt (een analyse)">
            <a:hlinkClick r:id="" action="ppaction://media"/>
            <a:extLst>
              <a:ext uri="{FF2B5EF4-FFF2-40B4-BE49-F238E27FC236}">
                <a16:creationId xmlns:a16="http://schemas.microsoft.com/office/drawing/2014/main" id="{170C8291-67CE-4BFE-8B04-576F0C1DBE79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46313" y="1825625"/>
            <a:ext cx="770096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264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ED73FE-139D-4BD3-8D0A-8B7784114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OF dit? </a:t>
            </a:r>
          </a:p>
        </p:txBody>
      </p:sp>
      <p:pic>
        <p:nvPicPr>
          <p:cNvPr id="4" name="Onlinemedia 3" title="DWDD - voorbeelden interviews">
            <a:hlinkClick r:id="" action="ppaction://media"/>
            <a:extLst>
              <a:ext uri="{FF2B5EF4-FFF2-40B4-BE49-F238E27FC236}">
                <a16:creationId xmlns:a16="http://schemas.microsoft.com/office/drawing/2014/main" id="{23658737-289A-406A-9734-492953E88C1B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46313" y="1825625"/>
            <a:ext cx="770096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197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4D76DA-3A9E-469A-8563-6731211A8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Soorten vragen </a:t>
            </a:r>
          </a:p>
        </p:txBody>
      </p:sp>
      <p:pic>
        <p:nvPicPr>
          <p:cNvPr id="4" name="Onlinemedia 3" title="vragen stellen - vraagsoorten: gesloten, open, door- en controle vragen">
            <a:hlinkClick r:id="" action="ppaction://media"/>
            <a:extLst>
              <a:ext uri="{FF2B5EF4-FFF2-40B4-BE49-F238E27FC236}">
                <a16:creationId xmlns:a16="http://schemas.microsoft.com/office/drawing/2014/main" id="{6B8A677A-E677-4756-B533-5248309783E6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195638" y="1825625"/>
            <a:ext cx="580231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70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rgbClr val="C34D90"/>
          </a:solidFill>
          <a:ln w="38100" cap="rnd">
            <a:solidFill>
              <a:srgbClr val="C34D90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B8EA52-656E-44AB-B962-3AC520166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sz="4600"/>
              <a:t>LSD en Parafraseren in een gesprek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BD52747-9DE9-4B85-90E6-13C3AF14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nl-NL" sz="2200" b="1" dirty="0">
                <a:latin typeface="Arial" panose="020B0604020202020204" pitchFamily="34" charset="0"/>
                <a:cs typeface="Arial" panose="020B0604020202020204" pitchFamily="34" charset="0"/>
              </a:rPr>
              <a:t>Actief luisteren: Luisteren, samenvatten, doorvragen en parafraseren</a:t>
            </a:r>
          </a:p>
          <a:p>
            <a:pPr>
              <a:lnSpc>
                <a:spcPct val="100000"/>
              </a:lnSpc>
            </a:pPr>
            <a:endParaRPr lang="nl-NL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nl-NL" sz="22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Vragen zijn concreet en helder</a:t>
            </a:r>
          </a:p>
          <a:p>
            <a:pPr>
              <a:lnSpc>
                <a:spcPct val="100000"/>
              </a:lnSpc>
            </a:pPr>
            <a:r>
              <a:rPr lang="nl-NL" sz="22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Open vragen</a:t>
            </a:r>
          </a:p>
          <a:p>
            <a:pPr>
              <a:lnSpc>
                <a:spcPct val="100000"/>
              </a:lnSpc>
            </a:pPr>
            <a:r>
              <a:rPr lang="nl-NL" sz="22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Door vragen</a:t>
            </a:r>
          </a:p>
          <a:p>
            <a:pPr>
              <a:lnSpc>
                <a:spcPct val="100000"/>
              </a:lnSpc>
            </a:pPr>
            <a:r>
              <a:rPr lang="nl-NL" sz="22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Terugvragen ( parafraseren</a:t>
            </a:r>
          </a:p>
          <a:p>
            <a:pPr>
              <a:lnSpc>
                <a:spcPct val="100000"/>
              </a:lnSpc>
            </a:pPr>
            <a:r>
              <a:rPr lang="nl-NL" sz="22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Wil je concrete antwoorden dan zul je concrete vragen moeten stellen die geen ruimte geven voor een uitleg van 30 minuten</a:t>
            </a:r>
          </a:p>
        </p:txBody>
      </p:sp>
    </p:spTree>
    <p:extLst>
      <p:ext uri="{BB962C8B-B14F-4D97-AF65-F5344CB8AC3E}">
        <p14:creationId xmlns:p14="http://schemas.microsoft.com/office/powerpoint/2010/main" val="2970608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562D1D0-49C2-47C2-8D00-FBD2F83A1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419540" cy="5431536"/>
          </a:xfrm>
        </p:spPr>
        <p:txBody>
          <a:bodyPr>
            <a:normAutofit/>
          </a:bodyPr>
          <a:lstStyle/>
          <a:p>
            <a:r>
              <a:rPr lang="nl-NL" sz="6000"/>
              <a:t>Oefenen met vragen stellen </a:t>
            </a: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39411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rgbClr val="C34D90"/>
          </a:solidFill>
          <a:ln w="41275" cap="rnd">
            <a:solidFill>
              <a:srgbClr val="C34D90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EAFF78A-77F2-448D-9771-DEC68DC644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8595" y="552091"/>
            <a:ext cx="6052158" cy="5431536"/>
          </a:xfrm>
        </p:spPr>
        <p:txBody>
          <a:bodyPr anchor="ctr">
            <a:normAutofit/>
          </a:bodyPr>
          <a:lstStyle/>
          <a:p>
            <a:r>
              <a:rPr lang="nl-NL" b="1"/>
              <a:t>Bedenk eens 5 vragen en oefen dit eens met een klasgenoot en kijk wat er gebeurd</a:t>
            </a:r>
          </a:p>
        </p:txBody>
      </p:sp>
    </p:spTree>
    <p:extLst>
      <p:ext uri="{BB962C8B-B14F-4D97-AF65-F5344CB8AC3E}">
        <p14:creationId xmlns:p14="http://schemas.microsoft.com/office/powerpoint/2010/main" val="4283626389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yVTI">
  <a:themeElements>
    <a:clrScheme name="AnalogousFromRegularSeedLeftStep">
      <a:dk1>
        <a:srgbClr val="000000"/>
      </a:dk1>
      <a:lt1>
        <a:srgbClr val="FFFFFF"/>
      </a:lt1>
      <a:dk2>
        <a:srgbClr val="242B41"/>
      </a:dk2>
      <a:lt2>
        <a:srgbClr val="E2E8E5"/>
      </a:lt2>
      <a:accent1>
        <a:srgbClr val="C34D90"/>
      </a:accent1>
      <a:accent2>
        <a:srgbClr val="B13BB0"/>
      </a:accent2>
      <a:accent3>
        <a:srgbClr val="934DC3"/>
      </a:accent3>
      <a:accent4>
        <a:srgbClr val="5B47B6"/>
      </a:accent4>
      <a:accent5>
        <a:srgbClr val="4D69C3"/>
      </a:accent5>
      <a:accent6>
        <a:srgbClr val="3B88B1"/>
      </a:accent6>
      <a:hlink>
        <a:srgbClr val="31935B"/>
      </a:hlink>
      <a:folHlink>
        <a:srgbClr val="7F7F7F"/>
      </a:folHlink>
    </a:clrScheme>
    <a:fontScheme name="Custom 2">
      <a:majorFont>
        <a:latin typeface="Modern Love"/>
        <a:ea typeface=""/>
        <a:cs typeface=""/>
      </a:majorFont>
      <a:minorFont>
        <a:latin typeface="The Ha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</Words>
  <Application>Microsoft Office PowerPoint</Application>
  <PresentationFormat>Breedbeeld</PresentationFormat>
  <Paragraphs>22</Paragraphs>
  <Slides>7</Slides>
  <Notes>2</Notes>
  <HiddenSlides>0</HiddenSlides>
  <MMClips>3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Modern Love</vt:lpstr>
      <vt:lpstr>The Hand</vt:lpstr>
      <vt:lpstr>SketchyVTI</vt:lpstr>
      <vt:lpstr>Vandaag:</vt:lpstr>
      <vt:lpstr>Interviewvragen </vt:lpstr>
      <vt:lpstr>Is dit de manier? </vt:lpstr>
      <vt:lpstr>OF dit? </vt:lpstr>
      <vt:lpstr>Soorten vragen </vt:lpstr>
      <vt:lpstr>LSD en Parafraseren in een gesprek</vt:lpstr>
      <vt:lpstr>Oefenen met vragen stellen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Vandaag:</dc:title>
  <dc:creator>Danielle Dirks</dc:creator>
  <cp:lastModifiedBy>Danielle Dirks</cp:lastModifiedBy>
  <cp:revision>1</cp:revision>
  <dcterms:created xsi:type="dcterms:W3CDTF">2021-02-19T13:32:08Z</dcterms:created>
  <dcterms:modified xsi:type="dcterms:W3CDTF">2021-02-19T13:32:49Z</dcterms:modified>
</cp:coreProperties>
</file>