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9" r:id="rId1"/>
  </p:sldMasterIdLst>
  <p:handoutMasterIdLst>
    <p:handoutMasterId r:id="rId17"/>
  </p:handoutMasterIdLst>
  <p:sldIdLst>
    <p:sldId id="256" r:id="rId2"/>
    <p:sldId id="258" r:id="rId3"/>
    <p:sldId id="267" r:id="rId4"/>
    <p:sldId id="268" r:id="rId5"/>
    <p:sldId id="276" r:id="rId6"/>
    <p:sldId id="264" r:id="rId7"/>
    <p:sldId id="269" r:id="rId8"/>
    <p:sldId id="266" r:id="rId9"/>
    <p:sldId id="259" r:id="rId10"/>
    <p:sldId id="274" r:id="rId11"/>
    <p:sldId id="271" r:id="rId12"/>
    <p:sldId id="273" r:id="rId13"/>
    <p:sldId id="272" r:id="rId14"/>
    <p:sldId id="277" r:id="rId15"/>
    <p:sldId id="265" r:id="rId16"/>
  </p:sldIdLst>
  <p:sldSz cx="9144000" cy="6858000" type="screen4x3"/>
  <p:notesSz cx="6858000" cy="9144000"/>
  <p:defaultTextStyle>
    <a:defPPr>
      <a:defRPr lang="nl-NL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ＭＳ Ｐゴシック" panose="020B0600070205080204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ＭＳ Ｐゴシック" panose="020B0600070205080204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ＭＳ Ｐゴシック" panose="020B0600070205080204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ＭＳ Ｐゴシック" panose="020B0600070205080204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frameSlides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715"/>
  </p:normalViewPr>
  <p:slideViewPr>
    <p:cSldViewPr>
      <p:cViewPr varScale="1">
        <p:scale>
          <a:sx n="122" d="100"/>
          <a:sy n="122" d="100"/>
        </p:scale>
        <p:origin x="1360" y="1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handoutMaster" Target="handoutMasters/handoutMaster1.xml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>
            <a:extLst>
              <a:ext uri="{FF2B5EF4-FFF2-40B4-BE49-F238E27FC236}">
                <a16:creationId xmlns="" xmlns:a16="http://schemas.microsoft.com/office/drawing/2014/main" id="{F0EF49F2-5A09-D141-8680-1DF833EFB54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latin typeface="Tahoma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="" xmlns:a16="http://schemas.microsoft.com/office/drawing/2014/main" id="{5FEA904B-D2E2-9944-B3B0-5678E1E7D0A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3F2E346-4A7D-594E-A314-D9B291F8BCBA}" type="datetimeFigureOut">
              <a:rPr lang="nl-NL" altLang="nl-NL"/>
              <a:pPr/>
              <a:t>11-03-21</a:t>
            </a:fld>
            <a:endParaRPr lang="nl-NL" alt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="" xmlns:a16="http://schemas.microsoft.com/office/drawing/2014/main" id="{64F676AF-5916-C548-8695-444E4942BA9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latin typeface="Tahoma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="" xmlns:a16="http://schemas.microsoft.com/office/drawing/2014/main" id="{058E9D28-A143-EE47-9BC0-93B915AB904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B6D4D20-4547-C944-ACC7-248270843384}" type="slidenum">
              <a:rPr lang="nl-NL" altLang="nl-NL"/>
              <a:pPr/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6670232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>
            <a:extLst>
              <a:ext uri="{FF2B5EF4-FFF2-40B4-BE49-F238E27FC236}">
                <a16:creationId xmlns="" xmlns:a16="http://schemas.microsoft.com/office/drawing/2014/main" id="{3496EA51-6F74-C142-B721-2FF15F0D0F88}"/>
              </a:ext>
            </a:extLst>
          </p:cNvPr>
          <p:cNvSpPr>
            <a:spLocks/>
          </p:cNvSpPr>
          <p:nvPr/>
        </p:nvSpPr>
        <p:spPr bwMode="auto">
          <a:xfrm>
            <a:off x="285750" y="2803525"/>
            <a:ext cx="1588" cy="3035300"/>
          </a:xfrm>
          <a:custGeom>
            <a:avLst/>
            <a:gdLst>
              <a:gd name="T0" fmla="*/ 0 w 1588"/>
              <a:gd name="T1" fmla="*/ 0 h 1912"/>
              <a:gd name="T2" fmla="*/ 0 w 1588"/>
              <a:gd name="T3" fmla="*/ 2147483647 h 1912"/>
              <a:gd name="T4" fmla="*/ 0 w 1588"/>
              <a:gd name="T5" fmla="*/ 2147483647 h 1912"/>
              <a:gd name="T6" fmla="*/ 0 w 1588"/>
              <a:gd name="T7" fmla="*/ 2147483647 h 1912"/>
              <a:gd name="T8" fmla="*/ 0 w 1588"/>
              <a:gd name="T9" fmla="*/ 2147483647 h 1912"/>
              <a:gd name="T10" fmla="*/ 0 w 1588"/>
              <a:gd name="T11" fmla="*/ 2147483647 h 1912"/>
              <a:gd name="T12" fmla="*/ 0 w 1588"/>
              <a:gd name="T13" fmla="*/ 0 h 1912"/>
              <a:gd name="T14" fmla="*/ 0 w 1588"/>
              <a:gd name="T15" fmla="*/ 0 h 191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588" h="1912">
                <a:moveTo>
                  <a:pt x="0" y="0"/>
                </a:moveTo>
                <a:lnTo>
                  <a:pt x="0" y="6"/>
                </a:lnTo>
                <a:lnTo>
                  <a:pt x="0" y="60"/>
                </a:lnTo>
                <a:lnTo>
                  <a:pt x="0" y="1912"/>
                </a:lnTo>
                <a:lnTo>
                  <a:pt x="0" y="0"/>
                </a:lnTo>
                <a:close/>
              </a:path>
            </a:pathLst>
          </a:custGeom>
          <a:solidFill>
            <a:srgbClr val="6BBA2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997075"/>
            <a:ext cx="7772400" cy="1431925"/>
          </a:xfrm>
        </p:spPr>
        <p:txBody>
          <a:bodyPr anchor="b" anchorCtr="1"/>
          <a:lstStyle>
            <a:lvl1pPr algn="ctr">
              <a:defRPr/>
            </a:lvl1pPr>
          </a:lstStyle>
          <a:p>
            <a:pPr lvl="0"/>
            <a:r>
              <a:rPr lang="nl-NL" noProof="0"/>
              <a:t>Klik om het opmaakprofiel te bewerken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nl-NL" noProof="0"/>
              <a:t>Klik om het opmaakprofiel van de modelondertitel te bewerken</a:t>
            </a:r>
          </a:p>
        </p:txBody>
      </p:sp>
      <p:sp>
        <p:nvSpPr>
          <p:cNvPr id="5" name="Rectangle 5">
            <a:extLst>
              <a:ext uri="{FF2B5EF4-FFF2-40B4-BE49-F238E27FC236}">
                <a16:creationId xmlns="" xmlns:a16="http://schemas.microsoft.com/office/drawing/2014/main" id="{D80A1AA1-41AF-0548-8A34-4ACEC049053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6">
            <a:extLst>
              <a:ext uri="{FF2B5EF4-FFF2-40B4-BE49-F238E27FC236}">
                <a16:creationId xmlns="" xmlns:a16="http://schemas.microsoft.com/office/drawing/2014/main" id="{6048D467-F4F3-8844-8C74-8639222F8E3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fld id="{EA3E0120-BAAF-7E4C-8A2E-E659981129F0}" type="slidenum">
              <a:rPr lang="nl-NL" altLang="nl-NL"/>
              <a:pPr/>
              <a:t>‹nr.›</a:t>
            </a:fld>
            <a:endParaRPr lang="nl-NL" altLang="nl-NL"/>
          </a:p>
        </p:txBody>
      </p:sp>
      <p:sp>
        <p:nvSpPr>
          <p:cNvPr id="7" name="Rectangle 7">
            <a:extLst>
              <a:ext uri="{FF2B5EF4-FFF2-40B4-BE49-F238E27FC236}">
                <a16:creationId xmlns="" xmlns:a16="http://schemas.microsoft.com/office/drawing/2014/main" id="{13C39B70-1F23-BA42-8238-7759EA2FA92E}"/>
              </a:ext>
            </a:extLst>
          </p:cNvPr>
          <p:cNvSpPr>
            <a:spLocks noGrp="1" noChangeArrowheads="1"/>
          </p:cNvSpPr>
          <p:nvPr>
            <p:ph type="dt" sz="quarter" idx="12"/>
          </p:nvPr>
        </p:nvSpPr>
        <p:spPr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107653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="" xmlns:a16="http://schemas.microsoft.com/office/drawing/2014/main" id="{5A4232AD-EFF5-1143-B232-1BD42282911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Rectangle 5">
            <a:extLst>
              <a:ext uri="{FF2B5EF4-FFF2-40B4-BE49-F238E27FC236}">
                <a16:creationId xmlns="" xmlns:a16="http://schemas.microsoft.com/office/drawing/2014/main" id="{BE475659-3B0D-0546-8E5F-D10B04157EC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6">
            <a:extLst>
              <a:ext uri="{FF2B5EF4-FFF2-40B4-BE49-F238E27FC236}">
                <a16:creationId xmlns="" xmlns:a16="http://schemas.microsoft.com/office/drawing/2014/main" id="{15CE162E-3B91-CC48-AFF8-718B31215CE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31598E-24F5-3B48-B015-9BA5CC2006A1}" type="slidenum">
              <a:rPr lang="nl-NL" altLang="nl-NL"/>
              <a:pPr/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4352531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92100"/>
            <a:ext cx="2057400" cy="5727700"/>
          </a:xfrm>
        </p:spPr>
        <p:txBody>
          <a:bodyPr vert="eaVert"/>
          <a:lstStyle/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92100"/>
            <a:ext cx="6019800" cy="5727700"/>
          </a:xfrm>
        </p:spPr>
        <p:txBody>
          <a:bodyPr vert="eaVert"/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="" xmlns:a16="http://schemas.microsoft.com/office/drawing/2014/main" id="{3B5BF292-FCC2-B349-97CD-243535C46D7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Rectangle 5">
            <a:extLst>
              <a:ext uri="{FF2B5EF4-FFF2-40B4-BE49-F238E27FC236}">
                <a16:creationId xmlns="" xmlns:a16="http://schemas.microsoft.com/office/drawing/2014/main" id="{47DAAD6E-D1D0-CB47-A26D-6563D6FD2AE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6">
            <a:extLst>
              <a:ext uri="{FF2B5EF4-FFF2-40B4-BE49-F238E27FC236}">
                <a16:creationId xmlns="" xmlns:a16="http://schemas.microsoft.com/office/drawing/2014/main" id="{B09B1ACB-DA49-6D40-9098-4FF0303E6EF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A7F8054-5966-AD42-8F84-2E9486259BCD}" type="slidenum">
              <a:rPr lang="nl-NL" altLang="nl-NL"/>
              <a:pPr/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891973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="" xmlns:a16="http://schemas.microsoft.com/office/drawing/2014/main" id="{67DC9412-E33C-0D44-9807-A31D95B56A9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Rectangle 5">
            <a:extLst>
              <a:ext uri="{FF2B5EF4-FFF2-40B4-BE49-F238E27FC236}">
                <a16:creationId xmlns="" xmlns:a16="http://schemas.microsoft.com/office/drawing/2014/main" id="{8157F8BE-A013-364A-A96B-6BAF71B7C46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6">
            <a:extLst>
              <a:ext uri="{FF2B5EF4-FFF2-40B4-BE49-F238E27FC236}">
                <a16:creationId xmlns="" xmlns:a16="http://schemas.microsoft.com/office/drawing/2014/main" id="{83088C05-67A7-884B-8AED-F376AD6310E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5A12229-6C2D-E246-A2A5-01479E9A10AB}" type="slidenum">
              <a:rPr lang="nl-NL" altLang="nl-NL"/>
              <a:pPr/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134532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nl-NL"/>
              <a:t>Klik om de tekststijl van het model te bewerken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="" xmlns:a16="http://schemas.microsoft.com/office/drawing/2014/main" id="{C781E919-9B5C-4843-8D95-D503E065BCA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Rectangle 5">
            <a:extLst>
              <a:ext uri="{FF2B5EF4-FFF2-40B4-BE49-F238E27FC236}">
                <a16:creationId xmlns="" xmlns:a16="http://schemas.microsoft.com/office/drawing/2014/main" id="{651DAB0D-E51C-CA48-BC51-105D7D3D26A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6">
            <a:extLst>
              <a:ext uri="{FF2B5EF4-FFF2-40B4-BE49-F238E27FC236}">
                <a16:creationId xmlns="" xmlns:a16="http://schemas.microsoft.com/office/drawing/2014/main" id="{4E78828F-2322-BC44-B6F3-EFCB79705F6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A872A45-CDF8-6E4A-BFAB-A2FA80C7DCD5}" type="slidenum">
              <a:rPr lang="nl-NL" altLang="nl-NL"/>
              <a:pPr/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4249488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ee objec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EBCFBB74-06C5-EB4E-A3C2-277DD529D3C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170134E1-38FD-FB44-BB8B-8081FD9EE7D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FFC8DCCF-FF06-CC43-BC53-800A5DAB183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AF3D342-C1F9-1644-99B5-9BE5329B047C}" type="slidenum">
              <a:rPr lang="nl-NL" altLang="nl-NL"/>
              <a:pPr/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8660291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tekststijl van het model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tekststijl van het model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="" xmlns:a16="http://schemas.microsoft.com/office/drawing/2014/main" id="{64F7C6B6-61C4-1C47-9918-E8625089A57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8" name="Rectangle 5">
            <a:extLst>
              <a:ext uri="{FF2B5EF4-FFF2-40B4-BE49-F238E27FC236}">
                <a16:creationId xmlns="" xmlns:a16="http://schemas.microsoft.com/office/drawing/2014/main" id="{237F0EEC-B1F8-4C4E-B9AC-A6AAA07E576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9" name="Rectangle 6">
            <a:extLst>
              <a:ext uri="{FF2B5EF4-FFF2-40B4-BE49-F238E27FC236}">
                <a16:creationId xmlns="" xmlns:a16="http://schemas.microsoft.com/office/drawing/2014/main" id="{5EA1563F-FA16-CF45-8055-60FD8E30753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30F5BB9-0DD6-0D4C-82AB-FE6C12FA14C1}" type="slidenum">
              <a:rPr lang="nl-NL" altLang="nl-NL"/>
              <a:pPr/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1255653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Titelstijl van model bewerken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="" xmlns:a16="http://schemas.microsoft.com/office/drawing/2014/main" id="{96048136-CB76-9247-99A9-D13CC77A1B1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4" name="Rectangle 5">
            <a:extLst>
              <a:ext uri="{FF2B5EF4-FFF2-40B4-BE49-F238E27FC236}">
                <a16:creationId xmlns="" xmlns:a16="http://schemas.microsoft.com/office/drawing/2014/main" id="{B77FF3A2-B5F8-2D43-BEFE-EDD808146C1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Rectangle 6">
            <a:extLst>
              <a:ext uri="{FF2B5EF4-FFF2-40B4-BE49-F238E27FC236}">
                <a16:creationId xmlns="" xmlns:a16="http://schemas.microsoft.com/office/drawing/2014/main" id="{96A49F7D-A9AE-5646-AD5C-A42497398DD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ACE8286-0CEA-EF42-BB0A-FC17675F796C}" type="slidenum">
              <a:rPr lang="nl-NL" altLang="nl-NL"/>
              <a:pPr/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3827085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="" xmlns:a16="http://schemas.microsoft.com/office/drawing/2014/main" id="{73F0368F-84D9-4D4E-8A39-FFF30925C1B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3" name="Rectangle 5">
            <a:extLst>
              <a:ext uri="{FF2B5EF4-FFF2-40B4-BE49-F238E27FC236}">
                <a16:creationId xmlns="" xmlns:a16="http://schemas.microsoft.com/office/drawing/2014/main" id="{1600EBF2-66E6-0640-B9BE-BC61D94D659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4" name="Rectangle 6">
            <a:extLst>
              <a:ext uri="{FF2B5EF4-FFF2-40B4-BE49-F238E27FC236}">
                <a16:creationId xmlns="" xmlns:a16="http://schemas.microsoft.com/office/drawing/2014/main" id="{11F5A5B9-250A-CB4C-8260-68EAF54B3FD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28E6707-BD2A-934D-BD0E-59230127E41D}" type="slidenum">
              <a:rPr lang="nl-NL" altLang="nl-NL"/>
              <a:pPr/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881594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tekststijl van het model te bewerken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6768C7A2-806C-0D41-8CF4-1C0F2ED4C65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2671E28F-F369-194B-9559-F6B62A77C31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1588EA47-45E1-9E44-B4A4-36A93435AA0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7001811-E9F3-264B-825C-B6A8AE907476}" type="slidenum">
              <a:rPr lang="nl-NL" altLang="nl-NL"/>
              <a:pPr/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9254664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nl-NL" noProof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tekststijl van het model te bewerken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8E999E50-51DA-EB4E-B6FF-F9368D44A0F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D32E2D14-BB72-3241-9393-6E6B6D1EE56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95DFE9CE-ADCB-854B-B68D-4384FA86CB0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FE68CFD-F9D6-7845-A235-636968E94FE9}" type="slidenum">
              <a:rPr lang="nl-NL" altLang="nl-NL"/>
              <a:pPr/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9777373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="" xmlns:a16="http://schemas.microsoft.com/office/drawing/2014/main" id="{65A22874-1725-A44E-A783-82EFA0E793B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92100"/>
            <a:ext cx="8229600" cy="1384300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/>
              <a:t>Klik om het opmaakprofiel te bewerken</a:t>
            </a:r>
          </a:p>
        </p:txBody>
      </p:sp>
      <p:sp>
        <p:nvSpPr>
          <p:cNvPr id="4099" name="Rectangle 3">
            <a:extLst>
              <a:ext uri="{FF2B5EF4-FFF2-40B4-BE49-F238E27FC236}">
                <a16:creationId xmlns="" xmlns:a16="http://schemas.microsoft.com/office/drawing/2014/main" id="{3B90DA1B-335D-A246-9618-71CD334B6F0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05000"/>
            <a:ext cx="8229600" cy="4114800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/>
              <a:t>Klik om de opmaakprofielen van de modeltekst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100" name="Rectangle 4">
            <a:extLst>
              <a:ext uri="{FF2B5EF4-FFF2-40B4-BE49-F238E27FC236}">
                <a16:creationId xmlns="" xmlns:a16="http://schemas.microsoft.com/office/drawing/2014/main" id="{E1D38024-B215-5940-89B4-26DC3D3CB3AA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4101" name="Rectangle 5">
            <a:extLst>
              <a:ext uri="{FF2B5EF4-FFF2-40B4-BE49-F238E27FC236}">
                <a16:creationId xmlns="" xmlns:a16="http://schemas.microsoft.com/office/drawing/2014/main" id="{A0414C81-0F05-604A-AA49-1F0B20D5343D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4102" name="Rectangle 6">
            <a:extLst>
              <a:ext uri="{FF2B5EF4-FFF2-40B4-BE49-F238E27FC236}">
                <a16:creationId xmlns="" xmlns:a16="http://schemas.microsoft.com/office/drawing/2014/main" id="{8DAC3D27-90FA-B445-9655-538653BB55A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1pPr>
          </a:lstStyle>
          <a:p>
            <a:fld id="{46C29B75-CD7F-314F-A5CF-8D15CC4272B4}" type="slidenum">
              <a:rPr lang="nl-NL" altLang="nl-NL"/>
              <a:pPr/>
              <a:t>‹nr.›</a:t>
            </a:fld>
            <a:endParaRPr lang="nl-NL" altLang="nl-NL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4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  <a:ea typeface="ＭＳ Ｐゴシック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  <a:ea typeface="ＭＳ Ｐゴシック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  <a:ea typeface="ＭＳ Ｐゴシック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  <a:ea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Tahoma" panose="020B0604030504040204" pitchFamily="34" charset="0"/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Tahoma" panose="020B0604030504040204" pitchFamily="34" charset="0"/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charset="0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charset="0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charset="0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charset="0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9pPr>
    </p:bodyStyle>
    <p:otherStyle>
      <a:defPPr>
        <a:defRPr lang="nl-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tif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.tiff"/><Relationship Id="rId3" Type="http://schemas.openxmlformats.org/officeDocument/2006/relationships/image" Target="../media/image11.tif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15.png"/><Relationship Id="rId6" Type="http://schemas.openxmlformats.org/officeDocument/2006/relationships/image" Target="../media/image16.png"/><Relationship Id="rId7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niekee.nl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4" Type="http://schemas.openxmlformats.org/officeDocument/2006/relationships/image" Target="../media/image6.jpeg"/><Relationship Id="rId5" Type="http://schemas.openxmlformats.org/officeDocument/2006/relationships/image" Target="../media/image7.jpeg"/><Relationship Id="rId6" Type="http://schemas.openxmlformats.org/officeDocument/2006/relationships/image" Target="../media/image8.tif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="" xmlns:a16="http://schemas.microsoft.com/office/drawing/2014/main" id="{50DB3627-244F-004F-88CE-A3D589F372CE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79388" y="188913"/>
            <a:ext cx="5834062" cy="1431925"/>
          </a:xfrm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r>
              <a:rPr lang="nl-NL" altLang="nl-NL"/>
              <a:t>Even voorstellen!</a:t>
            </a:r>
          </a:p>
        </p:txBody>
      </p:sp>
      <p:sp>
        <p:nvSpPr>
          <p:cNvPr id="13316" name="Tekstvak 2">
            <a:extLst>
              <a:ext uri="{FF2B5EF4-FFF2-40B4-BE49-F238E27FC236}">
                <a16:creationId xmlns="" xmlns:a16="http://schemas.microsoft.com/office/drawing/2014/main" id="{DED827B8-35EE-8A4B-8FA9-D85EE657A7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0113" y="1989138"/>
            <a:ext cx="4248150" cy="1846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nl-NL" altLang="nl-NL" sz="3200" dirty="0"/>
              <a:t>Naam</a:t>
            </a:r>
            <a:r>
              <a:rPr lang="nl-NL" altLang="nl-NL" sz="3200" dirty="0" smtClean="0"/>
              <a:t>: </a:t>
            </a:r>
            <a:r>
              <a:rPr lang="nl-NL" altLang="nl-NL" sz="3200" dirty="0" smtClean="0"/>
              <a:t/>
            </a:r>
            <a:br>
              <a:rPr lang="nl-NL" altLang="nl-NL" sz="3200" dirty="0" smtClean="0"/>
            </a:br>
            <a:r>
              <a:rPr lang="nl-NL" altLang="nl-NL" sz="3200" dirty="0" smtClean="0"/>
              <a:t>Mentor</a:t>
            </a:r>
            <a:r>
              <a:rPr lang="nl-NL" altLang="nl-NL" sz="3200" dirty="0" smtClean="0"/>
              <a:t>: </a:t>
            </a:r>
            <a:r>
              <a:rPr lang="nl-NL" altLang="nl-NL" sz="3200" dirty="0" smtClean="0"/>
              <a:t/>
            </a:r>
            <a:br>
              <a:rPr lang="nl-NL" altLang="nl-NL" sz="3200" dirty="0" smtClean="0"/>
            </a:br>
            <a:r>
              <a:rPr lang="nl-NL" altLang="nl-NL" sz="3200" dirty="0" smtClean="0"/>
              <a:t>Vak:</a:t>
            </a:r>
            <a:endParaRPr lang="nl-NL" altLang="nl-NL" sz="1800" dirty="0"/>
          </a:p>
          <a:p>
            <a:pPr eaLnBrk="1" hangingPunct="1"/>
            <a:endParaRPr lang="nl-NL" altLang="nl-NL" sz="1800" dirty="0"/>
          </a:p>
        </p:txBody>
      </p:sp>
      <p:sp>
        <p:nvSpPr>
          <p:cNvPr id="4" name="Tekstvak 3">
            <a:extLst>
              <a:ext uri="{FF2B5EF4-FFF2-40B4-BE49-F238E27FC236}">
                <a16:creationId xmlns="" xmlns:a16="http://schemas.microsoft.com/office/drawing/2014/main" id="{BA65F22A-F740-4245-AD68-D102292ECD2B}"/>
              </a:ext>
            </a:extLst>
          </p:cNvPr>
          <p:cNvSpPr txBox="1"/>
          <p:nvPr/>
        </p:nvSpPr>
        <p:spPr>
          <a:xfrm>
            <a:off x="5004048" y="2204864"/>
            <a:ext cx="3456384" cy="1754326"/>
          </a:xfrm>
          <a:prstGeom prst="rect">
            <a:avLst/>
          </a:prstGeom>
          <a:noFill/>
          <a:ln w="635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nl-NL" dirty="0"/>
              <a:t>FOTO….</a:t>
            </a:r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="" xmlns:a16="http://schemas.microsoft.com/office/drawing/2014/main" id="{DCE3D806-FE45-9147-9297-76C142B2CE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NL" dirty="0"/>
              <a:t>Corona / covid-19 omgangsnormen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="" xmlns:a16="http://schemas.microsoft.com/office/drawing/2014/main" id="{A4FD4F4E-CFAB-AF43-8F05-70CD95CE75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2317" y="1676400"/>
            <a:ext cx="8229600" cy="4114800"/>
          </a:xfrm>
        </p:spPr>
        <p:txBody>
          <a:bodyPr/>
          <a:lstStyle/>
          <a:p>
            <a:r>
              <a:rPr lang="nl-NL" dirty="0"/>
              <a:t>1,5 meter afstand docenten</a:t>
            </a:r>
          </a:p>
          <a:p>
            <a:r>
              <a:rPr lang="nl-NL" dirty="0"/>
              <a:t>Desinfectie in elk lokaal</a:t>
            </a:r>
          </a:p>
          <a:p>
            <a:r>
              <a:rPr lang="nl-NL" dirty="0"/>
              <a:t>Rechts op de trap </a:t>
            </a:r>
          </a:p>
          <a:p>
            <a:r>
              <a:rPr lang="nl-NL" dirty="0"/>
              <a:t>Maak ruimte in de gangen, zorg voor een goede doorstroom</a:t>
            </a:r>
          </a:p>
          <a:p>
            <a:r>
              <a:rPr lang="nl-NL" dirty="0"/>
              <a:t>Na de lessen meteen naar huis!</a:t>
            </a:r>
          </a:p>
          <a:p>
            <a:endParaRPr lang="nl-NL" dirty="0"/>
          </a:p>
          <a:p>
            <a:endParaRPr lang="nl-NL" dirty="0"/>
          </a:p>
        </p:txBody>
      </p:sp>
      <p:pic>
        <p:nvPicPr>
          <p:cNvPr id="4" name="Afbeelding 3">
            <a:extLst>
              <a:ext uri="{FF2B5EF4-FFF2-40B4-BE49-F238E27FC236}">
                <a16:creationId xmlns="" xmlns:a16="http://schemas.microsoft.com/office/drawing/2014/main" id="{8767E8FA-21F0-F449-A159-E8C9581781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4168" y="5072569"/>
            <a:ext cx="2843808" cy="1601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4899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="" xmlns:a16="http://schemas.microsoft.com/office/drawing/2014/main" id="{233CA70D-2BEB-E244-A451-9AE9E1CD83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-603448"/>
            <a:ext cx="8229600" cy="2279848"/>
          </a:xfrm>
        </p:spPr>
        <p:txBody>
          <a:bodyPr/>
          <a:lstStyle/>
          <a:p>
            <a:r>
              <a:rPr lang="nl-NL" dirty="0"/>
              <a:t>Introductieweek</a:t>
            </a:r>
          </a:p>
        </p:txBody>
      </p:sp>
      <p:graphicFrame>
        <p:nvGraphicFramePr>
          <p:cNvPr id="4" name="Tabel 4">
            <a:extLst>
              <a:ext uri="{FF2B5EF4-FFF2-40B4-BE49-F238E27FC236}">
                <a16:creationId xmlns="" xmlns:a16="http://schemas.microsoft.com/office/drawing/2014/main" id="{9305AE9C-FBB0-6949-8E52-9680E15FD6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6547883"/>
              </p:ext>
            </p:extLst>
          </p:nvPr>
        </p:nvGraphicFramePr>
        <p:xfrm>
          <a:off x="477073" y="1484784"/>
          <a:ext cx="8147248" cy="48019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6812">
                  <a:extLst>
                    <a:ext uri="{9D8B030D-6E8A-4147-A177-3AD203B41FA5}">
                      <a16:colId xmlns="" xmlns:a16="http://schemas.microsoft.com/office/drawing/2014/main" val="3176181063"/>
                    </a:ext>
                  </a:extLst>
                </a:gridCol>
                <a:gridCol w="2036812">
                  <a:extLst>
                    <a:ext uri="{9D8B030D-6E8A-4147-A177-3AD203B41FA5}">
                      <a16:colId xmlns="" xmlns:a16="http://schemas.microsoft.com/office/drawing/2014/main" val="402995680"/>
                    </a:ext>
                  </a:extLst>
                </a:gridCol>
                <a:gridCol w="2036812">
                  <a:extLst>
                    <a:ext uri="{9D8B030D-6E8A-4147-A177-3AD203B41FA5}">
                      <a16:colId xmlns="" xmlns:a16="http://schemas.microsoft.com/office/drawing/2014/main" val="939970304"/>
                    </a:ext>
                  </a:extLst>
                </a:gridCol>
                <a:gridCol w="2036812">
                  <a:extLst>
                    <a:ext uri="{9D8B030D-6E8A-4147-A177-3AD203B41FA5}">
                      <a16:colId xmlns="" xmlns:a16="http://schemas.microsoft.com/office/drawing/2014/main" val="2349043102"/>
                    </a:ext>
                  </a:extLst>
                </a:gridCol>
              </a:tblGrid>
              <a:tr h="313113">
                <a:tc>
                  <a:txBody>
                    <a:bodyPr/>
                    <a:lstStyle/>
                    <a:p>
                      <a:r>
                        <a:rPr lang="nl-NL" dirty="0"/>
                        <a:t>Dinsdag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Woensdag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Donderdag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Vrijdag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799897692"/>
                  </a:ext>
                </a:extLst>
              </a:tr>
              <a:tr h="4070468">
                <a:tc>
                  <a:txBody>
                    <a:bodyPr/>
                    <a:lstStyle/>
                    <a:p>
                      <a:r>
                        <a:rPr lang="nl-NL" dirty="0"/>
                        <a:t>Algemene zaken – introductie docent</a:t>
                      </a:r>
                    </a:p>
                    <a:p>
                      <a:endParaRPr lang="nl-NL" dirty="0"/>
                    </a:p>
                    <a:p>
                      <a:r>
                        <a:rPr lang="nl-NL" dirty="0"/>
                        <a:t>12u lunchen</a:t>
                      </a:r>
                    </a:p>
                    <a:p>
                      <a:endParaRPr lang="nl-NL" dirty="0"/>
                    </a:p>
                    <a:p>
                      <a:r>
                        <a:rPr lang="nl-NL" dirty="0"/>
                        <a:t>12.30-14.30 uur </a:t>
                      </a:r>
                      <a:r>
                        <a:rPr lang="nl-NL"/>
                        <a:t>speurtocht/</a:t>
                      </a:r>
                      <a:br>
                        <a:rPr lang="nl-NL"/>
                      </a:br>
                      <a:r>
                        <a:rPr lang="nl-NL"/>
                        <a:t>wandeling </a:t>
                      </a:r>
                      <a:r>
                        <a:rPr lang="nl-NL" dirty="0"/>
                        <a:t>met docent</a:t>
                      </a:r>
                    </a:p>
                    <a:p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Roulatie wings </a:t>
                      </a:r>
                    </a:p>
                    <a:p>
                      <a:r>
                        <a:rPr lang="nl-NL" dirty="0"/>
                        <a:t>2 rondes (10.00-12.00u)</a:t>
                      </a:r>
                    </a:p>
                    <a:p>
                      <a:endParaRPr lang="nl-NL" dirty="0"/>
                    </a:p>
                    <a:p>
                      <a:r>
                        <a:rPr lang="nl-NL" dirty="0"/>
                        <a:t>Pauze </a:t>
                      </a:r>
                    </a:p>
                    <a:p>
                      <a:endParaRPr lang="nl-NL" dirty="0"/>
                    </a:p>
                    <a:p>
                      <a:r>
                        <a:rPr lang="nl-NL" dirty="0"/>
                        <a:t>Roulatie wings 2 rondes (12.30-14.30 u)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ECI </a:t>
                      </a:r>
                    </a:p>
                    <a:p>
                      <a:endParaRPr lang="nl-NL" dirty="0"/>
                    </a:p>
                    <a:p>
                      <a:r>
                        <a:rPr lang="nl-NL" dirty="0"/>
                        <a:t>10.00 u voorstelling lj1</a:t>
                      </a:r>
                    </a:p>
                    <a:p>
                      <a:r>
                        <a:rPr lang="nl-NL" dirty="0" err="1"/>
                        <a:t>Lj</a:t>
                      </a:r>
                      <a:r>
                        <a:rPr lang="nl-NL" dirty="0"/>
                        <a:t> 2 uitleg decaan filmzaal</a:t>
                      </a:r>
                    </a:p>
                    <a:p>
                      <a:endParaRPr lang="nl-NL" dirty="0"/>
                    </a:p>
                    <a:p>
                      <a:r>
                        <a:rPr lang="nl-NL" dirty="0"/>
                        <a:t>11.30u voorstelling lj2 </a:t>
                      </a:r>
                      <a:br>
                        <a:rPr lang="nl-NL" dirty="0"/>
                      </a:br>
                      <a:r>
                        <a:rPr lang="nl-NL" dirty="0"/>
                        <a:t>LJ1 uitleg decaan </a:t>
                      </a:r>
                    </a:p>
                    <a:p>
                      <a:endParaRPr lang="nl-NL" dirty="0"/>
                    </a:p>
                    <a:p>
                      <a:r>
                        <a:rPr lang="nl-NL" dirty="0"/>
                        <a:t>12.15 Samen afsluiten met eigen lunch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Sportdag Herten</a:t>
                      </a:r>
                    </a:p>
                    <a:p>
                      <a:pPr rtl="0"/>
                      <a:r>
                        <a:rPr lang="nl-NL" sz="1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LJ 1:</a:t>
                      </a:r>
                    </a:p>
                    <a:p>
                      <a:pPr rtl="0"/>
                      <a:r>
                        <a:rPr lang="nl-NL" sz="1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10u brunch/picknick</a:t>
                      </a:r>
                    </a:p>
                    <a:p>
                      <a:pPr rtl="0"/>
                      <a:r>
                        <a:rPr lang="nl-NL" sz="1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/>
                      </a:r>
                      <a:br>
                        <a:rPr lang="nl-NL" sz="1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nl-NL" sz="1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11.30-13.00 l1 sportdag</a:t>
                      </a:r>
                    </a:p>
                    <a:p>
                      <a:pPr rtl="0"/>
                      <a:r>
                        <a:rPr lang="nl-NL" sz="1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/>
                      </a:r>
                      <a:br>
                        <a:rPr lang="nl-NL" sz="1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nl-NL" sz="1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LJ2:12.00 - brunch/picknick</a:t>
                      </a:r>
                    </a:p>
                    <a:p>
                      <a:pPr rtl="0"/>
                      <a:r>
                        <a:rPr lang="nl-NL" sz="1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/>
                      </a:r>
                      <a:br>
                        <a:rPr lang="nl-NL" sz="1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nl-NL" sz="1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13.30-15.00u leerjaar 2 sportdag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88230574"/>
                  </a:ext>
                </a:extLst>
              </a:tr>
              <a:tr h="313113">
                <a:tc>
                  <a:txBody>
                    <a:bodyPr/>
                    <a:lstStyle/>
                    <a:p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NL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5903505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948026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="" xmlns:a16="http://schemas.microsoft.com/office/drawing/2014/main" id="{672B3B9C-A1A2-AB44-BC2F-83782A95D4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Jullie krijgen (lenen) over enkele dagen: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="" xmlns:a16="http://schemas.microsoft.com/office/drawing/2014/main" id="{27E9A834-2002-3548-994C-11B6ECA8EA77}"/>
              </a:ext>
            </a:extLst>
          </p:cNvPr>
          <p:cNvSpPr txBox="1"/>
          <p:nvPr/>
        </p:nvSpPr>
        <p:spPr>
          <a:xfrm>
            <a:off x="755576" y="2126512"/>
            <a:ext cx="7632847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400" dirty="0"/>
              <a:t>Chromebook en oplader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400" dirty="0"/>
              <a:t>Pasje voor kantine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400" dirty="0"/>
              <a:t>Sleutel voor kluisje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2400" dirty="0"/>
          </a:p>
          <a:p>
            <a:r>
              <a:rPr lang="nl-NL" sz="2400" dirty="0"/>
              <a:t>Deze spullen zijn en blijven van school!</a:t>
            </a:r>
            <a:br>
              <a:rPr lang="nl-NL" sz="2400" dirty="0"/>
            </a:br>
            <a:endParaRPr lang="nl-NL" sz="2400" dirty="0"/>
          </a:p>
          <a:p>
            <a:r>
              <a:rPr lang="nl-NL" sz="2400" dirty="0"/>
              <a:t>Draag hiervoor goede zorg!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784628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="" xmlns:a16="http://schemas.microsoft.com/office/drawing/2014/main" id="{E6AD1E96-99FE-1349-B5F1-CEFB034A57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Wat neem ik mee naar school?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="" xmlns:a16="http://schemas.microsoft.com/office/drawing/2014/main" id="{5B1ECB32-9E3B-3141-8E85-D2E7AF6307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197456">
            <a:off x="5008031" y="3208451"/>
            <a:ext cx="3796677" cy="3016633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="" xmlns:a16="http://schemas.microsoft.com/office/drawing/2014/main" id="{F9D224B4-04B5-1543-85A5-47E5842DEB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212046">
            <a:off x="463463" y="3680752"/>
            <a:ext cx="2777389" cy="2777389"/>
          </a:xfrm>
          <a:prstGeom prst="rect">
            <a:avLst/>
          </a:prstGeom>
        </p:spPr>
      </p:pic>
      <p:sp>
        <p:nvSpPr>
          <p:cNvPr id="6" name="Tekstvak 5">
            <a:extLst>
              <a:ext uri="{FF2B5EF4-FFF2-40B4-BE49-F238E27FC236}">
                <a16:creationId xmlns="" xmlns:a16="http://schemas.microsoft.com/office/drawing/2014/main" id="{040BC311-38CB-604C-8B1D-FB7643E132A8}"/>
              </a:ext>
            </a:extLst>
          </p:cNvPr>
          <p:cNvSpPr txBox="1"/>
          <p:nvPr/>
        </p:nvSpPr>
        <p:spPr>
          <a:xfrm>
            <a:off x="1020726" y="1935126"/>
            <a:ext cx="405533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b="1" dirty="0"/>
              <a:t>Pen, potlood, gum, geodriehoek, lijntjes schriften, groothokjes schrift, </a:t>
            </a:r>
          </a:p>
        </p:txBody>
      </p:sp>
    </p:spTree>
    <p:extLst>
      <p:ext uri="{BB962C8B-B14F-4D97-AF65-F5344CB8AC3E}">
        <p14:creationId xmlns:p14="http://schemas.microsoft.com/office/powerpoint/2010/main" val="35828551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="" xmlns:a16="http://schemas.microsoft.com/office/drawing/2014/main" id="{3D7E4CA7-4963-BC4C-9CB3-D01984025F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Belangrijke mensen op Niekée</a:t>
            </a:r>
          </a:p>
        </p:txBody>
      </p:sp>
      <p:sp>
        <p:nvSpPr>
          <p:cNvPr id="3" name="Tekstvak 2">
            <a:extLst>
              <a:ext uri="{FF2B5EF4-FFF2-40B4-BE49-F238E27FC236}">
                <a16:creationId xmlns="" xmlns:a16="http://schemas.microsoft.com/office/drawing/2014/main" id="{FE144816-9187-364D-B5D0-104480542732}"/>
              </a:ext>
            </a:extLst>
          </p:cNvPr>
          <p:cNvSpPr txBox="1"/>
          <p:nvPr/>
        </p:nvSpPr>
        <p:spPr>
          <a:xfrm>
            <a:off x="903767" y="2456121"/>
            <a:ext cx="6543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TWP</a:t>
            </a:r>
          </a:p>
        </p:txBody>
      </p:sp>
      <p:pic>
        <p:nvPicPr>
          <p:cNvPr id="6" name="Afbeelding 5">
            <a:extLst>
              <a:ext uri="{FF2B5EF4-FFF2-40B4-BE49-F238E27FC236}">
                <a16:creationId xmlns="" xmlns:a16="http://schemas.microsoft.com/office/drawing/2014/main" id="{BCBBE027-F6AF-A848-B5CF-931B5265F3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082835">
            <a:off x="245126" y="2924274"/>
            <a:ext cx="1537588" cy="1216954"/>
          </a:xfrm>
          <a:prstGeom prst="rect">
            <a:avLst/>
          </a:prstGeom>
        </p:spPr>
      </p:pic>
      <p:sp>
        <p:nvSpPr>
          <p:cNvPr id="7" name="Tekstvak 6">
            <a:extLst>
              <a:ext uri="{FF2B5EF4-FFF2-40B4-BE49-F238E27FC236}">
                <a16:creationId xmlns="" xmlns:a16="http://schemas.microsoft.com/office/drawing/2014/main" id="{F8D3E0FA-09E3-8C4E-B942-5C0447C4674B}"/>
              </a:ext>
            </a:extLst>
          </p:cNvPr>
          <p:cNvSpPr txBox="1"/>
          <p:nvPr/>
        </p:nvSpPr>
        <p:spPr>
          <a:xfrm>
            <a:off x="5110705" y="3684374"/>
            <a:ext cx="9877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Plusklas</a:t>
            </a:r>
          </a:p>
        </p:txBody>
      </p:sp>
      <p:sp>
        <p:nvSpPr>
          <p:cNvPr id="8" name="Tekstvak 7">
            <a:extLst>
              <a:ext uri="{FF2B5EF4-FFF2-40B4-BE49-F238E27FC236}">
                <a16:creationId xmlns="" xmlns:a16="http://schemas.microsoft.com/office/drawing/2014/main" id="{69DD66F5-45F5-A042-ACD1-82D9F626D29F}"/>
              </a:ext>
            </a:extLst>
          </p:cNvPr>
          <p:cNvSpPr txBox="1"/>
          <p:nvPr/>
        </p:nvSpPr>
        <p:spPr>
          <a:xfrm>
            <a:off x="7088998" y="4657965"/>
            <a:ext cx="17983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Zorgcoördinator</a:t>
            </a:r>
          </a:p>
        </p:txBody>
      </p:sp>
      <p:sp>
        <p:nvSpPr>
          <p:cNvPr id="10" name="Tekstvak 9">
            <a:extLst>
              <a:ext uri="{FF2B5EF4-FFF2-40B4-BE49-F238E27FC236}">
                <a16:creationId xmlns="" xmlns:a16="http://schemas.microsoft.com/office/drawing/2014/main" id="{3ED2DF91-4609-D947-A4A8-77EC78EEDF9D}"/>
              </a:ext>
            </a:extLst>
          </p:cNvPr>
          <p:cNvSpPr txBox="1"/>
          <p:nvPr/>
        </p:nvSpPr>
        <p:spPr>
          <a:xfrm>
            <a:off x="54515" y="4842631"/>
            <a:ext cx="19833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Teamleider VMBO</a:t>
            </a:r>
          </a:p>
        </p:txBody>
      </p:sp>
      <p:pic>
        <p:nvPicPr>
          <p:cNvPr id="12" name="Afbeelding 11">
            <a:extLst>
              <a:ext uri="{FF2B5EF4-FFF2-40B4-BE49-F238E27FC236}">
                <a16:creationId xmlns="" xmlns:a16="http://schemas.microsoft.com/office/drawing/2014/main" id="{74CD7BFC-1310-904F-B9A6-B04B1C2D8B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789946">
            <a:off x="292203" y="5323016"/>
            <a:ext cx="1507924" cy="1311894"/>
          </a:xfrm>
          <a:prstGeom prst="rect">
            <a:avLst/>
          </a:prstGeom>
        </p:spPr>
      </p:pic>
      <p:pic>
        <p:nvPicPr>
          <p:cNvPr id="14" name="Afbeelding 13">
            <a:extLst>
              <a:ext uri="{FF2B5EF4-FFF2-40B4-BE49-F238E27FC236}">
                <a16:creationId xmlns="" xmlns:a16="http://schemas.microsoft.com/office/drawing/2014/main" id="{C6D78840-3DE0-6546-B96D-9CCBD2BDCB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08661">
            <a:off x="3183585" y="2510022"/>
            <a:ext cx="1353926" cy="1244148"/>
          </a:xfrm>
          <a:prstGeom prst="rect">
            <a:avLst/>
          </a:prstGeom>
        </p:spPr>
      </p:pic>
      <p:pic>
        <p:nvPicPr>
          <p:cNvPr id="16" name="Afbeelding 15">
            <a:extLst>
              <a:ext uri="{FF2B5EF4-FFF2-40B4-BE49-F238E27FC236}">
                <a16:creationId xmlns="" xmlns:a16="http://schemas.microsoft.com/office/drawing/2014/main" id="{33DA4AA6-DC43-CE41-8D80-404844D47E6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961091">
            <a:off x="7158832" y="3056235"/>
            <a:ext cx="1646862" cy="1288849"/>
          </a:xfrm>
          <a:prstGeom prst="rect">
            <a:avLst/>
          </a:prstGeom>
        </p:spPr>
      </p:pic>
      <p:pic>
        <p:nvPicPr>
          <p:cNvPr id="18" name="Afbeelding 17">
            <a:extLst>
              <a:ext uri="{FF2B5EF4-FFF2-40B4-BE49-F238E27FC236}">
                <a16:creationId xmlns="" xmlns:a16="http://schemas.microsoft.com/office/drawing/2014/main" id="{9263978D-0494-4E44-B587-56E15B72D33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428049">
            <a:off x="6964386" y="5211963"/>
            <a:ext cx="1722414" cy="1353937"/>
          </a:xfrm>
          <a:prstGeom prst="rect">
            <a:avLst/>
          </a:prstGeom>
        </p:spPr>
      </p:pic>
      <p:sp>
        <p:nvSpPr>
          <p:cNvPr id="19" name="Tekstvak 18">
            <a:extLst>
              <a:ext uri="{FF2B5EF4-FFF2-40B4-BE49-F238E27FC236}">
                <a16:creationId xmlns="" xmlns:a16="http://schemas.microsoft.com/office/drawing/2014/main" id="{BD4883D1-901E-144B-907D-40A214D9A149}"/>
              </a:ext>
            </a:extLst>
          </p:cNvPr>
          <p:cNvSpPr txBox="1"/>
          <p:nvPr/>
        </p:nvSpPr>
        <p:spPr>
          <a:xfrm>
            <a:off x="6910679" y="2445709"/>
            <a:ext cx="21550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Leerlingbegeleiding</a:t>
            </a:r>
          </a:p>
        </p:txBody>
      </p:sp>
      <p:pic>
        <p:nvPicPr>
          <p:cNvPr id="21" name="Afbeelding 20">
            <a:extLst>
              <a:ext uri="{FF2B5EF4-FFF2-40B4-BE49-F238E27FC236}">
                <a16:creationId xmlns="" xmlns:a16="http://schemas.microsoft.com/office/drawing/2014/main" id="{11AC141D-1C2E-A943-A40C-23382C1F310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264854">
            <a:off x="5131017" y="4215476"/>
            <a:ext cx="1217078" cy="1166366"/>
          </a:xfrm>
          <a:prstGeom prst="rect">
            <a:avLst/>
          </a:prstGeom>
        </p:spPr>
      </p:pic>
      <p:sp>
        <p:nvSpPr>
          <p:cNvPr id="22" name="Tekstvak 21">
            <a:extLst>
              <a:ext uri="{FF2B5EF4-FFF2-40B4-BE49-F238E27FC236}">
                <a16:creationId xmlns="" xmlns:a16="http://schemas.microsoft.com/office/drawing/2014/main" id="{4E0BB66F-5CE9-FD42-96DF-60BA0CB07F36}"/>
              </a:ext>
            </a:extLst>
          </p:cNvPr>
          <p:cNvSpPr txBox="1"/>
          <p:nvPr/>
        </p:nvSpPr>
        <p:spPr>
          <a:xfrm>
            <a:off x="3120465" y="2046576"/>
            <a:ext cx="11453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Directrice</a:t>
            </a:r>
          </a:p>
        </p:txBody>
      </p:sp>
      <p:sp>
        <p:nvSpPr>
          <p:cNvPr id="23" name="Tekstvak 22">
            <a:extLst>
              <a:ext uri="{FF2B5EF4-FFF2-40B4-BE49-F238E27FC236}">
                <a16:creationId xmlns="" xmlns:a16="http://schemas.microsoft.com/office/drawing/2014/main" id="{EFA5CEDD-4A8E-804B-9A43-73E5ADB113B3}"/>
              </a:ext>
            </a:extLst>
          </p:cNvPr>
          <p:cNvSpPr txBox="1"/>
          <p:nvPr/>
        </p:nvSpPr>
        <p:spPr>
          <a:xfrm rot="803497">
            <a:off x="2663338" y="4475493"/>
            <a:ext cx="19350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John van Beek – </a:t>
            </a:r>
            <a:br>
              <a:rPr lang="nl-NL" dirty="0"/>
            </a:br>
            <a:r>
              <a:rPr lang="nl-NL" dirty="0"/>
              <a:t>Conciërge</a:t>
            </a:r>
          </a:p>
        </p:txBody>
      </p:sp>
      <p:sp>
        <p:nvSpPr>
          <p:cNvPr id="24" name="Tekstvak 23">
            <a:extLst>
              <a:ext uri="{FF2B5EF4-FFF2-40B4-BE49-F238E27FC236}">
                <a16:creationId xmlns="" xmlns:a16="http://schemas.microsoft.com/office/drawing/2014/main" id="{675EC6B8-8163-234B-A44B-C91BE9AACB19}"/>
              </a:ext>
            </a:extLst>
          </p:cNvPr>
          <p:cNvSpPr txBox="1"/>
          <p:nvPr/>
        </p:nvSpPr>
        <p:spPr>
          <a:xfrm rot="21016628">
            <a:off x="3076541" y="5888931"/>
            <a:ext cx="22059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Mike van Bree - ICT</a:t>
            </a:r>
          </a:p>
        </p:txBody>
      </p:sp>
    </p:spTree>
    <p:extLst>
      <p:ext uri="{BB962C8B-B14F-4D97-AF65-F5344CB8AC3E}">
        <p14:creationId xmlns:p14="http://schemas.microsoft.com/office/powerpoint/2010/main" val="34604108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>
            <a:extLst>
              <a:ext uri="{FF2B5EF4-FFF2-40B4-BE49-F238E27FC236}">
                <a16:creationId xmlns="" xmlns:a16="http://schemas.microsoft.com/office/drawing/2014/main" id="{E87F868A-E804-FC45-B137-CD4218A8C84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628775"/>
            <a:ext cx="8229600" cy="1384300"/>
          </a:xfrm>
        </p:spPr>
        <p:txBody>
          <a:bodyPr/>
          <a:lstStyle/>
          <a:p>
            <a:pPr algn="ctr" eaLnBrk="1" hangingPunct="1"/>
            <a:r>
              <a:rPr lang="nl-NL" altLang="nl-NL"/>
              <a:t>Vragen?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="" xmlns:a16="http://schemas.microsoft.com/office/drawing/2014/main" id="{1E8348B2-1E49-8942-926C-AF41C71CD6B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nl-NL" altLang="nl-NL" b="1" dirty="0"/>
              <a:t>Contact</a:t>
            </a:r>
            <a:br>
              <a:rPr lang="nl-NL" altLang="nl-NL" b="1" dirty="0"/>
            </a:br>
            <a:endParaRPr lang="nl-NL" altLang="nl-NL" dirty="0"/>
          </a:p>
        </p:txBody>
      </p:sp>
      <p:sp>
        <p:nvSpPr>
          <p:cNvPr id="8195" name="Rectangle 3">
            <a:extLst>
              <a:ext uri="{FF2B5EF4-FFF2-40B4-BE49-F238E27FC236}">
                <a16:creationId xmlns="" xmlns:a16="http://schemas.microsoft.com/office/drawing/2014/main" id="{4E3BC3E9-B155-384B-9404-BA27248430A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412875"/>
            <a:ext cx="8229600" cy="4606925"/>
          </a:xfrm>
        </p:spPr>
        <p:txBody>
          <a:bodyPr/>
          <a:lstStyle/>
          <a:p>
            <a:pPr eaLnBrk="1" hangingPunct="1"/>
            <a:r>
              <a:rPr lang="nl-NL" altLang="nl-NL" sz="2800" b="1" dirty="0"/>
              <a:t>School   0475-345800</a:t>
            </a:r>
            <a:br>
              <a:rPr lang="nl-NL" altLang="nl-NL" sz="2800" b="1" dirty="0"/>
            </a:br>
            <a:endParaRPr lang="nl-NL" altLang="nl-NL" sz="2800" b="1" dirty="0"/>
          </a:p>
          <a:p>
            <a:pPr eaLnBrk="1" hangingPunct="1"/>
            <a:r>
              <a:rPr lang="nl-NL" altLang="nl-NL"/>
              <a:t>E-mail</a:t>
            </a:r>
            <a:r>
              <a:rPr lang="nl-NL" altLang="nl-NL" smtClean="0"/>
              <a:t>:</a:t>
            </a:r>
            <a:endParaRPr lang="nl-NL" altLang="nl-NL" dirty="0"/>
          </a:p>
        </p:txBody>
      </p:sp>
      <p:pic>
        <p:nvPicPr>
          <p:cNvPr id="14339" name="Afbeelding 2">
            <a:extLst>
              <a:ext uri="{FF2B5EF4-FFF2-40B4-BE49-F238E27FC236}">
                <a16:creationId xmlns="" xmlns:a16="http://schemas.microsoft.com/office/drawing/2014/main" id="{BEC60F1B-5446-7C4F-948C-5AB4476730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2527">
            <a:off x="6426200" y="1231900"/>
            <a:ext cx="2301875" cy="279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="" xmlns:a16="http://schemas.microsoft.com/office/drawing/2014/main" id="{7626A7D9-843A-5347-A940-7985B447A0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altLang="nl-NL" dirty="0"/>
              <a:t>Hoe houden wij jou op de hoogte?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="" xmlns:a16="http://schemas.microsoft.com/office/drawing/2014/main" id="{9A8AD371-F96E-3548-9B0E-D48CB6C865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905000"/>
            <a:ext cx="8578850" cy="4114800"/>
          </a:xfrm>
        </p:spPr>
        <p:txBody>
          <a:bodyPr/>
          <a:lstStyle/>
          <a:p>
            <a:pPr>
              <a:defRPr/>
            </a:pPr>
            <a:r>
              <a:rPr lang="nl-NL" dirty="0"/>
              <a:t>Magister (Cijfers / Afwezigheid)</a:t>
            </a:r>
          </a:p>
          <a:p>
            <a:pPr>
              <a:defRPr/>
            </a:pPr>
            <a:r>
              <a:rPr lang="nl-NL" dirty="0"/>
              <a:t>Eigen emailadres</a:t>
            </a:r>
          </a:p>
          <a:p>
            <a:pPr>
              <a:defRPr/>
            </a:pPr>
            <a:r>
              <a:rPr lang="nl-NL" dirty="0"/>
              <a:t>Jaaragenda </a:t>
            </a:r>
            <a:br>
              <a:rPr lang="nl-NL" dirty="0"/>
            </a:br>
            <a:r>
              <a:rPr lang="nl-NL" dirty="0"/>
              <a:t>(</a:t>
            </a:r>
            <a:r>
              <a:rPr lang="nl-NL" dirty="0">
                <a:hlinkClick r:id="rId2"/>
              </a:rPr>
              <a:t>www.niekee.nl</a:t>
            </a:r>
            <a:r>
              <a:rPr lang="nl-NL" dirty="0"/>
              <a:t> - handige documenten)</a:t>
            </a:r>
          </a:p>
          <a:p>
            <a:pPr>
              <a:defRPr/>
            </a:pPr>
            <a:r>
              <a:rPr lang="nl-NL" dirty="0"/>
              <a:t>Informatie via site</a:t>
            </a:r>
          </a:p>
          <a:p>
            <a:pPr>
              <a:defRPr/>
            </a:pPr>
            <a:r>
              <a:rPr lang="nl-NL" dirty="0"/>
              <a:t>Brieven </a:t>
            </a:r>
          </a:p>
          <a:p>
            <a:pPr marL="0" indent="0">
              <a:buFontTx/>
              <a:buNone/>
              <a:defRPr/>
            </a:pPr>
            <a:endParaRPr lang="nl-NL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="" xmlns:a16="http://schemas.microsoft.com/office/drawing/2014/main" id="{BE951FE8-03F8-DD44-957A-5E1BAAA148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Lestijden</a:t>
            </a:r>
          </a:p>
        </p:txBody>
      </p:sp>
      <p:graphicFrame>
        <p:nvGraphicFramePr>
          <p:cNvPr id="4" name="Tabel 4">
            <a:extLst>
              <a:ext uri="{FF2B5EF4-FFF2-40B4-BE49-F238E27FC236}">
                <a16:creationId xmlns="" xmlns:a16="http://schemas.microsoft.com/office/drawing/2014/main" id="{F1ACC4C6-A8A9-514C-8320-002FA2885F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5105149"/>
              </p:ext>
            </p:extLst>
          </p:nvPr>
        </p:nvGraphicFramePr>
        <p:xfrm>
          <a:off x="3563888" y="731520"/>
          <a:ext cx="4608512" cy="55057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2128">
                  <a:extLst>
                    <a:ext uri="{9D8B030D-6E8A-4147-A177-3AD203B41FA5}">
                      <a16:colId xmlns="" xmlns:a16="http://schemas.microsoft.com/office/drawing/2014/main" val="2416106061"/>
                    </a:ext>
                  </a:extLst>
                </a:gridCol>
                <a:gridCol w="3456384">
                  <a:extLst>
                    <a:ext uri="{9D8B030D-6E8A-4147-A177-3AD203B41FA5}">
                      <a16:colId xmlns="" xmlns:a16="http://schemas.microsoft.com/office/drawing/2014/main" val="736134806"/>
                    </a:ext>
                  </a:extLst>
                </a:gridCol>
              </a:tblGrid>
              <a:tr h="653230">
                <a:tc>
                  <a:txBody>
                    <a:bodyPr/>
                    <a:lstStyle/>
                    <a:p>
                      <a:r>
                        <a:rPr lang="nl-NL" dirty="0"/>
                        <a:t>Lessen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Tijd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715793067"/>
                  </a:ext>
                </a:extLst>
              </a:tr>
              <a:tr h="373274">
                <a:tc>
                  <a:txBody>
                    <a:bodyPr/>
                    <a:lstStyle/>
                    <a:p>
                      <a:r>
                        <a:rPr lang="nl-NL" dirty="0"/>
                        <a:t>1.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9.00 – 9.45 u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555159561"/>
                  </a:ext>
                </a:extLst>
              </a:tr>
              <a:tr h="373274">
                <a:tc>
                  <a:txBody>
                    <a:bodyPr/>
                    <a:lstStyle/>
                    <a:p>
                      <a:r>
                        <a:rPr lang="nl-NL" dirty="0"/>
                        <a:t>2.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9.45 – 10.30 u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048838906"/>
                  </a:ext>
                </a:extLst>
              </a:tr>
              <a:tr h="373274">
                <a:tc>
                  <a:txBody>
                    <a:bodyPr/>
                    <a:lstStyle/>
                    <a:p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Pauze 15 min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168656617"/>
                  </a:ext>
                </a:extLst>
              </a:tr>
              <a:tr h="373274">
                <a:tc>
                  <a:txBody>
                    <a:bodyPr/>
                    <a:lstStyle/>
                    <a:p>
                      <a:r>
                        <a:rPr lang="nl-NL" dirty="0"/>
                        <a:t>3.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10.45 – 11.30 u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954031376"/>
                  </a:ext>
                </a:extLst>
              </a:tr>
              <a:tr h="373274">
                <a:tc>
                  <a:txBody>
                    <a:bodyPr/>
                    <a:lstStyle/>
                    <a:p>
                      <a:r>
                        <a:rPr lang="nl-NL" dirty="0"/>
                        <a:t>4.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11.30 – 12.15 u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12004518"/>
                  </a:ext>
                </a:extLst>
              </a:tr>
              <a:tr h="373274">
                <a:tc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Pauze 30 min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240846836"/>
                  </a:ext>
                </a:extLst>
              </a:tr>
              <a:tr h="373274">
                <a:tc>
                  <a:txBody>
                    <a:bodyPr/>
                    <a:lstStyle/>
                    <a:p>
                      <a:r>
                        <a:rPr lang="nl-NL" dirty="0"/>
                        <a:t>5.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12.45 – 13.30 u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630061758"/>
                  </a:ext>
                </a:extLst>
              </a:tr>
              <a:tr h="373274">
                <a:tc>
                  <a:txBody>
                    <a:bodyPr/>
                    <a:lstStyle/>
                    <a:p>
                      <a:r>
                        <a:rPr lang="nl-NL" dirty="0"/>
                        <a:t>6.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13.30- 14.15 u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121559801"/>
                  </a:ext>
                </a:extLst>
              </a:tr>
              <a:tr h="373274">
                <a:tc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Pauze 15 min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447187249"/>
                  </a:ext>
                </a:extLst>
              </a:tr>
              <a:tr h="373274">
                <a:tc>
                  <a:txBody>
                    <a:bodyPr/>
                    <a:lstStyle/>
                    <a:p>
                      <a:r>
                        <a:rPr lang="nl-NL" dirty="0"/>
                        <a:t>7.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14.30 – 15.15 u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132611126"/>
                  </a:ext>
                </a:extLst>
              </a:tr>
              <a:tr h="373274">
                <a:tc>
                  <a:txBody>
                    <a:bodyPr/>
                    <a:lstStyle/>
                    <a:p>
                      <a:r>
                        <a:rPr lang="nl-NL" dirty="0"/>
                        <a:t>8.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15.15 – 16.00 u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473911952"/>
                  </a:ext>
                </a:extLst>
              </a:tr>
              <a:tr h="373274">
                <a:tc>
                  <a:txBody>
                    <a:bodyPr/>
                    <a:lstStyle/>
                    <a:p>
                      <a:r>
                        <a:rPr lang="nl-NL" dirty="0"/>
                        <a:t>9.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16.00 – 16.45 u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068105418"/>
                  </a:ext>
                </a:extLst>
              </a:tr>
              <a:tr h="373274">
                <a:tc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NL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6590481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471777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="" xmlns:a16="http://schemas.microsoft.com/office/drawing/2014/main" id="{7D52E32D-E2E1-6C4C-961D-020905300E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9383" y="-171400"/>
            <a:ext cx="8229600" cy="1384300"/>
          </a:xfrm>
        </p:spPr>
        <p:txBody>
          <a:bodyPr/>
          <a:lstStyle/>
          <a:p>
            <a:r>
              <a:rPr lang="nl-NL" sz="3600" dirty="0"/>
              <a:t>Voorbeeld rooster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="" xmlns:a16="http://schemas.microsoft.com/office/drawing/2014/main" id="{CB5E1576-7C3C-5947-AAA1-56DD13AD1A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17693"/>
            <a:ext cx="9144000" cy="5222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4007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="" xmlns:a16="http://schemas.microsoft.com/office/drawing/2014/main" id="{DD5EBB61-B01E-BB47-81B5-01E7A86F250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nl-NL" altLang="nl-NL" dirty="0"/>
              <a:t>Ziek thuis</a:t>
            </a:r>
          </a:p>
        </p:txBody>
      </p:sp>
      <p:sp>
        <p:nvSpPr>
          <p:cNvPr id="21509" name="Text Box 5">
            <a:extLst>
              <a:ext uri="{FF2B5EF4-FFF2-40B4-BE49-F238E27FC236}">
                <a16:creationId xmlns="" xmlns:a16="http://schemas.microsoft.com/office/drawing/2014/main" id="{06D4F48F-D1B6-704E-AC2D-43DD24D0C9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8" y="1484313"/>
            <a:ext cx="8137525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nl-NL" sz="2800" b="1" dirty="0">
                <a:latin typeface="Arial"/>
                <a:ea typeface="ＭＳ Ｐゴシック" charset="0"/>
              </a:rPr>
              <a:t>Voor 9.00 uur telefonisch doorgeven door ouders/verzorgers</a:t>
            </a:r>
            <a:endParaRPr lang="nl-NL" sz="2800" b="1" dirty="0">
              <a:latin typeface="Tahoma" charset="0"/>
              <a:ea typeface="ＭＳ Ｐゴシック" charset="0"/>
            </a:endParaRPr>
          </a:p>
        </p:txBody>
      </p:sp>
      <p:sp>
        <p:nvSpPr>
          <p:cNvPr id="21510" name="Rectangle 6">
            <a:extLst>
              <a:ext uri="{FF2B5EF4-FFF2-40B4-BE49-F238E27FC236}">
                <a16:creationId xmlns="" xmlns:a16="http://schemas.microsoft.com/office/drawing/2014/main" id="{48BD9ED7-0642-CD48-9EFE-89A345315A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188" y="2044700"/>
            <a:ext cx="8229600" cy="138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nl-NL" altLang="nl-NL" sz="40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Ziek onder schooltijd?</a:t>
            </a:r>
          </a:p>
        </p:txBody>
      </p:sp>
      <p:sp>
        <p:nvSpPr>
          <p:cNvPr id="21511" name="Text Box 7">
            <a:extLst>
              <a:ext uri="{FF2B5EF4-FFF2-40B4-BE49-F238E27FC236}">
                <a16:creationId xmlns="" xmlns:a16="http://schemas.microsoft.com/office/drawing/2014/main" id="{E7579690-90A6-D248-81E8-F987412D55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8" y="3284538"/>
            <a:ext cx="8137525" cy="3323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r>
              <a:rPr lang="nl-NL" sz="2800" dirty="0">
                <a:latin typeface="Tahoma" charset="0"/>
                <a:ea typeface="ＭＳ Ｐゴシック" charset="0"/>
              </a:rPr>
              <a:t> Contact met ouders/verzorgers</a:t>
            </a:r>
          </a:p>
          <a:p>
            <a:pPr>
              <a:spcBef>
                <a:spcPct val="50000"/>
              </a:spcBef>
              <a:buFontTx/>
              <a:buChar char="•"/>
              <a:defRPr/>
            </a:pPr>
            <a:r>
              <a:rPr lang="nl-NL" sz="2800" dirty="0">
                <a:latin typeface="Tahoma" charset="0"/>
                <a:ea typeface="ＭＳ Ｐゴシック" charset="0"/>
              </a:rPr>
              <a:t> Leerling mag naar huis indien ouders/ verzorgers akkoord </a:t>
            </a:r>
          </a:p>
          <a:p>
            <a:pPr>
              <a:spcBef>
                <a:spcPct val="50000"/>
              </a:spcBef>
              <a:buFontTx/>
              <a:buChar char="•"/>
              <a:defRPr/>
            </a:pPr>
            <a:r>
              <a:rPr lang="nl-NL" sz="2800" dirty="0">
                <a:latin typeface="Tahoma" charset="0"/>
                <a:ea typeface="ＭＳ Ｐゴシック" charset="0"/>
              </a:rPr>
              <a:t> Leerling thuis aangekomen? Bel ons even.</a:t>
            </a:r>
          </a:p>
          <a:p>
            <a:pPr>
              <a:spcBef>
                <a:spcPct val="50000"/>
              </a:spcBef>
              <a:buFontTx/>
              <a:buChar char="•"/>
              <a:defRPr/>
            </a:pPr>
            <a:r>
              <a:rPr lang="nl-NL" sz="2800" dirty="0">
                <a:latin typeface="Tahoma" charset="0"/>
                <a:ea typeface="ＭＳ Ｐゴシック" charset="0"/>
              </a:rPr>
              <a:t> Ben je beter? </a:t>
            </a:r>
            <a:r>
              <a:rPr lang="nl-NL" sz="2800" dirty="0">
                <a:latin typeface="Tahoma" charset="0"/>
                <a:ea typeface="ＭＳ Ｐゴシック" charset="0"/>
                <a:sym typeface="Wingdings" pitchFamily="2" charset="2"/>
              </a:rPr>
              <a:t> </a:t>
            </a:r>
            <a:r>
              <a:rPr lang="nl-NL" sz="2800" dirty="0">
                <a:latin typeface="Tahoma" charset="0"/>
                <a:ea typeface="ＭＳ Ｐゴシック" charset="0"/>
              </a:rPr>
              <a:t>Neem een briefje mee van thuis met een handtekening van ouders/verzorgers</a:t>
            </a:r>
            <a:endParaRPr lang="nl-NL" sz="2800" b="1" dirty="0">
              <a:latin typeface="Tahoma" charset="0"/>
              <a:ea typeface="ＭＳ Ｐゴシック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="" xmlns:a16="http://schemas.microsoft.com/office/drawing/2014/main" id="{CCB8A1E4-AC71-ED4D-BA0B-42A9EAA84B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Leerplicht!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="" xmlns:a16="http://schemas.microsoft.com/office/drawing/2014/main" id="{EF87BDAA-96AD-AD47-93E4-AAD415E4A6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535016"/>
          </a:xfrm>
        </p:spPr>
        <p:txBody>
          <a:bodyPr/>
          <a:lstStyle/>
          <a:p>
            <a:r>
              <a:rPr lang="nl-NL" dirty="0"/>
              <a:t>Elke leerling tot 18 jaar leerplichtig.</a:t>
            </a:r>
          </a:p>
          <a:p>
            <a:r>
              <a:rPr lang="nl-NL" dirty="0"/>
              <a:t>Magister </a:t>
            </a:r>
          </a:p>
          <a:p>
            <a:r>
              <a:rPr lang="nl-NL" dirty="0"/>
              <a:t>Bij 5x afwezig/te laat ontvangen ouders een brief</a:t>
            </a:r>
          </a:p>
          <a:p>
            <a:r>
              <a:rPr lang="nl-NL" dirty="0"/>
              <a:t>Bij 15x afwezig/te laat melding bij leerplicht, en een gesprek met de leerplichtambtenaar. </a:t>
            </a:r>
          </a:p>
        </p:txBody>
      </p:sp>
    </p:spTree>
    <p:extLst>
      <p:ext uri="{BB962C8B-B14F-4D97-AF65-F5344CB8AC3E}">
        <p14:creationId xmlns:p14="http://schemas.microsoft.com/office/powerpoint/2010/main" val="11125070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="" xmlns:a16="http://schemas.microsoft.com/office/drawing/2014/main" id="{458A56D8-0981-0642-B4F7-EDCF0D229CA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nl-NL" altLang="nl-NL" dirty="0"/>
              <a:t>Speciaal verlof?</a:t>
            </a:r>
          </a:p>
        </p:txBody>
      </p:sp>
      <p:sp>
        <p:nvSpPr>
          <p:cNvPr id="23555" name="Text Box 3">
            <a:extLst>
              <a:ext uri="{FF2B5EF4-FFF2-40B4-BE49-F238E27FC236}">
                <a16:creationId xmlns="" xmlns:a16="http://schemas.microsoft.com/office/drawing/2014/main" id="{2C3367FA-88BF-964B-B72E-81CD18D876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7813" y="2636838"/>
            <a:ext cx="575945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nl-NL" sz="2800" b="1" dirty="0">
                <a:latin typeface="Tahoma" charset="0"/>
                <a:ea typeface="ＭＳ Ｐゴシック" charset="0"/>
              </a:rPr>
              <a:t>Schriftelijk aanvragen bij de teamleider Mevrouw I. van Zijl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33" name="Rectangle 17">
            <a:extLst>
              <a:ext uri="{FF2B5EF4-FFF2-40B4-BE49-F238E27FC236}">
                <a16:creationId xmlns="" xmlns:a16="http://schemas.microsoft.com/office/drawing/2014/main" id="{36F84C4B-FE0F-3441-801E-5E456BCFF38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384300"/>
          </a:xfrm>
        </p:spPr>
        <p:txBody>
          <a:bodyPr/>
          <a:lstStyle/>
          <a:p>
            <a:pPr algn="ctr" eaLnBrk="1" hangingPunct="1"/>
            <a:r>
              <a:rPr lang="nl-NL" altLang="nl-NL" sz="4000"/>
              <a:t>Afspraken</a:t>
            </a:r>
            <a:br>
              <a:rPr lang="nl-NL" altLang="nl-NL" sz="4000"/>
            </a:br>
            <a:endParaRPr lang="nl-NL" altLang="nl-NL" sz="4000"/>
          </a:p>
        </p:txBody>
      </p:sp>
      <p:pic>
        <p:nvPicPr>
          <p:cNvPr id="19458" name="Picture 19" descr="kauwgom_134622h">
            <a:extLst>
              <a:ext uri="{FF2B5EF4-FFF2-40B4-BE49-F238E27FC236}">
                <a16:creationId xmlns="" xmlns:a16="http://schemas.microsoft.com/office/drawing/2014/main" id="{98D7893D-2B0B-CC47-82A8-A2B64AC1A2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292" y="4797152"/>
            <a:ext cx="3527425" cy="188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Picture 21" descr="gsm%20verboden">
            <a:extLst>
              <a:ext uri="{FF2B5EF4-FFF2-40B4-BE49-F238E27FC236}">
                <a16:creationId xmlns="" xmlns:a16="http://schemas.microsoft.com/office/drawing/2014/main" id="{8461D9AF-820F-774C-8CDD-15E38C852B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487" y="658019"/>
            <a:ext cx="1873250" cy="187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Picture 23" descr="baseball-caps-safecap">
            <a:extLst>
              <a:ext uri="{FF2B5EF4-FFF2-40B4-BE49-F238E27FC236}">
                <a16:creationId xmlns="" xmlns:a16="http://schemas.microsoft.com/office/drawing/2014/main" id="{6543502B-5C78-2C42-9627-FE8098FE74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785" y="591529"/>
            <a:ext cx="1977728" cy="1977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Picture 25" descr="hakken">
            <a:extLst>
              <a:ext uri="{FF2B5EF4-FFF2-40B4-BE49-F238E27FC236}">
                <a16:creationId xmlns="" xmlns:a16="http://schemas.microsoft.com/office/drawing/2014/main" id="{71C58CF9-89D6-7B42-99CE-D923464E76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3306" y="1988840"/>
            <a:ext cx="2520950" cy="244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Afbeelding 1">
            <a:extLst>
              <a:ext uri="{FF2B5EF4-FFF2-40B4-BE49-F238E27FC236}">
                <a16:creationId xmlns="" xmlns:a16="http://schemas.microsoft.com/office/drawing/2014/main" id="{89179704-0553-344F-BEA9-01D696CD8A4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65824" y="3789040"/>
            <a:ext cx="2649351" cy="2639717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ceaan">
  <a:themeElements>
    <a:clrScheme name="Oceaan 1">
      <a:dk1>
        <a:srgbClr val="010199"/>
      </a:dk1>
      <a:lt1>
        <a:srgbClr val="FFFFFF"/>
      </a:lt1>
      <a:dk2>
        <a:srgbClr val="000099"/>
      </a:dk2>
      <a:lt2>
        <a:srgbClr val="FFFFFF"/>
      </a:lt2>
      <a:accent1>
        <a:srgbClr val="33CCCC"/>
      </a:accent1>
      <a:accent2>
        <a:srgbClr val="00C600"/>
      </a:accent2>
      <a:accent3>
        <a:srgbClr val="AAAACA"/>
      </a:accent3>
      <a:accent4>
        <a:srgbClr val="DADADA"/>
      </a:accent4>
      <a:accent5>
        <a:srgbClr val="ADE2E2"/>
      </a:accent5>
      <a:accent6>
        <a:srgbClr val="00B300"/>
      </a:accent6>
      <a:hlink>
        <a:srgbClr val="FFCC00"/>
      </a:hlink>
      <a:folHlink>
        <a:srgbClr val="6699FF"/>
      </a:folHlink>
    </a:clrScheme>
    <a:fontScheme name="Oceaan">
      <a:majorFont>
        <a:latin typeface="Tahoma"/>
        <a:ea typeface="ＭＳ Ｐゴシック"/>
        <a:cs typeface=""/>
      </a:majorFont>
      <a:minorFont>
        <a:latin typeface="Tahoma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Oceaan 1">
        <a:dk1>
          <a:srgbClr val="010199"/>
        </a:dk1>
        <a:lt1>
          <a:srgbClr val="FFFFFF"/>
        </a:lt1>
        <a:dk2>
          <a:srgbClr val="000099"/>
        </a:dk2>
        <a:lt2>
          <a:srgbClr val="FFFFFF"/>
        </a:lt2>
        <a:accent1>
          <a:srgbClr val="33CCCC"/>
        </a:accent1>
        <a:accent2>
          <a:srgbClr val="00C600"/>
        </a:accent2>
        <a:accent3>
          <a:srgbClr val="AAAACA"/>
        </a:accent3>
        <a:accent4>
          <a:srgbClr val="DADADA"/>
        </a:accent4>
        <a:accent5>
          <a:srgbClr val="ADE2E2"/>
        </a:accent5>
        <a:accent6>
          <a:srgbClr val="00B300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an 2">
        <a:dk1>
          <a:srgbClr val="000066"/>
        </a:dk1>
        <a:lt1>
          <a:srgbClr val="FFFFFF"/>
        </a:lt1>
        <a:dk2>
          <a:srgbClr val="5D93FF"/>
        </a:dk2>
        <a:lt2>
          <a:srgbClr val="FFFFFF"/>
        </a:lt2>
        <a:accent1>
          <a:srgbClr val="6666FF"/>
        </a:accent1>
        <a:accent2>
          <a:srgbClr val="9999FF"/>
        </a:accent2>
        <a:accent3>
          <a:srgbClr val="B6C8FF"/>
        </a:accent3>
        <a:accent4>
          <a:srgbClr val="DADA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an 3">
        <a:dk1>
          <a:srgbClr val="000000"/>
        </a:dk1>
        <a:lt1>
          <a:srgbClr val="FFFFFF"/>
        </a:lt1>
        <a:dk2>
          <a:srgbClr val="572E88"/>
        </a:dk2>
        <a:lt2>
          <a:srgbClr val="FFFFFF"/>
        </a:lt2>
        <a:accent1>
          <a:srgbClr val="FF6600"/>
        </a:accent1>
        <a:accent2>
          <a:srgbClr val="FFCC00"/>
        </a:accent2>
        <a:accent3>
          <a:srgbClr val="B4ADC3"/>
        </a:accent3>
        <a:accent4>
          <a:srgbClr val="DADADA"/>
        </a:accent4>
        <a:accent5>
          <a:srgbClr val="FFB8AA"/>
        </a:accent5>
        <a:accent6>
          <a:srgbClr val="E7B900"/>
        </a:accent6>
        <a:hlink>
          <a:srgbClr val="33CCCC"/>
        </a:hlink>
        <a:folHlink>
          <a:srgbClr val="36CC6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an 4">
        <a:dk1>
          <a:srgbClr val="003366"/>
        </a:dk1>
        <a:lt1>
          <a:srgbClr val="FFFFFF"/>
        </a:lt1>
        <a:dk2>
          <a:srgbClr val="666699"/>
        </a:dk2>
        <a:lt2>
          <a:srgbClr val="FFFFFF"/>
        </a:lt2>
        <a:accent1>
          <a:srgbClr val="9966FF"/>
        </a:accent1>
        <a:accent2>
          <a:srgbClr val="00CC66"/>
        </a:accent2>
        <a:accent3>
          <a:srgbClr val="B8B8CA"/>
        </a:accent3>
        <a:accent4>
          <a:srgbClr val="DADADA"/>
        </a:accent4>
        <a:accent5>
          <a:srgbClr val="CAB8FF"/>
        </a:accent5>
        <a:accent6>
          <a:srgbClr val="00B95C"/>
        </a:accent6>
        <a:hlink>
          <a:srgbClr val="65C8FF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an 5">
        <a:dk1>
          <a:srgbClr val="000000"/>
        </a:dk1>
        <a:lt1>
          <a:srgbClr val="FFFFFF"/>
        </a:lt1>
        <a:dk2>
          <a:srgbClr val="336600"/>
        </a:dk2>
        <a:lt2>
          <a:srgbClr val="FFFFFF"/>
        </a:lt2>
        <a:accent1>
          <a:srgbClr val="B7C533"/>
        </a:accent1>
        <a:accent2>
          <a:srgbClr val="CCCCFF"/>
        </a:accent2>
        <a:accent3>
          <a:srgbClr val="ADB8AA"/>
        </a:accent3>
        <a:accent4>
          <a:srgbClr val="DADADA"/>
        </a:accent4>
        <a:accent5>
          <a:srgbClr val="D8DFAD"/>
        </a:accent5>
        <a:accent6>
          <a:srgbClr val="B9B9E7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an 6">
        <a:dk1>
          <a:srgbClr val="000000"/>
        </a:dk1>
        <a:lt1>
          <a:srgbClr val="FFFFFF"/>
        </a:lt1>
        <a:dk2>
          <a:srgbClr val="006B80"/>
        </a:dk2>
        <a:lt2>
          <a:srgbClr val="C1CB75"/>
        </a:lt2>
        <a:accent1>
          <a:srgbClr val="6F8406"/>
        </a:accent1>
        <a:accent2>
          <a:srgbClr val="D9E288"/>
        </a:accent2>
        <a:accent3>
          <a:srgbClr val="AABAC0"/>
        </a:accent3>
        <a:accent4>
          <a:srgbClr val="DADADA"/>
        </a:accent4>
        <a:accent5>
          <a:srgbClr val="BBC2AA"/>
        </a:accent5>
        <a:accent6>
          <a:srgbClr val="C4CD7B"/>
        </a:accent6>
        <a:hlink>
          <a:srgbClr val="00CC00"/>
        </a:hlink>
        <a:folHlink>
          <a:srgbClr val="C0FF7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an 7">
        <a:dk1>
          <a:srgbClr val="5F5F5F"/>
        </a:dk1>
        <a:lt1>
          <a:srgbClr val="FFFFFF"/>
        </a:lt1>
        <a:dk2>
          <a:srgbClr val="FF6600"/>
        </a:dk2>
        <a:lt2>
          <a:srgbClr val="FFFFFF"/>
        </a:lt2>
        <a:accent1>
          <a:srgbClr val="CC6600"/>
        </a:accent1>
        <a:accent2>
          <a:srgbClr val="FF6600"/>
        </a:accent2>
        <a:accent3>
          <a:srgbClr val="FFB8AA"/>
        </a:accent3>
        <a:accent4>
          <a:srgbClr val="DADADA"/>
        </a:accent4>
        <a:accent5>
          <a:srgbClr val="E2B8AA"/>
        </a:accent5>
        <a:accent6>
          <a:srgbClr val="E75C00"/>
        </a:accent6>
        <a:hlink>
          <a:srgbClr val="FFFF99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an 8">
        <a:dk1>
          <a:srgbClr val="000000"/>
        </a:dk1>
        <a:lt1>
          <a:srgbClr val="FFFFFF"/>
        </a:lt1>
        <a:dk2>
          <a:srgbClr val="FFBA2F"/>
        </a:dk2>
        <a:lt2>
          <a:srgbClr val="A50021"/>
        </a:lt2>
        <a:accent1>
          <a:srgbClr val="FF6600"/>
        </a:accent1>
        <a:accent2>
          <a:srgbClr val="CC6600"/>
        </a:accent2>
        <a:accent3>
          <a:srgbClr val="FFD9AD"/>
        </a:accent3>
        <a:accent4>
          <a:srgbClr val="DADADA"/>
        </a:accent4>
        <a:accent5>
          <a:srgbClr val="FFB8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Ocean</Template>
  <TotalTime>869</TotalTime>
  <Words>349</Words>
  <Application>Microsoft Macintosh PowerPoint</Application>
  <PresentationFormat>Diavoorstelling (4:3)</PresentationFormat>
  <Paragraphs>110</Paragraphs>
  <Slides>15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15</vt:i4>
      </vt:variant>
    </vt:vector>
  </HeadingPairs>
  <TitlesOfParts>
    <vt:vector size="20" baseType="lpstr">
      <vt:lpstr>ＭＳ Ｐゴシック</vt:lpstr>
      <vt:lpstr>Tahoma</vt:lpstr>
      <vt:lpstr>Wingdings</vt:lpstr>
      <vt:lpstr>Arial</vt:lpstr>
      <vt:lpstr>Oceaan</vt:lpstr>
      <vt:lpstr>Even voorstellen!</vt:lpstr>
      <vt:lpstr>Contact </vt:lpstr>
      <vt:lpstr>Hoe houden wij jou op de hoogte?</vt:lpstr>
      <vt:lpstr>Lestijden</vt:lpstr>
      <vt:lpstr>Voorbeeld rooster</vt:lpstr>
      <vt:lpstr>Ziek thuis</vt:lpstr>
      <vt:lpstr>Leerplicht!</vt:lpstr>
      <vt:lpstr>Speciaal verlof?</vt:lpstr>
      <vt:lpstr>Afspraken </vt:lpstr>
      <vt:lpstr>Corona / covid-19 omgangsnormen</vt:lpstr>
      <vt:lpstr>Introductieweek</vt:lpstr>
      <vt:lpstr>Jullie krijgen (lenen) over enkele dagen:</vt:lpstr>
      <vt:lpstr>Wat neem ik mee naar school?</vt:lpstr>
      <vt:lpstr>Belangrijke mensen op Niekée</vt:lpstr>
      <vt:lpstr>Vragen?</vt:lpstr>
    </vt:vector>
  </TitlesOfParts>
  <Company>Niekée Roermond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René Hoogendoorn</dc:title>
  <dc:creator>Administrator</dc:creator>
  <cp:lastModifiedBy>Tessa Boots</cp:lastModifiedBy>
  <cp:revision>41</cp:revision>
  <cp:lastPrinted>2015-09-15T16:33:54Z</cp:lastPrinted>
  <dcterms:created xsi:type="dcterms:W3CDTF">2008-09-16T07:10:03Z</dcterms:created>
  <dcterms:modified xsi:type="dcterms:W3CDTF">2021-03-11T12:43:29Z</dcterms:modified>
</cp:coreProperties>
</file>