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9" r:id="rId3"/>
    <p:sldId id="258" r:id="rId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0" d="100"/>
          <a:sy n="80" d="100"/>
        </p:scale>
        <p:origin x="58" y="18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10" name="Rectangle 9"/>
          <p:cNvSpPr/>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nl-NL"/>
              <a:t>Klik om stijl te bewerken</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lvl1pPr algn="l">
              <a:defRPr/>
            </a:lvl1pPr>
          </a:lstStyle>
          <a:p>
            <a:fld id="{6AD6EE87-EBD5-4F12-A48A-63ACA297AC8F}" type="datetimeFigureOut">
              <a:rPr lang="en-US" dirty="0"/>
              <a:t>1/25/2021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CD73815-2707-4475-8F1A-B873CB631BB4}" type="datetimeFigureOut">
              <a:rPr lang="en-US" dirty="0"/>
              <a:t>1/25/2021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nl-NL"/>
              <a:t>Klik om stijl te bewerken</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2A4AFB99-0EAB-4182-AFF8-E214C82A68F6}" type="datetimeFigureOut">
              <a:rPr lang="en-US" dirty="0"/>
              <a:t>1/25/2021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A5D3794B-289A-4A80-97D7-111025398D45}" type="datetimeFigureOut">
              <a:rPr lang="en-US" dirty="0"/>
              <a:t>1/25/2021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nl-NL"/>
              <a:t>Klik om stijl te bewerken</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5A61015F-7CC6-4D0A-9D87-873EA4C304CC}" type="datetimeFigureOut">
              <a:rPr lang="en-US" dirty="0"/>
              <a:t>1/25/2021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nl-NL"/>
              <a:t>Klik om stijl te bewerken</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93C6A301-0538-44EC-B09D-202E1042A48B}" type="datetimeFigureOut">
              <a:rPr lang="en-US" dirty="0"/>
              <a:t>1/25/2021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nl-NL"/>
              <a:t>Klik om stijl te bewerken</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1024128" y="2967788"/>
            <a:ext cx="4754880" cy="334157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nl-NL"/>
              <a:t>Klikken om de tekststijl van het model te bewerken</a:t>
            </a:r>
          </a:p>
        </p:txBody>
      </p:sp>
      <p:sp>
        <p:nvSpPr>
          <p:cNvPr id="6" name="Content Placeholder 5"/>
          <p:cNvSpPr>
            <a:spLocks noGrp="1"/>
          </p:cNvSpPr>
          <p:nvPr>
            <p:ph sz="quarter" idx="4"/>
          </p:nvPr>
        </p:nvSpPr>
        <p:spPr>
          <a:xfrm>
            <a:off x="5990888" y="2967788"/>
            <a:ext cx="4754880" cy="334157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D789574A-8875-45EF-8EA2-3CAA0F7ABC4C}" type="datetimeFigureOut">
              <a:rPr lang="en-US" dirty="0"/>
              <a:t>1/25/2021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67EF4D4C-5367-4C26-9E2B-D8088D7FCA81}" type="datetimeFigureOut">
              <a:rPr lang="en-US" dirty="0"/>
              <a:t>1/25/2021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E91E96-98B0-4413-9547-46F3504108EF}" type="datetimeFigureOut">
              <a:rPr lang="en-US" dirty="0"/>
              <a:t>1/25/2021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nl-NL"/>
              <a:t>Klik om stijl te bewerken</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05C68B11-C5A8-448C-8CE9-B1A273C79CFC}" type="datetimeFigureOut">
              <a:rPr lang="en-US" dirty="0"/>
              <a:t>1/25/2021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nl-NL"/>
              <a:t>Klik om stijl te bewerken</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C7616CA0-919D-4A49-9C8A-62FDFB3A5183}" type="datetimeFigureOut">
              <a:rPr lang="en-US" dirty="0"/>
              <a:t>1/25/2021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67E5644-1E61-4311-A31E-84CB9C7AA8A9}" type="slidenum">
              <a:rPr lang="en-US" dirty="0"/>
              <a:t>‹nr.›</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90298CD5-6C1E-4009-B41F-6DF62E31D3BE}" type="datetimeFigureOut">
              <a:rPr lang="en-US" dirty="0"/>
              <a:pPr/>
              <a:t>1/25/2021</a:t>
            </a:fld>
            <a:endParaRPr lang="en-US" dirty="0"/>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dirty="0"/>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4FAB73BC-B049-4115-A692-8D63A059BFB8}" type="slidenum">
              <a:rPr lang="en-US" dirty="0"/>
              <a:pPr/>
              <a:t>‹nr.›</a:t>
            </a:fld>
            <a:endParaRPr lang="en-US" dirty="0"/>
          </a:p>
        </p:txBody>
      </p:sp>
      <p:cxnSp>
        <p:nvCxnSpPr>
          <p:cNvPr id="7" name="Straight Connector 6"/>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58" r:id="rId10"/>
    <p:sldLayoutId id="2147483659" r:id="rId11"/>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vimeo.com/493797550/6a38f7c1c5" TargetMode="Externa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6781CE5-DA46-4ACD-A1A4-F64FC5441B34}"/>
              </a:ext>
            </a:extLst>
          </p:cNvPr>
          <p:cNvSpPr>
            <a:spLocks noGrp="1"/>
          </p:cNvSpPr>
          <p:nvPr>
            <p:ph type="ctrTitle"/>
          </p:nvPr>
        </p:nvSpPr>
        <p:spPr/>
        <p:txBody>
          <a:bodyPr/>
          <a:lstStyle/>
          <a:p>
            <a:r>
              <a:rPr lang="nl-NL" dirty="0"/>
              <a:t>Werkveld Kinderopvang </a:t>
            </a:r>
          </a:p>
        </p:txBody>
      </p:sp>
      <p:sp>
        <p:nvSpPr>
          <p:cNvPr id="3" name="Ondertitel 2">
            <a:extLst>
              <a:ext uri="{FF2B5EF4-FFF2-40B4-BE49-F238E27FC236}">
                <a16:creationId xmlns:a16="http://schemas.microsoft.com/office/drawing/2014/main" id="{F576E5DE-067E-4E13-9A6E-ABD2DA9CBE7A}"/>
              </a:ext>
            </a:extLst>
          </p:cNvPr>
          <p:cNvSpPr>
            <a:spLocks noGrp="1"/>
          </p:cNvSpPr>
          <p:nvPr>
            <p:ph type="subTitle" idx="1"/>
          </p:nvPr>
        </p:nvSpPr>
        <p:spPr/>
        <p:txBody>
          <a:bodyPr/>
          <a:lstStyle/>
          <a:p>
            <a:r>
              <a:rPr lang="nl-NL" dirty="0"/>
              <a:t>Beschuit met muisjes!</a:t>
            </a:r>
          </a:p>
        </p:txBody>
      </p:sp>
    </p:spTree>
    <p:extLst>
      <p:ext uri="{BB962C8B-B14F-4D97-AF65-F5344CB8AC3E}">
        <p14:creationId xmlns:p14="http://schemas.microsoft.com/office/powerpoint/2010/main" val="30576442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074" name="Picture 2" descr="Opvang voor juni en functionaliteiten Flexkidsapp - Kern Kinderopvang">
            <a:extLst>
              <a:ext uri="{FF2B5EF4-FFF2-40B4-BE49-F238E27FC236}">
                <a16:creationId xmlns:a16="http://schemas.microsoft.com/office/drawing/2014/main" id="{6AD57972-5408-4D7D-8846-B3EBEF9F3FD6}"/>
              </a:ext>
            </a:extLst>
          </p:cNvPr>
          <p:cNvPicPr>
            <a:picLocks noChangeAspect="1" noChangeArrowheads="1"/>
          </p:cNvPicPr>
          <p:nvPr/>
        </p:nvPicPr>
        <p:blipFill rotWithShape="1">
          <a:blip r:embed="rId2">
            <a:duotone>
              <a:schemeClr val="bg2">
                <a:shade val="45000"/>
                <a:satMod val="135000"/>
              </a:schemeClr>
              <a:prstClr val="white"/>
            </a:duotone>
            <a:alphaModFix amt="40000"/>
            <a:extLst>
              <a:ext uri="{28A0092B-C50C-407E-A947-70E740481C1C}">
                <a14:useLocalDpi xmlns:a14="http://schemas.microsoft.com/office/drawing/2010/main" val="0"/>
              </a:ext>
            </a:extLst>
          </a:blip>
          <a:srcRect l="5171" r="5940"/>
          <a:stretch/>
        </p:blipFill>
        <p:spPr bwMode="auto">
          <a:xfrm>
            <a:off x="20" y="10"/>
            <a:ext cx="12191980" cy="6857989"/>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a:extLst>
              <a:ext uri="{FF2B5EF4-FFF2-40B4-BE49-F238E27FC236}">
                <a16:creationId xmlns:a16="http://schemas.microsoft.com/office/drawing/2014/main" id="{3CD2098E-4E98-4B81-B824-8B1B8B8499FB}"/>
              </a:ext>
            </a:extLst>
          </p:cNvPr>
          <p:cNvSpPr>
            <a:spLocks noGrp="1"/>
          </p:cNvSpPr>
          <p:nvPr>
            <p:ph type="title"/>
          </p:nvPr>
        </p:nvSpPr>
        <p:spPr>
          <a:xfrm>
            <a:off x="1024128" y="585216"/>
            <a:ext cx="9720072" cy="1499616"/>
          </a:xfrm>
        </p:spPr>
        <p:txBody>
          <a:bodyPr>
            <a:normAutofit/>
          </a:bodyPr>
          <a:lstStyle/>
          <a:p>
            <a:pPr lvl="0"/>
            <a:r>
              <a:rPr lang="nl-NL" sz="2000"/>
              <a:t>Bekijk het onderstaande video fragment, werken in de kinderopvang. Na het bekijken van het fragment kan je beginnen aan de vragen van opdracht 1 &amp; 2.</a:t>
            </a:r>
            <a:br>
              <a:rPr lang="nl-NL" sz="2000"/>
            </a:br>
            <a:br>
              <a:rPr lang="nl-NL" sz="2000"/>
            </a:br>
            <a:r>
              <a:rPr lang="nl-NL" sz="2000">
                <a:hlinkClick r:id="rId3"/>
              </a:rPr>
              <a:t>https://vimeo.com/493797550/6a38f7c1c5</a:t>
            </a:r>
            <a:r>
              <a:rPr lang="nl-NL" sz="2000"/>
              <a:t> </a:t>
            </a:r>
            <a:br>
              <a:rPr lang="en-US" sz="2000"/>
            </a:br>
            <a:endParaRPr lang="nl-NL" sz="2000"/>
          </a:p>
        </p:txBody>
      </p:sp>
      <p:cxnSp>
        <p:nvCxnSpPr>
          <p:cNvPr id="73" name="Straight Connector 72">
            <a:extLst>
              <a:ext uri="{FF2B5EF4-FFF2-40B4-BE49-F238E27FC236}">
                <a16:creationId xmlns:a16="http://schemas.microsoft.com/office/drawing/2014/main" id="{3FEFDF7D-B17C-4F16-B8BE-C55FFC7E295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078" name="Content Placeholder 3077">
            <a:extLst>
              <a:ext uri="{FF2B5EF4-FFF2-40B4-BE49-F238E27FC236}">
                <a16:creationId xmlns:a16="http://schemas.microsoft.com/office/drawing/2014/main" id="{15CA1CB1-5518-4203-A612-109BE9A85FD2}"/>
              </a:ext>
            </a:extLst>
          </p:cNvPr>
          <p:cNvSpPr>
            <a:spLocks noGrp="1"/>
          </p:cNvSpPr>
          <p:nvPr>
            <p:ph idx="1"/>
          </p:nvPr>
        </p:nvSpPr>
        <p:spPr>
          <a:xfrm>
            <a:off x="1024128" y="2286000"/>
            <a:ext cx="9720073" cy="4023360"/>
          </a:xfrm>
        </p:spPr>
        <p:txBody>
          <a:bodyPr>
            <a:normAutofit/>
          </a:bodyPr>
          <a:lstStyle/>
          <a:p>
            <a:pPr marL="0" indent="0">
              <a:buNone/>
            </a:pPr>
            <a:r>
              <a:rPr lang="en-US" dirty="0" err="1"/>
              <a:t>Opdracht</a:t>
            </a:r>
            <a:r>
              <a:rPr lang="en-US" dirty="0"/>
              <a:t> 1.</a:t>
            </a:r>
          </a:p>
          <a:p>
            <a:pPr marL="0" lvl="0" indent="0">
              <a:buClr>
                <a:srgbClr val="1CADE4"/>
              </a:buClr>
              <a:buNone/>
            </a:pPr>
            <a:r>
              <a:rPr lang="nl-NL" dirty="0">
                <a:solidFill>
                  <a:prstClr val="black"/>
                </a:solidFill>
              </a:rPr>
              <a:t>Beantwoord de onderstaande vragen.</a:t>
            </a:r>
          </a:p>
          <a:p>
            <a:pPr marL="457200" lvl="0" indent="-457200">
              <a:buClr>
                <a:srgbClr val="1CADE4"/>
              </a:buClr>
              <a:buFont typeface="+mj-lt"/>
              <a:buAutoNum type="arabicPeriod"/>
            </a:pPr>
            <a:r>
              <a:rPr lang="nl-NL" dirty="0">
                <a:solidFill>
                  <a:prstClr val="black"/>
                </a:solidFill>
              </a:rPr>
              <a:t>Wat vond je van het video fragment? </a:t>
            </a:r>
          </a:p>
          <a:p>
            <a:pPr marL="457200" lvl="0" indent="-457200">
              <a:buClr>
                <a:srgbClr val="1CADE4"/>
              </a:buClr>
              <a:buFont typeface="+mj-lt"/>
              <a:buAutoNum type="arabicPeriod"/>
            </a:pPr>
            <a:r>
              <a:rPr lang="nl-NL" dirty="0">
                <a:solidFill>
                  <a:prstClr val="black"/>
                </a:solidFill>
              </a:rPr>
              <a:t>Zie jij jezelf stage lopen in een kinderopvang?</a:t>
            </a:r>
            <a:r>
              <a:rPr lang="nl-NL" sz="1200" dirty="0">
                <a:solidFill>
                  <a:prstClr val="black"/>
                </a:solidFill>
              </a:rPr>
              <a:t> (waarom wel of waarom niet)</a:t>
            </a:r>
          </a:p>
          <a:p>
            <a:pPr marL="457200" lvl="0" indent="-457200">
              <a:buClr>
                <a:srgbClr val="1CADE4"/>
              </a:buClr>
              <a:buFont typeface="+mj-lt"/>
              <a:buAutoNum type="arabicPeriod"/>
            </a:pPr>
            <a:r>
              <a:rPr lang="nl-NL" dirty="0">
                <a:solidFill>
                  <a:prstClr val="black"/>
                </a:solidFill>
              </a:rPr>
              <a:t>Welke werkzaamheden kwamen in het video fragment voor?</a:t>
            </a:r>
          </a:p>
          <a:p>
            <a:pPr marL="0" lvl="0" indent="0">
              <a:buClr>
                <a:srgbClr val="1CADE4"/>
              </a:buClr>
              <a:buNone/>
            </a:pPr>
            <a:endParaRPr lang="nl-NL" dirty="0">
              <a:solidFill>
                <a:prstClr val="black"/>
              </a:solidFill>
            </a:endParaRPr>
          </a:p>
          <a:p>
            <a:pPr marL="0" lvl="0" indent="0">
              <a:buClr>
                <a:srgbClr val="1CADE4"/>
              </a:buClr>
              <a:buNone/>
            </a:pPr>
            <a:r>
              <a:rPr lang="nl-NL" sz="1600" dirty="0">
                <a:solidFill>
                  <a:prstClr val="black"/>
                </a:solidFill>
              </a:rPr>
              <a:t>(Verwerk je antwoorden in een Word document).</a:t>
            </a:r>
          </a:p>
          <a:p>
            <a:endParaRPr lang="en-US" dirty="0"/>
          </a:p>
        </p:txBody>
      </p:sp>
    </p:spTree>
    <p:extLst>
      <p:ext uri="{BB962C8B-B14F-4D97-AF65-F5344CB8AC3E}">
        <p14:creationId xmlns:p14="http://schemas.microsoft.com/office/powerpoint/2010/main" val="10842765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ECE3D64-CA2F-4F98-998B-6F5FBF5E9EBF}"/>
              </a:ext>
            </a:extLst>
          </p:cNvPr>
          <p:cNvSpPr>
            <a:spLocks noGrp="1"/>
          </p:cNvSpPr>
          <p:nvPr>
            <p:ph type="title"/>
          </p:nvPr>
        </p:nvSpPr>
        <p:spPr>
          <a:xfrm>
            <a:off x="1024128" y="585216"/>
            <a:ext cx="8018272" cy="1499616"/>
          </a:xfrm>
        </p:spPr>
        <p:txBody>
          <a:bodyPr>
            <a:normAutofit/>
          </a:bodyPr>
          <a:lstStyle/>
          <a:p>
            <a:r>
              <a:rPr lang="nl-NL" dirty="0"/>
              <a:t>Opdracht 2 – zelf aan de slag.</a:t>
            </a:r>
          </a:p>
        </p:txBody>
      </p:sp>
      <p:sp>
        <p:nvSpPr>
          <p:cNvPr id="3" name="Tijdelijke aanduiding voor inhoud 2">
            <a:extLst>
              <a:ext uri="{FF2B5EF4-FFF2-40B4-BE49-F238E27FC236}">
                <a16:creationId xmlns:a16="http://schemas.microsoft.com/office/drawing/2014/main" id="{912BC9D3-4357-42F7-9E15-BB969D012FCB}"/>
              </a:ext>
            </a:extLst>
          </p:cNvPr>
          <p:cNvSpPr>
            <a:spLocks noGrp="1"/>
          </p:cNvSpPr>
          <p:nvPr>
            <p:ph idx="1"/>
          </p:nvPr>
        </p:nvSpPr>
        <p:spPr>
          <a:xfrm>
            <a:off x="1024128" y="2286000"/>
            <a:ext cx="8018271" cy="4023360"/>
          </a:xfrm>
        </p:spPr>
        <p:txBody>
          <a:bodyPr>
            <a:normAutofit/>
          </a:bodyPr>
          <a:lstStyle/>
          <a:p>
            <a:pPr marL="0" indent="0">
              <a:buNone/>
            </a:pPr>
            <a:r>
              <a:rPr lang="nl-NL" sz="1900" dirty="0"/>
              <a:t>Nu je wat meer te weten bent gekomen over het werken in de kinderopvang kan je zelf aan de slag met het werkveld blad hieronder. Beantwoord de vragen en bewaar je uitkomsten die heb je later nog nodig bij je SLB gesprek.</a:t>
            </a:r>
          </a:p>
          <a:p>
            <a:pPr marL="0" indent="0">
              <a:buNone/>
            </a:pPr>
            <a:r>
              <a:rPr lang="nl-NL" sz="1900" dirty="0"/>
              <a:t>Kinderopvang:</a:t>
            </a:r>
          </a:p>
          <a:p>
            <a:pPr>
              <a:buFont typeface="Arial" panose="020B0604020202020204" pitchFamily="34" charset="0"/>
              <a:buChar char="•"/>
            </a:pPr>
            <a:r>
              <a:rPr lang="nl-NL" sz="1900" dirty="0"/>
              <a:t> Voor welke doelgroep/leeftijd is het?</a:t>
            </a:r>
          </a:p>
          <a:p>
            <a:pPr>
              <a:buFont typeface="Arial" panose="020B0604020202020204" pitchFamily="34" charset="0"/>
              <a:buChar char="•"/>
            </a:pPr>
            <a:r>
              <a:rPr lang="nl-NL" sz="1900" dirty="0"/>
              <a:t> Wat is de hoofdtaak van de instelling?</a:t>
            </a:r>
          </a:p>
          <a:p>
            <a:pPr>
              <a:buFont typeface="Arial" panose="020B0604020202020204" pitchFamily="34" charset="0"/>
              <a:buChar char="•"/>
            </a:pPr>
            <a:r>
              <a:rPr lang="nl-NL" sz="1900" dirty="0"/>
              <a:t> Wie werken er? (Welke opleiding hebben ze gedaan, minimaal 2)</a:t>
            </a:r>
          </a:p>
          <a:p>
            <a:pPr>
              <a:buFont typeface="Arial" panose="020B0604020202020204" pitchFamily="34" charset="0"/>
              <a:buChar char="•"/>
            </a:pPr>
            <a:r>
              <a:rPr lang="nl-NL" sz="1900" dirty="0"/>
              <a:t> Hoe ziet een werkdag eruit?</a:t>
            </a:r>
          </a:p>
          <a:p>
            <a:pPr>
              <a:buFont typeface="Arial" panose="020B0604020202020204" pitchFamily="34" charset="0"/>
              <a:buChar char="•"/>
            </a:pPr>
            <a:r>
              <a:rPr lang="nl-NL" sz="1900" dirty="0"/>
              <a:t> Als je als DVHZW hier stage gaat lopen of gaat werken, wat denk je dan dat je taken zijn?</a:t>
            </a:r>
          </a:p>
          <a:p>
            <a:pPr marL="0" indent="0">
              <a:buNone/>
            </a:pPr>
            <a:endParaRPr lang="nl-NL" sz="1900" dirty="0"/>
          </a:p>
        </p:txBody>
      </p:sp>
      <p:sp>
        <p:nvSpPr>
          <p:cNvPr id="29" name="Rectangle 28">
            <a:extLst>
              <a:ext uri="{FF2B5EF4-FFF2-40B4-BE49-F238E27FC236}">
                <a16:creationId xmlns:a16="http://schemas.microsoft.com/office/drawing/2014/main" id="{77D7B666-D5E6-48CE-B26A-FB5E5C34AF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583348" y="325601"/>
            <a:ext cx="2286920" cy="390807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a:extLst>
              <a:ext uri="{FF2B5EF4-FFF2-40B4-BE49-F238E27FC236}">
                <a16:creationId xmlns:a16="http://schemas.microsoft.com/office/drawing/2014/main" id="{F6EE670A-A41A-44AD-BC1C-2090365EB5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583348" y="4394539"/>
            <a:ext cx="2286920" cy="2029724"/>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7354704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al">
  <a:themeElements>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docProps/app.xml><?xml version="1.0" encoding="utf-8"?>
<Properties xmlns="http://schemas.openxmlformats.org/officeDocument/2006/extended-properties" xmlns:vt="http://schemas.openxmlformats.org/officeDocument/2006/docPropsVTypes">
  <TotalTime>3</TotalTime>
  <Words>211</Words>
  <Application>Microsoft Office PowerPoint</Application>
  <PresentationFormat>Breedbeeld</PresentationFormat>
  <Paragraphs>18</Paragraphs>
  <Slides>3</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3</vt:i4>
      </vt:variant>
    </vt:vector>
  </HeadingPairs>
  <TitlesOfParts>
    <vt:vector size="8" baseType="lpstr">
      <vt:lpstr>Arial</vt:lpstr>
      <vt:lpstr>Tw Cen MT</vt:lpstr>
      <vt:lpstr>Tw Cen MT Condensed</vt:lpstr>
      <vt:lpstr>Wingdings 3</vt:lpstr>
      <vt:lpstr>Integraal</vt:lpstr>
      <vt:lpstr>Werkveld Kinderopvang </vt:lpstr>
      <vt:lpstr>Bekijk het onderstaande video fragment, werken in de kinderopvang. Na het bekijken van het fragment kan je beginnen aan de vragen van opdracht 1 &amp; 2.  https://vimeo.com/493797550/6a38f7c1c5  </vt:lpstr>
      <vt:lpstr>Opdracht 2 – zelf aan de slag.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Werkveld Kinderopvang </dc:title>
  <dc:creator>Xiomara Josias</dc:creator>
  <cp:lastModifiedBy>Xiomara Josias</cp:lastModifiedBy>
  <cp:revision>1</cp:revision>
  <dcterms:created xsi:type="dcterms:W3CDTF">2021-01-25T18:59:13Z</dcterms:created>
  <dcterms:modified xsi:type="dcterms:W3CDTF">2021-01-25T19:02:17Z</dcterms:modified>
</cp:coreProperties>
</file>