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0"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a:t>Klik om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5A61015F-7CC6-4D0A-9D87-873EA4C304CC}" type="datetimeFigureOut">
              <a:rPr lang="en-US" dirty="0"/>
              <a:t>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24128" y="2967788"/>
            <a:ext cx="4754880" cy="33415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Klikken om de tekststijl van het model te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2/2/2021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2/2/2021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2/2/2021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05C68B11-C5A8-448C-8CE9-B1A273C79CFC}" type="datetimeFigureOut">
              <a:rPr lang="en-US" dirty="0"/>
              <a:t>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C7616CA0-919D-4A49-9C8A-62FDFB3A5183}" type="datetimeFigureOut">
              <a:rPr lang="en-US" dirty="0"/>
              <a:t>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dirty="0"/>
              <a:pPr/>
              <a:t>2/2/2021</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‹nr.›</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ideo" Target="https://www.youtube.com/embed/0C5-wceyix4?feature=oembed" TargetMode="Externa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3D45596-EA0E-4DD4-956D-80389BE0D7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DCBAFE0-7A70-444B-AB7D-BBAE77974D34}"/>
              </a:ext>
            </a:extLst>
          </p:cNvPr>
          <p:cNvSpPr>
            <a:spLocks noGrp="1"/>
          </p:cNvSpPr>
          <p:nvPr>
            <p:ph type="ctrTitle"/>
          </p:nvPr>
        </p:nvSpPr>
        <p:spPr>
          <a:xfrm>
            <a:off x="457200" y="4960137"/>
            <a:ext cx="7772400" cy="1463040"/>
          </a:xfrm>
        </p:spPr>
        <p:txBody>
          <a:bodyPr>
            <a:normAutofit/>
          </a:bodyPr>
          <a:lstStyle/>
          <a:p>
            <a:r>
              <a:rPr lang="nl-NL" sz="4400" dirty="0"/>
              <a:t>Thuiszorg</a:t>
            </a:r>
          </a:p>
        </p:txBody>
      </p:sp>
      <p:sp>
        <p:nvSpPr>
          <p:cNvPr id="3" name="Ondertitel 2">
            <a:extLst>
              <a:ext uri="{FF2B5EF4-FFF2-40B4-BE49-F238E27FC236}">
                <a16:creationId xmlns:a16="http://schemas.microsoft.com/office/drawing/2014/main" id="{7A2355BA-B996-420E-9526-791140AF6E23}"/>
              </a:ext>
            </a:extLst>
          </p:cNvPr>
          <p:cNvSpPr>
            <a:spLocks noGrp="1"/>
          </p:cNvSpPr>
          <p:nvPr>
            <p:ph type="subTitle" idx="1"/>
          </p:nvPr>
        </p:nvSpPr>
        <p:spPr>
          <a:xfrm>
            <a:off x="8610600" y="4960137"/>
            <a:ext cx="3200400" cy="1463040"/>
          </a:xfrm>
        </p:spPr>
        <p:txBody>
          <a:bodyPr>
            <a:normAutofit/>
          </a:bodyPr>
          <a:lstStyle/>
          <a:p>
            <a:r>
              <a:rPr lang="nl-NL" dirty="0"/>
              <a:t>Meer dan zorg alléén!</a:t>
            </a:r>
          </a:p>
        </p:txBody>
      </p:sp>
      <p:pic>
        <p:nvPicPr>
          <p:cNvPr id="4" name="Afbeelding 3">
            <a:extLst>
              <a:ext uri="{FF2B5EF4-FFF2-40B4-BE49-F238E27FC236}">
                <a16:creationId xmlns:a16="http://schemas.microsoft.com/office/drawing/2014/main" id="{CA9A235D-F705-43FE-BC2F-A2CF21AB344F}"/>
              </a:ext>
            </a:extLst>
          </p:cNvPr>
          <p:cNvPicPr>
            <a:picLocks noChangeAspect="1"/>
          </p:cNvPicPr>
          <p:nvPr/>
        </p:nvPicPr>
        <p:blipFill rotWithShape="1">
          <a:blip r:embed="rId2"/>
          <a:srcRect t="3317"/>
          <a:stretch/>
        </p:blipFill>
        <p:spPr>
          <a:xfrm>
            <a:off x="634276" y="640080"/>
            <a:ext cx="10917644" cy="3931920"/>
          </a:xfrm>
          <a:prstGeom prst="rect">
            <a:avLst/>
          </a:prstGeom>
        </p:spPr>
      </p:pic>
      <p:cxnSp>
        <p:nvCxnSpPr>
          <p:cNvPr id="11" name="Straight Connector 10">
            <a:extLst>
              <a:ext uri="{FF2B5EF4-FFF2-40B4-BE49-F238E27FC236}">
                <a16:creationId xmlns:a16="http://schemas.microsoft.com/office/drawing/2014/main" id="{8E6A78A1-C775-42C8-9A7B-6998977BCBE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6843" y="5264106"/>
            <a:ext cx="0" cy="914400"/>
          </a:xfrm>
          <a:prstGeom prst="line">
            <a:avLst/>
          </a:prstGeom>
          <a:ln w="19050">
            <a:solidFill>
              <a:srgbClr val="FEA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560582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4"/>
                                        </p:tgtEl>
                                      </p:cBhvr>
                                    </p:animEffect>
                                    <p:animScale>
                                      <p:cBhvr>
                                        <p:cTn id="7"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9F278157-57BB-4D84-8F54-CDAE13A6A886}"/>
              </a:ext>
            </a:extLst>
          </p:cNvPr>
          <p:cNvPicPr>
            <a:picLocks noChangeAspect="1"/>
          </p:cNvPicPr>
          <p:nvPr/>
        </p:nvPicPr>
        <p:blipFill rotWithShape="1">
          <a:blip r:embed="rId2">
            <a:duotone>
              <a:schemeClr val="bg2">
                <a:shade val="45000"/>
                <a:satMod val="135000"/>
              </a:schemeClr>
              <a:prstClr val="white"/>
            </a:duotone>
            <a:alphaModFix amt="40000"/>
          </a:blip>
          <a:srcRect/>
          <a:stretch/>
        </p:blipFill>
        <p:spPr>
          <a:xfrm>
            <a:off x="0" y="0"/>
            <a:ext cx="12192000" cy="6858000"/>
          </a:xfrm>
          <a:prstGeom prst="rect">
            <a:avLst/>
          </a:prstGeom>
        </p:spPr>
      </p:pic>
      <p:sp>
        <p:nvSpPr>
          <p:cNvPr id="6" name="Titel 5">
            <a:extLst>
              <a:ext uri="{FF2B5EF4-FFF2-40B4-BE49-F238E27FC236}">
                <a16:creationId xmlns:a16="http://schemas.microsoft.com/office/drawing/2014/main" id="{CA513D52-5640-4265-8A4A-165F76893F9C}"/>
              </a:ext>
            </a:extLst>
          </p:cNvPr>
          <p:cNvSpPr>
            <a:spLocks noGrp="1"/>
          </p:cNvSpPr>
          <p:nvPr>
            <p:ph type="title"/>
          </p:nvPr>
        </p:nvSpPr>
        <p:spPr/>
        <p:txBody>
          <a:bodyPr/>
          <a:lstStyle/>
          <a:p>
            <a:r>
              <a:rPr lang="nl-NL" dirty="0"/>
              <a:t>Lesdoelen</a:t>
            </a:r>
          </a:p>
        </p:txBody>
      </p:sp>
      <p:sp>
        <p:nvSpPr>
          <p:cNvPr id="11" name="Tijdelijke aanduiding voor inhoud 10">
            <a:extLst>
              <a:ext uri="{FF2B5EF4-FFF2-40B4-BE49-F238E27FC236}">
                <a16:creationId xmlns:a16="http://schemas.microsoft.com/office/drawing/2014/main" id="{0C35DE5F-C39E-43F3-B625-874B6B98EE10}"/>
              </a:ext>
            </a:extLst>
          </p:cNvPr>
          <p:cNvSpPr>
            <a:spLocks noGrp="1"/>
          </p:cNvSpPr>
          <p:nvPr>
            <p:ph idx="1"/>
          </p:nvPr>
        </p:nvSpPr>
        <p:spPr>
          <a:xfrm>
            <a:off x="1024128" y="2286000"/>
            <a:ext cx="10386822" cy="3986784"/>
          </a:xfrm>
        </p:spPr>
        <p:txBody>
          <a:bodyPr/>
          <a:lstStyle/>
          <a:p>
            <a:pPr marL="182880" lvl="0" indent="-182880">
              <a:lnSpc>
                <a:spcPct val="100000"/>
              </a:lnSpc>
              <a:spcBef>
                <a:spcPts val="900"/>
              </a:spcBef>
              <a:spcAft>
                <a:spcPts val="0"/>
              </a:spcAft>
              <a:buClr>
                <a:prstClr val="black">
                  <a:lumMod val="85000"/>
                  <a:lumOff val="15000"/>
                </a:prstClr>
              </a:buClr>
              <a:buSzTx/>
              <a:buFont typeface="Garamond" pitchFamily="18" charset="0"/>
              <a:buChar char="◦"/>
            </a:pPr>
            <a:r>
              <a:rPr lang="nl-NL" sz="1800" dirty="0">
                <a:solidFill>
                  <a:prstClr val="black"/>
                </a:solidFill>
                <a:latin typeface="Century Gothic" panose="020B0502020202020204"/>
              </a:rPr>
              <a:t>Aan het einde van de les kan jij als leerling;</a:t>
            </a:r>
          </a:p>
          <a:p>
            <a:pPr marL="182880" lvl="0" indent="-182880">
              <a:lnSpc>
                <a:spcPct val="100000"/>
              </a:lnSpc>
              <a:spcBef>
                <a:spcPts val="900"/>
              </a:spcBef>
              <a:spcAft>
                <a:spcPts val="0"/>
              </a:spcAft>
              <a:buClr>
                <a:prstClr val="black">
                  <a:lumMod val="85000"/>
                  <a:lumOff val="15000"/>
                </a:prstClr>
              </a:buClr>
              <a:buSzTx/>
              <a:buFont typeface="Arial" panose="020B0604020202020204" pitchFamily="34" charset="0"/>
              <a:buChar char="•"/>
            </a:pPr>
            <a:r>
              <a:rPr lang="nl-NL" sz="1800" dirty="0">
                <a:solidFill>
                  <a:prstClr val="black"/>
                </a:solidFill>
                <a:latin typeface="Century Gothic" panose="020B0502020202020204"/>
              </a:rPr>
              <a:t> Benoemen wat de werkzaamheden kunnen zijn binnen de thuiszorg.</a:t>
            </a:r>
          </a:p>
          <a:p>
            <a:pPr marL="182880" lvl="0" indent="-182880">
              <a:lnSpc>
                <a:spcPct val="100000"/>
              </a:lnSpc>
              <a:spcBef>
                <a:spcPts val="900"/>
              </a:spcBef>
              <a:spcAft>
                <a:spcPts val="0"/>
              </a:spcAft>
              <a:buClr>
                <a:prstClr val="black">
                  <a:lumMod val="85000"/>
                  <a:lumOff val="15000"/>
                </a:prstClr>
              </a:buClr>
              <a:buSzTx/>
              <a:buFont typeface="Arial" panose="020B0604020202020204" pitchFamily="34" charset="0"/>
              <a:buChar char="•"/>
            </a:pPr>
            <a:r>
              <a:rPr lang="nl-NL" sz="1800" dirty="0">
                <a:solidFill>
                  <a:prstClr val="black"/>
                </a:solidFill>
                <a:latin typeface="Century Gothic" panose="020B0502020202020204"/>
              </a:rPr>
              <a:t> Benoemen wat de hoofdtaak is van deze instelling.</a:t>
            </a:r>
          </a:p>
          <a:p>
            <a:pPr marL="182880" lvl="0" indent="-182880">
              <a:lnSpc>
                <a:spcPct val="100000"/>
              </a:lnSpc>
              <a:spcBef>
                <a:spcPts val="900"/>
              </a:spcBef>
              <a:spcAft>
                <a:spcPts val="0"/>
              </a:spcAft>
              <a:buClr>
                <a:prstClr val="black">
                  <a:lumMod val="85000"/>
                  <a:lumOff val="15000"/>
                </a:prstClr>
              </a:buClr>
              <a:buSzTx/>
              <a:buFont typeface="Arial" panose="020B0604020202020204" pitchFamily="34" charset="0"/>
              <a:buChar char="•"/>
            </a:pPr>
            <a:r>
              <a:rPr lang="nl-NL" sz="1800" dirty="0">
                <a:solidFill>
                  <a:prstClr val="black"/>
                </a:solidFill>
                <a:latin typeface="Century Gothic" panose="020B0502020202020204"/>
              </a:rPr>
              <a:t> Benoemen wie er nog meer werkzaam zijn binnen de thuiszorg.</a:t>
            </a:r>
          </a:p>
          <a:p>
            <a:pPr marL="182880" lvl="0" indent="-182880">
              <a:lnSpc>
                <a:spcPct val="100000"/>
              </a:lnSpc>
              <a:spcBef>
                <a:spcPts val="900"/>
              </a:spcBef>
              <a:spcAft>
                <a:spcPts val="0"/>
              </a:spcAft>
              <a:buClr>
                <a:prstClr val="black">
                  <a:lumMod val="85000"/>
                  <a:lumOff val="15000"/>
                </a:prstClr>
              </a:buClr>
              <a:buSzTx/>
              <a:buFont typeface="Arial" panose="020B0604020202020204" pitchFamily="34" charset="0"/>
              <a:buChar char="•"/>
            </a:pPr>
            <a:r>
              <a:rPr lang="nl-NL" sz="1800" dirty="0">
                <a:solidFill>
                  <a:prstClr val="black"/>
                </a:solidFill>
                <a:latin typeface="Century Gothic" panose="020B0502020202020204"/>
              </a:rPr>
              <a:t>Je uitkomsten van het werkveld blad evalueren en samenvatten.</a:t>
            </a:r>
          </a:p>
          <a:p>
            <a:pPr marL="182880" lvl="0" indent="-182880">
              <a:lnSpc>
                <a:spcPct val="100000"/>
              </a:lnSpc>
              <a:spcBef>
                <a:spcPts val="900"/>
              </a:spcBef>
              <a:spcAft>
                <a:spcPts val="0"/>
              </a:spcAft>
              <a:buClr>
                <a:prstClr val="black">
                  <a:lumMod val="85000"/>
                  <a:lumOff val="15000"/>
                </a:prstClr>
              </a:buClr>
              <a:buSzTx/>
              <a:buFont typeface="Arial" panose="020B0604020202020204" pitchFamily="34" charset="0"/>
              <a:buChar char="•"/>
            </a:pPr>
            <a:r>
              <a:rPr lang="nl-NL" sz="1800" dirty="0">
                <a:solidFill>
                  <a:prstClr val="black"/>
                </a:solidFill>
                <a:latin typeface="Century Gothic" panose="020B0502020202020204"/>
              </a:rPr>
              <a:t> Beschrijven hoe een werkdag binnen de thuiszorg eruit kan zien.</a:t>
            </a:r>
          </a:p>
          <a:p>
            <a:endParaRPr lang="nl-NL" dirty="0"/>
          </a:p>
        </p:txBody>
      </p:sp>
    </p:spTree>
    <p:extLst>
      <p:ext uri="{BB962C8B-B14F-4D97-AF65-F5344CB8AC3E}">
        <p14:creationId xmlns:p14="http://schemas.microsoft.com/office/powerpoint/2010/main" val="9308330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071BF041-AFEC-48C6-B73C-E0F1C72939AE}"/>
              </a:ext>
            </a:extLst>
          </p:cNvPr>
          <p:cNvPicPr>
            <a:picLocks noChangeAspect="1"/>
          </p:cNvPicPr>
          <p:nvPr/>
        </p:nvPicPr>
        <p:blipFill rotWithShape="1">
          <a:blip r:embed="rId3">
            <a:duotone>
              <a:schemeClr val="bg2">
                <a:shade val="45000"/>
                <a:satMod val="135000"/>
              </a:schemeClr>
              <a:prstClr val="white"/>
            </a:duotone>
            <a:alphaModFix amt="40000"/>
          </a:blip>
          <a:srcRect/>
          <a:stretch/>
        </p:blipFill>
        <p:spPr>
          <a:xfrm>
            <a:off x="0" y="0"/>
            <a:ext cx="12192000" cy="6858000"/>
          </a:xfrm>
          <a:prstGeom prst="rect">
            <a:avLst/>
          </a:prstGeom>
        </p:spPr>
      </p:pic>
      <p:sp>
        <p:nvSpPr>
          <p:cNvPr id="2" name="Titel 1">
            <a:extLst>
              <a:ext uri="{FF2B5EF4-FFF2-40B4-BE49-F238E27FC236}">
                <a16:creationId xmlns:a16="http://schemas.microsoft.com/office/drawing/2014/main" id="{3F56769E-59CB-4030-A06E-2841542F000A}"/>
              </a:ext>
            </a:extLst>
          </p:cNvPr>
          <p:cNvSpPr>
            <a:spLocks noGrp="1"/>
          </p:cNvSpPr>
          <p:nvPr>
            <p:ph type="title"/>
          </p:nvPr>
        </p:nvSpPr>
        <p:spPr>
          <a:xfrm>
            <a:off x="1024128" y="585216"/>
            <a:ext cx="9720072" cy="1499616"/>
          </a:xfrm>
        </p:spPr>
        <p:txBody>
          <a:bodyPr>
            <a:normAutofit/>
          </a:bodyPr>
          <a:lstStyle/>
          <a:p>
            <a:r>
              <a:rPr lang="nl-NL" dirty="0"/>
              <a:t>Gastles</a:t>
            </a:r>
          </a:p>
        </p:txBody>
      </p:sp>
      <p:cxnSp>
        <p:nvCxnSpPr>
          <p:cNvPr id="11" name="Straight Connector 8">
            <a:extLst>
              <a:ext uri="{FF2B5EF4-FFF2-40B4-BE49-F238E27FC236}">
                <a16:creationId xmlns:a16="http://schemas.microsoft.com/office/drawing/2014/main" id="{3FEFDF7D-B17C-4F16-B8BE-C55FFC7E29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BE3E75CA-5F9E-4662-A419-238C58371F18}"/>
              </a:ext>
            </a:extLst>
          </p:cNvPr>
          <p:cNvSpPr>
            <a:spLocks noGrp="1"/>
          </p:cNvSpPr>
          <p:nvPr>
            <p:ph idx="1"/>
          </p:nvPr>
        </p:nvSpPr>
        <p:spPr>
          <a:xfrm>
            <a:off x="1024128" y="2286000"/>
            <a:ext cx="9720073" cy="4023360"/>
          </a:xfrm>
        </p:spPr>
        <p:txBody>
          <a:bodyPr>
            <a:normAutofit/>
          </a:bodyPr>
          <a:lstStyle/>
          <a:p>
            <a:pPr lvl="0">
              <a:buClr>
                <a:srgbClr val="1CADE4"/>
              </a:buClr>
            </a:pPr>
            <a:r>
              <a:rPr lang="nl-NL" dirty="0">
                <a:solidFill>
                  <a:prstClr val="black"/>
                </a:solidFill>
              </a:rPr>
              <a:t>Als je niet aanwezig was bij de gastles kan je dit filmpje bekijken of als je natuurlijk nog wat extra informatie wilt voor de opdracht.</a:t>
            </a:r>
          </a:p>
          <a:p>
            <a:endParaRPr lang="nl-NL" dirty="0"/>
          </a:p>
        </p:txBody>
      </p:sp>
      <p:pic>
        <p:nvPicPr>
          <p:cNvPr id="5" name="Onlinemedia 4" title="Werken in de thuiszorg">
            <a:hlinkClick r:id="" action="ppaction://media"/>
            <a:extLst>
              <a:ext uri="{FF2B5EF4-FFF2-40B4-BE49-F238E27FC236}">
                <a16:creationId xmlns:a16="http://schemas.microsoft.com/office/drawing/2014/main" id="{D8A86122-8201-46FE-ADC2-F268BA28342B}"/>
              </a:ext>
            </a:extLst>
          </p:cNvPr>
          <p:cNvPicPr>
            <a:picLocks noRot="1" noChangeAspect="1"/>
          </p:cNvPicPr>
          <p:nvPr>
            <a:videoFile r:link="rId1"/>
          </p:nvPr>
        </p:nvPicPr>
        <p:blipFill>
          <a:blip r:embed="rId4"/>
          <a:stretch>
            <a:fillRect/>
          </a:stretch>
        </p:blipFill>
        <p:spPr>
          <a:xfrm>
            <a:off x="3556000" y="3273425"/>
            <a:ext cx="5080000" cy="2870200"/>
          </a:xfrm>
          <a:prstGeom prst="rect">
            <a:avLst/>
          </a:prstGeom>
        </p:spPr>
      </p:pic>
    </p:spTree>
    <p:extLst>
      <p:ext uri="{BB962C8B-B14F-4D97-AF65-F5344CB8AC3E}">
        <p14:creationId xmlns:p14="http://schemas.microsoft.com/office/powerpoint/2010/main" val="3997948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AEE6360E-7248-466C-AF1F-761139478789}"/>
              </a:ext>
            </a:extLst>
          </p:cNvPr>
          <p:cNvPicPr>
            <a:picLocks noChangeAspect="1"/>
          </p:cNvPicPr>
          <p:nvPr/>
        </p:nvPicPr>
        <p:blipFill rotWithShape="1">
          <a:blip r:embed="rId2">
            <a:duotone>
              <a:schemeClr val="bg2">
                <a:shade val="45000"/>
                <a:satMod val="135000"/>
              </a:schemeClr>
              <a:prstClr val="white"/>
            </a:duotone>
            <a:alphaModFix amt="40000"/>
          </a:blip>
          <a:srcRect l="13291" r="20487"/>
          <a:stretch/>
        </p:blipFill>
        <p:spPr>
          <a:xfrm>
            <a:off x="20" y="10"/>
            <a:ext cx="12191980" cy="6857989"/>
          </a:xfrm>
          <a:prstGeom prst="rect">
            <a:avLst/>
          </a:prstGeom>
        </p:spPr>
      </p:pic>
      <p:sp>
        <p:nvSpPr>
          <p:cNvPr id="2" name="Titel 1">
            <a:extLst>
              <a:ext uri="{FF2B5EF4-FFF2-40B4-BE49-F238E27FC236}">
                <a16:creationId xmlns:a16="http://schemas.microsoft.com/office/drawing/2014/main" id="{5FD03A9E-96BF-4D02-ACD4-652960A115B0}"/>
              </a:ext>
            </a:extLst>
          </p:cNvPr>
          <p:cNvSpPr>
            <a:spLocks noGrp="1"/>
          </p:cNvSpPr>
          <p:nvPr>
            <p:ph type="title"/>
          </p:nvPr>
        </p:nvSpPr>
        <p:spPr>
          <a:xfrm>
            <a:off x="1024128" y="585216"/>
            <a:ext cx="9720072" cy="1499616"/>
          </a:xfrm>
        </p:spPr>
        <p:txBody>
          <a:bodyPr>
            <a:normAutofit/>
          </a:bodyPr>
          <a:lstStyle/>
          <a:p>
            <a:r>
              <a:rPr lang="nl-NL"/>
              <a:t>Opdracht 1</a:t>
            </a:r>
            <a:endParaRPr lang="nl-NL" dirty="0"/>
          </a:p>
        </p:txBody>
      </p:sp>
      <p:cxnSp>
        <p:nvCxnSpPr>
          <p:cNvPr id="9" name="Straight Connector 8">
            <a:extLst>
              <a:ext uri="{FF2B5EF4-FFF2-40B4-BE49-F238E27FC236}">
                <a16:creationId xmlns:a16="http://schemas.microsoft.com/office/drawing/2014/main" id="{3FEFDF7D-B17C-4F16-B8BE-C55FFC7E29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4532F889-1C9C-43BE-B6B8-B4AF8EC714B1}"/>
              </a:ext>
            </a:extLst>
          </p:cNvPr>
          <p:cNvSpPr>
            <a:spLocks noGrp="1"/>
          </p:cNvSpPr>
          <p:nvPr>
            <p:ph idx="1"/>
          </p:nvPr>
        </p:nvSpPr>
        <p:spPr>
          <a:xfrm>
            <a:off x="1024128" y="2286000"/>
            <a:ext cx="9720073" cy="4023360"/>
          </a:xfrm>
        </p:spPr>
        <p:txBody>
          <a:bodyPr>
            <a:normAutofit/>
          </a:bodyPr>
          <a:lstStyle/>
          <a:p>
            <a:pPr marL="0" lvl="0" indent="0">
              <a:spcBef>
                <a:spcPts val="900"/>
              </a:spcBef>
              <a:spcAft>
                <a:spcPts val="0"/>
              </a:spcAft>
              <a:buClr>
                <a:prstClr val="black">
                  <a:lumMod val="85000"/>
                  <a:lumOff val="15000"/>
                </a:prstClr>
              </a:buClr>
              <a:buSzTx/>
              <a:buNone/>
            </a:pPr>
            <a:r>
              <a:rPr lang="nl-NL" sz="1500">
                <a:latin typeface="Century Gothic" panose="020B0502020202020204"/>
              </a:rPr>
              <a:t>Nu je wat meer te weten bent gekomen over het werken in de thuiszorg kan je zelf aan de slag met het werkveld blad hieronder. Beantwoord de vragen hieronder denk ook aan de vragen die je hebt gesteld tijdens de gastles. Bewaar je uitkomsten voor het SLB gesprek.</a:t>
            </a:r>
          </a:p>
          <a:p>
            <a:pPr marL="0" lvl="0" indent="0">
              <a:spcBef>
                <a:spcPts val="900"/>
              </a:spcBef>
              <a:spcAft>
                <a:spcPts val="0"/>
              </a:spcAft>
              <a:buClr>
                <a:prstClr val="black">
                  <a:lumMod val="85000"/>
                  <a:lumOff val="15000"/>
                </a:prstClr>
              </a:buClr>
              <a:buSzTx/>
              <a:buNone/>
            </a:pPr>
            <a:r>
              <a:rPr lang="nl-NL" sz="1500">
                <a:latin typeface="Century Gothic" panose="020B0502020202020204"/>
              </a:rPr>
              <a:t>Thuiszorg:</a:t>
            </a:r>
          </a:p>
          <a:p>
            <a:pPr marL="182880" lvl="0" indent="-182880">
              <a:spcBef>
                <a:spcPts val="900"/>
              </a:spcBef>
              <a:spcAft>
                <a:spcPts val="0"/>
              </a:spcAft>
              <a:buClr>
                <a:prstClr val="black">
                  <a:lumMod val="85000"/>
                  <a:lumOff val="15000"/>
                </a:prstClr>
              </a:buClr>
              <a:buSzTx/>
              <a:buFont typeface="Arial" panose="020B0604020202020204" pitchFamily="34" charset="0"/>
              <a:buChar char="•"/>
            </a:pPr>
            <a:r>
              <a:rPr lang="nl-NL" sz="1500">
                <a:latin typeface="Century Gothic" panose="020B0502020202020204"/>
              </a:rPr>
              <a:t> Voor welke doelgroep/leeftijd is het?</a:t>
            </a:r>
          </a:p>
          <a:p>
            <a:pPr marL="182880" lvl="0" indent="-182880">
              <a:spcBef>
                <a:spcPts val="900"/>
              </a:spcBef>
              <a:spcAft>
                <a:spcPts val="0"/>
              </a:spcAft>
              <a:buClr>
                <a:prstClr val="black">
                  <a:lumMod val="85000"/>
                  <a:lumOff val="15000"/>
                </a:prstClr>
              </a:buClr>
              <a:buSzTx/>
              <a:buFont typeface="Arial" panose="020B0604020202020204" pitchFamily="34" charset="0"/>
              <a:buChar char="•"/>
            </a:pPr>
            <a:r>
              <a:rPr lang="nl-NL" sz="1500">
                <a:latin typeface="Century Gothic" panose="020B0502020202020204"/>
              </a:rPr>
              <a:t> Wat is de hoofdtaak van de instelling?</a:t>
            </a:r>
          </a:p>
          <a:p>
            <a:pPr marL="182880" lvl="0" indent="-182880">
              <a:spcBef>
                <a:spcPts val="900"/>
              </a:spcBef>
              <a:spcAft>
                <a:spcPts val="0"/>
              </a:spcAft>
              <a:buClr>
                <a:prstClr val="black">
                  <a:lumMod val="85000"/>
                  <a:lumOff val="15000"/>
                </a:prstClr>
              </a:buClr>
              <a:buSzTx/>
              <a:buFont typeface="Arial" panose="020B0604020202020204" pitchFamily="34" charset="0"/>
              <a:buChar char="•"/>
            </a:pPr>
            <a:r>
              <a:rPr lang="nl-NL" sz="1500">
                <a:latin typeface="Century Gothic" panose="020B0502020202020204"/>
              </a:rPr>
              <a:t> Wie werken er? (Welke opleiding hebben ze gedaan, minimaal 3)</a:t>
            </a:r>
          </a:p>
          <a:p>
            <a:pPr marL="182880" lvl="0" indent="-182880">
              <a:spcBef>
                <a:spcPts val="900"/>
              </a:spcBef>
              <a:spcAft>
                <a:spcPts val="0"/>
              </a:spcAft>
              <a:buClr>
                <a:prstClr val="black">
                  <a:lumMod val="85000"/>
                  <a:lumOff val="15000"/>
                </a:prstClr>
              </a:buClr>
              <a:buSzTx/>
              <a:buFont typeface="Arial" panose="020B0604020202020204" pitchFamily="34" charset="0"/>
              <a:buChar char="•"/>
            </a:pPr>
            <a:r>
              <a:rPr lang="nl-NL" sz="1500">
                <a:latin typeface="Century Gothic" panose="020B0502020202020204"/>
              </a:rPr>
              <a:t> Hoe kan een werkdag eruit zien(denk hierbij aan de gastles)?</a:t>
            </a:r>
          </a:p>
          <a:p>
            <a:pPr marL="182880" lvl="0" indent="-182880">
              <a:spcBef>
                <a:spcPts val="900"/>
              </a:spcBef>
              <a:spcAft>
                <a:spcPts val="0"/>
              </a:spcAft>
              <a:buClr>
                <a:prstClr val="black">
                  <a:lumMod val="85000"/>
                  <a:lumOff val="15000"/>
                </a:prstClr>
              </a:buClr>
              <a:buSzTx/>
              <a:buFont typeface="Arial" panose="020B0604020202020204" pitchFamily="34" charset="0"/>
              <a:buChar char="•"/>
            </a:pPr>
            <a:r>
              <a:rPr lang="nl-NL" sz="1500">
                <a:latin typeface="Century Gothic" panose="020B0502020202020204"/>
              </a:rPr>
              <a:t> Als je als DVHZW hier stage gaat lopen of gaat werken, wat denk je dan dat je taken zijn?</a:t>
            </a:r>
          </a:p>
          <a:p>
            <a:pPr marL="0" lvl="0" indent="0">
              <a:spcBef>
                <a:spcPts val="900"/>
              </a:spcBef>
              <a:spcAft>
                <a:spcPts val="0"/>
              </a:spcAft>
              <a:buClr>
                <a:prstClr val="black">
                  <a:lumMod val="85000"/>
                  <a:lumOff val="15000"/>
                </a:prstClr>
              </a:buClr>
              <a:buSzTx/>
              <a:buNone/>
            </a:pPr>
            <a:endParaRPr lang="nl-NL" sz="1500">
              <a:latin typeface="Century Gothic" panose="020B0502020202020204"/>
            </a:endParaRPr>
          </a:p>
          <a:p>
            <a:pPr marL="0" lvl="0" indent="0">
              <a:spcBef>
                <a:spcPts val="900"/>
              </a:spcBef>
              <a:spcAft>
                <a:spcPts val="0"/>
              </a:spcAft>
              <a:buClr>
                <a:prstClr val="black">
                  <a:lumMod val="85000"/>
                  <a:lumOff val="15000"/>
                </a:prstClr>
              </a:buClr>
              <a:buSzTx/>
              <a:buNone/>
            </a:pPr>
            <a:r>
              <a:rPr lang="nl-NL" sz="1500">
                <a:latin typeface="Century Gothic" panose="020B0502020202020204"/>
              </a:rPr>
              <a:t>Bespreek samen met een klasgenoot de uitkomsten van je werkveld blad. Voeg toe wat je hebt geleerd van je klasgenoot. Hou tijdens het bespreken in de les weer rekening met de Corona maatregelen en hou1,5 meter afstand van elkaar!</a:t>
            </a:r>
          </a:p>
          <a:p>
            <a:endParaRPr lang="nl-NL" sz="1500"/>
          </a:p>
        </p:txBody>
      </p:sp>
    </p:spTree>
    <p:extLst>
      <p:ext uri="{BB962C8B-B14F-4D97-AF65-F5344CB8AC3E}">
        <p14:creationId xmlns:p14="http://schemas.microsoft.com/office/powerpoint/2010/main" val="28842939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otalTime>4</TotalTime>
  <Words>266</Words>
  <Application>Microsoft Office PowerPoint</Application>
  <PresentationFormat>Breedbeeld</PresentationFormat>
  <Paragraphs>21</Paragraphs>
  <Slides>4</Slides>
  <Notes>0</Notes>
  <HiddenSlides>0</HiddenSlides>
  <MMClips>1</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4</vt:i4>
      </vt:variant>
    </vt:vector>
  </HeadingPairs>
  <TitlesOfParts>
    <vt:vector size="11" baseType="lpstr">
      <vt:lpstr>Arial</vt:lpstr>
      <vt:lpstr>Century Gothic</vt:lpstr>
      <vt:lpstr>Garamond</vt:lpstr>
      <vt:lpstr>Tw Cen MT</vt:lpstr>
      <vt:lpstr>Tw Cen MT Condensed</vt:lpstr>
      <vt:lpstr>Wingdings 3</vt:lpstr>
      <vt:lpstr>Integraal</vt:lpstr>
      <vt:lpstr>Thuiszorg</vt:lpstr>
      <vt:lpstr>Lesdoelen</vt:lpstr>
      <vt:lpstr>Gastles</vt:lpstr>
      <vt:lpstr>Opdracht 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Thuiszorg</dc:title>
  <dc:creator>Xiomara Josias</dc:creator>
  <cp:lastModifiedBy>Xiomara Josias</cp:lastModifiedBy>
  <cp:revision>2</cp:revision>
  <dcterms:created xsi:type="dcterms:W3CDTF">2021-02-02T17:27:23Z</dcterms:created>
  <dcterms:modified xsi:type="dcterms:W3CDTF">2021-02-02T17:32:03Z</dcterms:modified>
</cp:coreProperties>
</file>