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6"/>
  </p:notesMasterIdLst>
  <p:sldIdLst>
    <p:sldId id="256" r:id="rId5"/>
  </p:sldIdLst>
  <p:sldSz cx="9144000" cy="6858000" type="screen4x3"/>
  <p:notesSz cx="6742113" cy="9872663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D023D53-A762-45A4-82B4-3A201A67E40C}" v="9" dt="2021-01-19T15:40:59.88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576" autoAdjust="0"/>
    <p:restoredTop sz="94660"/>
  </p:normalViewPr>
  <p:slideViewPr>
    <p:cSldViewPr>
      <p:cViewPr varScale="1">
        <p:scale>
          <a:sx n="78" d="100"/>
          <a:sy n="78" d="100"/>
        </p:scale>
        <p:origin x="1891" y="5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microsoft.com/office/2016/11/relationships/changesInfo" Target="changesInfos/changesInfo1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Valerie van den Berg" userId="b7f64057-db8e-423a-b2b5-100c21bc0b3b" providerId="ADAL" clId="{1D787720-EE39-43B0-9F55-F05D84C930A0}"/>
    <pc:docChg chg="modSld">
      <pc:chgData name="Valerie van den Berg" userId="b7f64057-db8e-423a-b2b5-100c21bc0b3b" providerId="ADAL" clId="{1D787720-EE39-43B0-9F55-F05D84C930A0}" dt="2020-01-28T14:29:58.797" v="49" actId="20577"/>
      <pc:docMkLst>
        <pc:docMk/>
      </pc:docMkLst>
      <pc:sldChg chg="modSp">
        <pc:chgData name="Valerie van den Berg" userId="b7f64057-db8e-423a-b2b5-100c21bc0b3b" providerId="ADAL" clId="{1D787720-EE39-43B0-9F55-F05D84C930A0}" dt="2020-01-28T14:29:58.797" v="49" actId="20577"/>
        <pc:sldMkLst>
          <pc:docMk/>
          <pc:sldMk cId="4159768415" sldId="256"/>
        </pc:sldMkLst>
        <pc:spChg chg="mod">
          <ac:chgData name="Valerie van den Berg" userId="b7f64057-db8e-423a-b2b5-100c21bc0b3b" providerId="ADAL" clId="{1D787720-EE39-43B0-9F55-F05D84C930A0}" dt="2020-01-28T14:28:06.305" v="41" actId="20577"/>
          <ac:spMkLst>
            <pc:docMk/>
            <pc:sldMk cId="4159768415" sldId="256"/>
            <ac:spMk id="9" creationId="{00000000-0000-0000-0000-000000000000}"/>
          </ac:spMkLst>
        </pc:spChg>
        <pc:spChg chg="mod">
          <ac:chgData name="Valerie van den Berg" userId="b7f64057-db8e-423a-b2b5-100c21bc0b3b" providerId="ADAL" clId="{1D787720-EE39-43B0-9F55-F05D84C930A0}" dt="2020-01-28T14:29:58.797" v="49" actId="20577"/>
          <ac:spMkLst>
            <pc:docMk/>
            <pc:sldMk cId="4159768415" sldId="256"/>
            <ac:spMk id="17" creationId="{00000000-0000-0000-0000-000000000000}"/>
          </ac:spMkLst>
        </pc:spChg>
      </pc:sldChg>
    </pc:docChg>
  </pc:docChgLst>
  <pc:docChgLst>
    <pc:chgData name="Marieke Drabbe" userId="b9b1a049-6b87-453c-9d4e-1b3ea0ffd634" providerId="ADAL" clId="{9D023D53-A762-45A4-82B4-3A201A67E40C}"/>
    <pc:docChg chg="modSld">
      <pc:chgData name="Marieke Drabbe" userId="b9b1a049-6b87-453c-9d4e-1b3ea0ffd634" providerId="ADAL" clId="{9D023D53-A762-45A4-82B4-3A201A67E40C}" dt="2021-01-19T15:41:04.790" v="26" actId="12"/>
      <pc:docMkLst>
        <pc:docMk/>
      </pc:docMkLst>
      <pc:sldChg chg="modSp mod">
        <pc:chgData name="Marieke Drabbe" userId="b9b1a049-6b87-453c-9d4e-1b3ea0ffd634" providerId="ADAL" clId="{9D023D53-A762-45A4-82B4-3A201A67E40C}" dt="2021-01-19T15:41:04.790" v="26" actId="12"/>
        <pc:sldMkLst>
          <pc:docMk/>
          <pc:sldMk cId="4159768415" sldId="256"/>
        </pc:sldMkLst>
        <pc:spChg chg="mod">
          <ac:chgData name="Marieke Drabbe" userId="b9b1a049-6b87-453c-9d4e-1b3ea0ffd634" providerId="ADAL" clId="{9D023D53-A762-45A4-82B4-3A201A67E40C}" dt="2021-01-19T15:25:39.618" v="20" actId="20577"/>
          <ac:spMkLst>
            <pc:docMk/>
            <pc:sldMk cId="4159768415" sldId="256"/>
            <ac:spMk id="9" creationId="{00000000-0000-0000-0000-000000000000}"/>
          </ac:spMkLst>
        </pc:spChg>
        <pc:spChg chg="mod">
          <ac:chgData name="Marieke Drabbe" userId="b9b1a049-6b87-453c-9d4e-1b3ea0ffd634" providerId="ADAL" clId="{9D023D53-A762-45A4-82B4-3A201A67E40C}" dt="2021-01-19T15:41:04.790" v="26" actId="12"/>
          <ac:spMkLst>
            <pc:docMk/>
            <pc:sldMk cId="4159768415" sldId="256"/>
            <ac:spMk id="11" creationId="{00000000-0000-0000-0000-000000000000}"/>
          </ac:spMkLst>
        </pc:spChg>
        <pc:spChg chg="mod">
          <ac:chgData name="Marieke Drabbe" userId="b9b1a049-6b87-453c-9d4e-1b3ea0ffd634" providerId="ADAL" clId="{9D023D53-A762-45A4-82B4-3A201A67E40C}" dt="2021-01-19T15:22:05.735" v="4" actId="20577"/>
          <ac:spMkLst>
            <pc:docMk/>
            <pc:sldMk cId="4159768415" sldId="256"/>
            <ac:spMk id="17" creationId="{00000000-0000-0000-0000-000000000000}"/>
          </ac:spMkLst>
        </pc:spChg>
        <pc:picChg chg="mod">
          <ac:chgData name="Marieke Drabbe" userId="b9b1a049-6b87-453c-9d4e-1b3ea0ffd634" providerId="ADAL" clId="{9D023D53-A762-45A4-82B4-3A201A67E40C}" dt="2021-01-19T15:25:22.905" v="17" actId="1076"/>
          <ac:picMkLst>
            <pc:docMk/>
            <pc:sldMk cId="4159768415" sldId="256"/>
            <ac:picMk id="1028" creationId="{00000000-0000-0000-0000-000000000000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21582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18971" y="0"/>
            <a:ext cx="2921582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B48C3D6-6F8C-4930-A855-F0E3C0710329}" type="datetimeFigureOut">
              <a:rPr lang="nl-NL" smtClean="0"/>
              <a:t>19-1-2021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903288" y="739775"/>
            <a:ext cx="4935537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74212" y="4689515"/>
            <a:ext cx="5393690" cy="444269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9377316"/>
            <a:ext cx="2921582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18971" y="9377316"/>
            <a:ext cx="2921582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BB16E3-DB88-43F2-B191-AB6D10F233E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129923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BB16E3-DB88-43F2-B191-AB6D10F233E3}" type="slidenum">
              <a:rPr lang="nl-NL" smtClean="0"/>
              <a:t>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923498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 om de ondertitelstijl van het model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67E4C-19F1-4586-87AA-751BC1D0EDC5}" type="datetimeFigureOut">
              <a:rPr lang="nl-NL" smtClean="0"/>
              <a:t>19-1-2021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FBBD5-A2CB-4D4A-AD4E-FF50A4DD4DF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439614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67E4C-19F1-4586-87AA-751BC1D0EDC5}" type="datetimeFigureOut">
              <a:rPr lang="nl-NL" smtClean="0"/>
              <a:t>19-1-2021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FBBD5-A2CB-4D4A-AD4E-FF50A4DD4DF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797286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67E4C-19F1-4586-87AA-751BC1D0EDC5}" type="datetimeFigureOut">
              <a:rPr lang="nl-NL" smtClean="0"/>
              <a:t>19-1-2021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FBBD5-A2CB-4D4A-AD4E-FF50A4DD4DF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919021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67E4C-19F1-4586-87AA-751BC1D0EDC5}" type="datetimeFigureOut">
              <a:rPr lang="nl-NL" smtClean="0"/>
              <a:t>19-1-2021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FBBD5-A2CB-4D4A-AD4E-FF50A4DD4DF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12646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67E4C-19F1-4586-87AA-751BC1D0EDC5}" type="datetimeFigureOut">
              <a:rPr lang="nl-NL" smtClean="0"/>
              <a:t>19-1-2021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FBBD5-A2CB-4D4A-AD4E-FF50A4DD4DF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272502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67E4C-19F1-4586-87AA-751BC1D0EDC5}" type="datetimeFigureOut">
              <a:rPr lang="nl-NL" smtClean="0"/>
              <a:t>19-1-2021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FBBD5-A2CB-4D4A-AD4E-FF50A4DD4DF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823520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67E4C-19F1-4586-87AA-751BC1D0EDC5}" type="datetimeFigureOut">
              <a:rPr lang="nl-NL" smtClean="0"/>
              <a:t>19-1-2021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FBBD5-A2CB-4D4A-AD4E-FF50A4DD4DF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572352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67E4C-19F1-4586-87AA-751BC1D0EDC5}" type="datetimeFigureOut">
              <a:rPr lang="nl-NL" smtClean="0"/>
              <a:t>19-1-2021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FBBD5-A2CB-4D4A-AD4E-FF50A4DD4DF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68372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67E4C-19F1-4586-87AA-751BC1D0EDC5}" type="datetimeFigureOut">
              <a:rPr lang="nl-NL" smtClean="0"/>
              <a:t>19-1-2021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FBBD5-A2CB-4D4A-AD4E-FF50A4DD4DF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672695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67E4C-19F1-4586-87AA-751BC1D0EDC5}" type="datetimeFigureOut">
              <a:rPr lang="nl-NL" smtClean="0"/>
              <a:t>19-1-2021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FBBD5-A2CB-4D4A-AD4E-FF50A4DD4DF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966526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67E4C-19F1-4586-87AA-751BC1D0EDC5}" type="datetimeFigureOut">
              <a:rPr lang="nl-NL" smtClean="0"/>
              <a:t>19-1-2021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FBBD5-A2CB-4D4A-AD4E-FF50A4DD4DF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124419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D67E4C-19F1-4586-87AA-751BC1D0EDC5}" type="datetimeFigureOut">
              <a:rPr lang="nl-NL" smtClean="0"/>
              <a:t>19-1-2021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FFBBD5-A2CB-4D4A-AD4E-FF50A4DD4DF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793779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13" Type="http://schemas.openxmlformats.org/officeDocument/2006/relationships/image" Target="../media/image8.jpeg"/><Relationship Id="rId3" Type="http://schemas.openxmlformats.org/officeDocument/2006/relationships/hyperlink" Target="https://www.platform31.nl/" TargetMode="External"/><Relationship Id="rId7" Type="http://schemas.openxmlformats.org/officeDocument/2006/relationships/image" Target="../media/image2.png"/><Relationship Id="rId12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11" Type="http://schemas.openxmlformats.org/officeDocument/2006/relationships/image" Target="../media/image6.png"/><Relationship Id="rId5" Type="http://schemas.openxmlformats.org/officeDocument/2006/relationships/hyperlink" Target="https://www.socialevraagstukken.nl/dossiers/" TargetMode="External"/><Relationship Id="rId10" Type="http://schemas.openxmlformats.org/officeDocument/2006/relationships/image" Target="../media/image5.png"/><Relationship Id="rId4" Type="http://schemas.openxmlformats.org/officeDocument/2006/relationships/hyperlink" Target="https://www.infomil.nl/onderwerpen/ruimte/gebiedsontwikkeling/" TargetMode="External"/><Relationship Id="rId9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hoek 3"/>
          <p:cNvSpPr/>
          <p:nvPr/>
        </p:nvSpPr>
        <p:spPr>
          <a:xfrm>
            <a:off x="-29232" y="0"/>
            <a:ext cx="556077" cy="6858000"/>
          </a:xfrm>
          <a:prstGeom prst="rect">
            <a:avLst/>
          </a:prstGeom>
          <a:solidFill>
            <a:srgbClr val="CCFF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nl-NL"/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1011565" y="2149843"/>
            <a:ext cx="3823857" cy="83099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>
            <a:spAutoFit/>
          </a:bodyPr>
          <a:lstStyle/>
          <a:p>
            <a:r>
              <a:rPr lang="nl-NL" sz="1200" b="1" dirty="0">
                <a:solidFill>
                  <a:srgbClr val="0070C0"/>
                </a:solidFill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Leerproduct</a:t>
            </a:r>
          </a:p>
          <a:p>
            <a:pPr marL="171450" indent="-171450" eaLnBrk="0" hangingPunct="0">
              <a:buFont typeface="Arial" pitchFamily="34" charset="0"/>
              <a:buChar char="•"/>
            </a:pPr>
            <a:r>
              <a:rPr lang="nl-NL" sz="1200" dirty="0">
                <a:ea typeface="Calibri" pitchFamily="34" charset="0"/>
                <a:cs typeface="Arial" charset="0"/>
              </a:rPr>
              <a:t>Een verslag met daarin 3 uitgewerkte </a:t>
            </a:r>
            <a:r>
              <a:rPr lang="nl-NL" sz="1200" dirty="0"/>
              <a:t>maatschappelijke uitdagingen/problemen van de stad van de toekomst onderbouwd met actuele bronnen.</a:t>
            </a:r>
            <a:endParaRPr lang="nl-NL" sz="1200" dirty="0">
              <a:ea typeface="Calibri" pitchFamily="34" charset="0"/>
              <a:cs typeface="Arial" charset="0"/>
            </a:endParaRPr>
          </a:p>
        </p:txBody>
      </p:sp>
      <p:sp>
        <p:nvSpPr>
          <p:cNvPr id="8" name="Rectangle 5"/>
          <p:cNvSpPr>
            <a:spLocks noChangeArrowheads="1"/>
          </p:cNvSpPr>
          <p:nvPr/>
        </p:nvSpPr>
        <p:spPr bwMode="auto">
          <a:xfrm>
            <a:off x="1018495" y="3217335"/>
            <a:ext cx="3823857" cy="267765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t">
            <a:spAutoFit/>
          </a:bodyPr>
          <a:lstStyle/>
          <a:p>
            <a:pPr>
              <a:defRPr/>
            </a:pPr>
            <a:r>
              <a:rPr lang="nl-NL" sz="1200" b="1" dirty="0" err="1">
                <a:solidFill>
                  <a:srgbClr val="0070C0"/>
                </a:solidFill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Leerpad</a:t>
            </a:r>
            <a:r>
              <a:rPr lang="nl-NL" sz="1200" b="1" dirty="0">
                <a:solidFill>
                  <a:srgbClr val="0070C0"/>
                </a:solidFill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      </a:t>
            </a:r>
            <a:r>
              <a:rPr lang="nl-NL" sz="1100" b="1" dirty="0">
                <a:solidFill>
                  <a:srgbClr val="0070C0"/>
                </a:solidFill>
                <a:ea typeface="Calibri" pitchFamily="34" charset="0"/>
                <a:cs typeface="Arial" charset="0"/>
              </a:rPr>
              <a:t>                                                                                </a:t>
            </a:r>
          </a:p>
          <a:p>
            <a:pPr marL="171450" indent="-171450" eaLnBrk="0" hangingPunct="0">
              <a:buFont typeface="Arial" pitchFamily="34" charset="0"/>
              <a:buChar char="•"/>
              <a:defRPr/>
            </a:pPr>
            <a:r>
              <a:rPr lang="nl-NL" sz="1200" dirty="0">
                <a:ea typeface="Calibri" pitchFamily="34" charset="0"/>
                <a:cs typeface="Arial" charset="0"/>
              </a:rPr>
              <a:t>Ga op zoek naar stedelijke uitdagingen op het gebied van leefbaarheid in de stad op dit moment en de nabije toekomst. Dat mogen wereldwijde uitdagingen zijn. </a:t>
            </a:r>
          </a:p>
          <a:p>
            <a:pPr marL="171450" indent="-171450" eaLnBrk="0" hangingPunct="0">
              <a:buFont typeface="Arial" pitchFamily="34" charset="0"/>
              <a:buChar char="•"/>
              <a:defRPr/>
            </a:pPr>
            <a:r>
              <a:rPr lang="nl-NL" sz="1200" dirty="0">
                <a:ea typeface="Calibri" pitchFamily="34" charset="0"/>
                <a:cs typeface="Arial" charset="0"/>
              </a:rPr>
              <a:t>Koppel ontwikkelingen die wereldwijd plaatsvinden op het gebied van steden en jouw specialisatie aan de uitdagingen. </a:t>
            </a:r>
          </a:p>
          <a:p>
            <a:pPr marL="171450" indent="-171450" eaLnBrk="0" hangingPunct="0">
              <a:buFont typeface="Arial" pitchFamily="34" charset="0"/>
              <a:buChar char="•"/>
              <a:defRPr/>
            </a:pPr>
            <a:r>
              <a:rPr lang="nl-NL" sz="1200" dirty="0">
                <a:ea typeface="Calibri" pitchFamily="34" charset="0"/>
                <a:cs typeface="Arial" charset="0"/>
              </a:rPr>
              <a:t>Zoek betrouwbare bronnen die de gevonden ontwikkelingen, uitdagingen en thema’s onderbouwen.</a:t>
            </a:r>
          </a:p>
          <a:p>
            <a:pPr marL="171450" indent="-171450" eaLnBrk="0" hangingPunct="0">
              <a:buFont typeface="Arial" pitchFamily="34" charset="0"/>
              <a:buChar char="•"/>
              <a:defRPr/>
            </a:pPr>
            <a:r>
              <a:rPr lang="nl-NL" sz="1200" dirty="0">
                <a:ea typeface="Calibri" pitchFamily="34" charset="0"/>
                <a:cs typeface="Arial" charset="0"/>
              </a:rPr>
              <a:t>Werk 3 uitdagingen en de daarbij behorende ontwikkelingen uit beargumenteerd met de gevonden bronnen. </a:t>
            </a:r>
          </a:p>
          <a:p>
            <a:pPr marL="171450" indent="-171450" eaLnBrk="0" hangingPunct="0">
              <a:buFont typeface="Arial" pitchFamily="34" charset="0"/>
              <a:buChar char="•"/>
              <a:defRPr/>
            </a:pPr>
            <a:r>
              <a:rPr lang="nl-NL" sz="1200" dirty="0">
                <a:ea typeface="Calibri" pitchFamily="34" charset="0"/>
                <a:cs typeface="Arial" charset="0"/>
              </a:rPr>
              <a:t>Beschrijf per uitdaging waarom het belangrijk is voor de stad van de toekomst</a:t>
            </a:r>
          </a:p>
        </p:txBody>
      </p:sp>
      <p:sp>
        <p:nvSpPr>
          <p:cNvPr id="9" name="Rectangle 6"/>
          <p:cNvSpPr>
            <a:spLocks noChangeArrowheads="1"/>
          </p:cNvSpPr>
          <p:nvPr/>
        </p:nvSpPr>
        <p:spPr bwMode="auto">
          <a:xfrm>
            <a:off x="5439006" y="1008517"/>
            <a:ext cx="3500438" cy="120032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>
            <a:spAutoFit/>
          </a:bodyPr>
          <a:lstStyle/>
          <a:p>
            <a:pPr>
              <a:defRPr/>
            </a:pPr>
            <a:r>
              <a:rPr lang="nl-NL" sz="1200" b="1" dirty="0">
                <a:solidFill>
                  <a:srgbClr val="0070C0"/>
                </a:solidFill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Samenwerken</a:t>
            </a:r>
            <a:r>
              <a:rPr lang="nl-NL" sz="1100" b="1" dirty="0">
                <a:ea typeface="Calibri" pitchFamily="34" charset="0"/>
                <a:cs typeface="Arial" charset="0"/>
              </a:rPr>
              <a:t>		</a:t>
            </a:r>
            <a:endParaRPr lang="nl-NL" sz="1100" b="1" dirty="0">
              <a:solidFill>
                <a:srgbClr val="0070C0"/>
              </a:solidFill>
              <a:ea typeface="Calibri" pitchFamily="34" charset="0"/>
              <a:cs typeface="Arial" charset="0"/>
            </a:endParaRPr>
          </a:p>
          <a:p>
            <a:pPr marL="171450" indent="-171450" eaLnBrk="0" hangingPunct="0">
              <a:buFont typeface="Arial" pitchFamily="34" charset="0"/>
              <a:buChar char="•"/>
            </a:pPr>
            <a:r>
              <a:rPr lang="nl-NL" sz="1200" dirty="0">
                <a:ea typeface="Calibri" pitchFamily="34" charset="0"/>
                <a:cs typeface="Arial" charset="0"/>
              </a:rPr>
              <a:t>Deze opdracht maak je alleen of in tweetallen. </a:t>
            </a:r>
          </a:p>
          <a:p>
            <a:pPr marL="171450" indent="-171450" eaLnBrk="0" hangingPunct="0">
              <a:buFont typeface="Arial" pitchFamily="34" charset="0"/>
              <a:buChar char="•"/>
            </a:pPr>
            <a:r>
              <a:rPr lang="nl-NL" sz="1200" dirty="0">
                <a:ea typeface="Calibri" pitchFamily="34" charset="0"/>
                <a:cs typeface="Arial" charset="0"/>
              </a:rPr>
              <a:t>Plaats je product op het Leerplatform.</a:t>
            </a:r>
          </a:p>
          <a:p>
            <a:pPr marL="171450" indent="-171450" eaLnBrk="0" hangingPunct="0">
              <a:buFont typeface="Arial" pitchFamily="34" charset="0"/>
              <a:buChar char="•"/>
            </a:pPr>
            <a:r>
              <a:rPr lang="nl-NL" sz="1200" dirty="0">
                <a:ea typeface="Calibri" pitchFamily="34" charset="0"/>
                <a:cs typeface="Arial" charset="0"/>
              </a:rPr>
              <a:t>Bekijk leerproducten van anderen en geef feedback.</a:t>
            </a:r>
          </a:p>
          <a:p>
            <a:pPr marL="171450" indent="-171450" eaLnBrk="0" hangingPunct="0">
              <a:buFont typeface="Arial" pitchFamily="34" charset="0"/>
              <a:buChar char="•"/>
            </a:pPr>
            <a:r>
              <a:rPr lang="nl-NL" sz="1200" dirty="0">
                <a:ea typeface="Calibri" pitchFamily="34" charset="0"/>
                <a:cs typeface="Arial" charset="0"/>
              </a:rPr>
              <a:t>Deadline product: </a:t>
            </a:r>
            <a:r>
              <a:rPr lang="nl-NL" sz="1200" b="1" dirty="0">
                <a:ea typeface="Calibri" pitchFamily="34" charset="0"/>
                <a:cs typeface="Arial" charset="0"/>
              </a:rPr>
              <a:t>12-02-2021</a:t>
            </a:r>
            <a:endParaRPr lang="nl-NL" sz="1200" dirty="0">
              <a:ea typeface="Calibri" pitchFamily="34" charset="0"/>
              <a:cs typeface="Arial" charset="0"/>
            </a:endParaRPr>
          </a:p>
        </p:txBody>
      </p:sp>
      <p:sp>
        <p:nvSpPr>
          <p:cNvPr id="10" name="Rectangle 8"/>
          <p:cNvSpPr>
            <a:spLocks noChangeArrowheads="1"/>
          </p:cNvSpPr>
          <p:nvPr/>
        </p:nvSpPr>
        <p:spPr bwMode="auto">
          <a:xfrm>
            <a:off x="5439006" y="2557569"/>
            <a:ext cx="3507254" cy="64633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>
            <a:spAutoFit/>
          </a:bodyPr>
          <a:lstStyle/>
          <a:p>
            <a:pPr>
              <a:defRPr/>
            </a:pPr>
            <a:r>
              <a:rPr lang="nl-NL" sz="1200" b="1" dirty="0">
                <a:solidFill>
                  <a:srgbClr val="0070C0"/>
                </a:solidFill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Bijeenkomsten</a:t>
            </a:r>
          </a:p>
          <a:p>
            <a:pPr marL="171450" indent="-171450">
              <a:buFont typeface="Arial" pitchFamily="34" charset="0"/>
              <a:buChar char="•"/>
              <a:defRPr/>
            </a:pPr>
            <a:r>
              <a:rPr lang="nl-NL" sz="1200" dirty="0">
                <a:ea typeface="Calibri" pitchFamily="34" charset="0"/>
                <a:cs typeface="Arial" charset="0"/>
              </a:rPr>
              <a:t>Bijeenkomsten stad van de toekomst </a:t>
            </a:r>
          </a:p>
          <a:p>
            <a:pPr marL="171450" indent="-171450">
              <a:buFont typeface="Arial" pitchFamily="34" charset="0"/>
              <a:buChar char="•"/>
              <a:defRPr/>
            </a:pPr>
            <a:r>
              <a:rPr lang="nl-NL" sz="1200" dirty="0">
                <a:ea typeface="Calibri" pitchFamily="34" charset="0"/>
                <a:cs typeface="Arial" charset="0"/>
              </a:rPr>
              <a:t>Bijeenkomsten specialisatie</a:t>
            </a:r>
          </a:p>
        </p:txBody>
      </p:sp>
      <p:sp>
        <p:nvSpPr>
          <p:cNvPr id="11" name="Rectangle 8"/>
          <p:cNvSpPr>
            <a:spLocks noChangeArrowheads="1"/>
          </p:cNvSpPr>
          <p:nvPr/>
        </p:nvSpPr>
        <p:spPr bwMode="auto">
          <a:xfrm>
            <a:off x="5439006" y="3446564"/>
            <a:ext cx="3500438" cy="101566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>
            <a:spAutoFit/>
          </a:bodyPr>
          <a:lstStyle/>
          <a:p>
            <a:pPr>
              <a:defRPr/>
            </a:pPr>
            <a:r>
              <a:rPr lang="nl-NL" sz="1200" b="1" dirty="0">
                <a:solidFill>
                  <a:srgbClr val="0070C0"/>
                </a:solidFill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Bronnen</a:t>
            </a:r>
          </a:p>
          <a:p>
            <a:pPr marL="171450" indent="-171450">
              <a:buFont typeface="Arial" panose="020B0604020202020204" pitchFamily="34" charset="0"/>
              <a:buChar char="•"/>
              <a:defRPr/>
            </a:pPr>
            <a:r>
              <a:rPr lang="nl-NL" sz="1200" dirty="0"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  <a:hlinkClick r:id="rId3"/>
              </a:rPr>
              <a:t>https://www.platform31.nl/</a:t>
            </a:r>
            <a:endParaRPr lang="nl-NL" sz="1200" dirty="0">
              <a:solidFill>
                <a:srgbClr val="0070C0"/>
              </a:solidFill>
              <a:latin typeface="Arial" panose="020B0604020202020204" pitchFamily="34" charset="0"/>
              <a:ea typeface="Calibri" pitchFamily="34" charset="0"/>
              <a:cs typeface="Arial" panose="020B0604020202020204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  <a:defRPr/>
            </a:pPr>
            <a:r>
              <a:rPr lang="nl-NL" sz="1200" dirty="0"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  <a:hlinkClick r:id="rId4"/>
              </a:rPr>
              <a:t>https://www.infomil.nl/onderwerpen/ruimte/gebiedsontwikkeling/</a:t>
            </a:r>
            <a:r>
              <a:rPr lang="nl-NL" sz="1200" dirty="0"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 </a:t>
            </a:r>
          </a:p>
          <a:p>
            <a:pPr marL="171450" indent="-171450">
              <a:buFont typeface="Arial" panose="020B0604020202020204" pitchFamily="34" charset="0"/>
              <a:buChar char="•"/>
              <a:defRPr/>
            </a:pPr>
            <a:r>
              <a:rPr lang="nl-NL" sz="1200" dirty="0"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  <a:hlinkClick r:id="rId5"/>
              </a:rPr>
              <a:t>https://www.socialevraagstukken.nl/dossiers/</a:t>
            </a:r>
            <a:r>
              <a:rPr lang="nl-NL" sz="1200" dirty="0"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12" name="Rechthoek 11"/>
          <p:cNvSpPr/>
          <p:nvPr/>
        </p:nvSpPr>
        <p:spPr>
          <a:xfrm>
            <a:off x="508001" y="6672145"/>
            <a:ext cx="8636000" cy="202216"/>
          </a:xfrm>
          <a:prstGeom prst="rect">
            <a:avLst/>
          </a:prstGeom>
          <a:solidFill>
            <a:srgbClr val="CCFF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nl-NL"/>
          </a:p>
        </p:txBody>
      </p:sp>
      <p:sp>
        <p:nvSpPr>
          <p:cNvPr id="14" name="Text Box 96"/>
          <p:cNvSpPr txBox="1">
            <a:spLocks noChangeArrowheads="1"/>
          </p:cNvSpPr>
          <p:nvPr/>
        </p:nvSpPr>
        <p:spPr bwMode="auto">
          <a:xfrm>
            <a:off x="1455738" y="496888"/>
            <a:ext cx="1841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nl-NL"/>
          </a:p>
        </p:txBody>
      </p:sp>
      <p:sp>
        <p:nvSpPr>
          <p:cNvPr id="15" name="Text Box 103"/>
          <p:cNvSpPr txBox="1">
            <a:spLocks noChangeArrowheads="1"/>
          </p:cNvSpPr>
          <p:nvPr/>
        </p:nvSpPr>
        <p:spPr bwMode="auto">
          <a:xfrm>
            <a:off x="323850" y="2708275"/>
            <a:ext cx="1841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nl-NL"/>
          </a:p>
        </p:txBody>
      </p:sp>
      <p:sp>
        <p:nvSpPr>
          <p:cNvPr id="16" name="Text Box 105"/>
          <p:cNvSpPr txBox="1">
            <a:spLocks noChangeArrowheads="1"/>
          </p:cNvSpPr>
          <p:nvPr/>
        </p:nvSpPr>
        <p:spPr bwMode="auto">
          <a:xfrm>
            <a:off x="323850" y="2781300"/>
            <a:ext cx="1841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nl-NL"/>
          </a:p>
        </p:txBody>
      </p:sp>
      <p:sp>
        <p:nvSpPr>
          <p:cNvPr id="17" name="Rechthoek 1"/>
          <p:cNvSpPr>
            <a:spLocks noChangeArrowheads="1"/>
          </p:cNvSpPr>
          <p:nvPr/>
        </p:nvSpPr>
        <p:spPr bwMode="auto">
          <a:xfrm>
            <a:off x="1115566" y="167118"/>
            <a:ext cx="8028434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nl-NL" sz="2800" dirty="0">
                <a:latin typeface="Calibri" pitchFamily="34" charset="0"/>
              </a:rPr>
              <a:t>2021_SVT_1_SW Uitdagingen</a:t>
            </a:r>
          </a:p>
        </p:txBody>
      </p:sp>
      <p:pic>
        <p:nvPicPr>
          <p:cNvPr id="18" name="Afbeelding 17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-30585" y="0"/>
            <a:ext cx="1053380" cy="756400"/>
          </a:xfrm>
          <a:prstGeom prst="rect">
            <a:avLst/>
          </a:prstGeom>
        </p:spPr>
      </p:pic>
      <p:pic>
        <p:nvPicPr>
          <p:cNvPr id="19" name="Afbeelding 18"/>
          <p:cNvPicPr>
            <a:picLocks noChangeAspect="1"/>
          </p:cNvPicPr>
          <p:nvPr/>
        </p:nvPicPr>
        <p:blipFill rotWithShape="1">
          <a:blip r:embed="rId7" cstate="print"/>
          <a:srcRect l="21805" r="10840"/>
          <a:stretch/>
        </p:blipFill>
        <p:spPr>
          <a:xfrm>
            <a:off x="642765" y="750890"/>
            <a:ext cx="299335" cy="412425"/>
          </a:xfrm>
          <a:prstGeom prst="rect">
            <a:avLst/>
          </a:prstGeom>
        </p:spPr>
      </p:pic>
      <p:pic>
        <p:nvPicPr>
          <p:cNvPr id="20" name="Afbeelding 19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648897" y="2169321"/>
            <a:ext cx="263290" cy="321303"/>
          </a:xfrm>
          <a:prstGeom prst="rect">
            <a:avLst/>
          </a:prstGeom>
        </p:spPr>
      </p:pic>
      <p:pic>
        <p:nvPicPr>
          <p:cNvPr id="21" name="Afbeelding 20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659290" y="3203900"/>
            <a:ext cx="266283" cy="416301"/>
          </a:xfrm>
          <a:prstGeom prst="rect">
            <a:avLst/>
          </a:prstGeom>
        </p:spPr>
      </p:pic>
      <p:pic>
        <p:nvPicPr>
          <p:cNvPr id="22" name="Afbeelding 21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4998373" y="823852"/>
            <a:ext cx="385812" cy="263054"/>
          </a:xfrm>
          <a:prstGeom prst="rect">
            <a:avLst/>
          </a:prstGeom>
        </p:spPr>
      </p:pic>
      <p:pic>
        <p:nvPicPr>
          <p:cNvPr id="23" name="Afbeelding 22"/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5046858" y="3354606"/>
            <a:ext cx="299225" cy="290796"/>
          </a:xfrm>
          <a:prstGeom prst="rect">
            <a:avLst/>
          </a:prstGeom>
        </p:spPr>
      </p:pic>
      <p:pic>
        <p:nvPicPr>
          <p:cNvPr id="24" name="Afbeelding 23"/>
          <p:cNvPicPr>
            <a:picLocks noChangeAspect="1"/>
          </p:cNvPicPr>
          <p:nvPr/>
        </p:nvPicPr>
        <p:blipFill rotWithShape="1">
          <a:blip r:embed="rId12" cstate="print"/>
          <a:srcRect l="17050" t="33024" r="61669" b="30375"/>
          <a:stretch/>
        </p:blipFill>
        <p:spPr>
          <a:xfrm>
            <a:off x="5089165" y="2557569"/>
            <a:ext cx="269390" cy="260485"/>
          </a:xfrm>
          <a:prstGeom prst="rect">
            <a:avLst/>
          </a:prstGeom>
        </p:spPr>
      </p:pic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1018495" y="743740"/>
            <a:ext cx="3823855" cy="120032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>
            <a:spAutoFit/>
          </a:bodyPr>
          <a:lstStyle/>
          <a:p>
            <a:pPr eaLnBrk="0" hangingPunct="0"/>
            <a:r>
              <a:rPr lang="nl-NL" sz="1200" b="1" dirty="0">
                <a:solidFill>
                  <a:srgbClr val="0070C0"/>
                </a:solidFill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Leerdoel</a:t>
            </a:r>
          </a:p>
          <a:p>
            <a:pPr marL="171450" indent="-171450" eaLnBrk="0" hangingPunct="0">
              <a:buFont typeface="Arial" panose="020B0604020202020204" pitchFamily="34" charset="0"/>
              <a:buChar char="•"/>
            </a:pPr>
            <a:r>
              <a:rPr lang="nl-NL" sz="1200" dirty="0"/>
              <a:t>Je kunt onderzoek doen naar de maatschappelijke uitdagingen/problemen op het gebied van de sociale stad.</a:t>
            </a:r>
          </a:p>
          <a:p>
            <a:pPr marL="171450" indent="-171450" eaLnBrk="0" hangingPunct="0">
              <a:buFont typeface="Arial" panose="020B0604020202020204" pitchFamily="34" charset="0"/>
              <a:buChar char="•"/>
            </a:pPr>
            <a:r>
              <a:rPr lang="nl-NL" sz="1200" dirty="0"/>
              <a:t>Je kunt voorbeelden geven van problemen/uitdagingen op het gebied van de leefbare stad.</a:t>
            </a:r>
          </a:p>
        </p:txBody>
      </p:sp>
      <p:pic>
        <p:nvPicPr>
          <p:cNvPr id="1028" name="Picture 4" descr="Afbeeldingsresultaat voor overbevolking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78831" y="4675071"/>
            <a:ext cx="3500438" cy="19689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59768415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82E0B02A318E459AD716AC786DE572" ma:contentTypeVersion="12" ma:contentTypeDescription="Een nieuw document maken." ma:contentTypeScope="" ma:versionID="1dc84fb11a9be35ac09a1ae920ea7357">
  <xsd:schema xmlns:xsd="http://www.w3.org/2001/XMLSchema" xmlns:xs="http://www.w3.org/2001/XMLSchema" xmlns:p="http://schemas.microsoft.com/office/2006/metadata/properties" xmlns:ns2="34354c1b-6b8c-435b-ad50-990538c19557" xmlns:ns3="47a28104-336f-447d-946e-e305ac2bcd47" targetNamespace="http://schemas.microsoft.com/office/2006/metadata/properties" ma:root="true" ma:fieldsID="85fd8f0e804736af8b3f71c277445723" ns2:_="" ns3:_="">
    <xsd:import namespace="34354c1b-6b8c-435b-ad50-990538c19557"/>
    <xsd:import namespace="47a28104-336f-447d-946e-e305ac2bcd4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OCR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4354c1b-6b8c-435b-ad50-990538c1955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7a28104-336f-447d-946e-e305ac2bcd47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DCD56F03-6F92-417C-8BB6-3278BC216E44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728A13A4-A6BE-40D3-A400-3A9C7C8B8EC5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20A22FC0-3ED5-4F8B-B996-76A254EDFDB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34354c1b-6b8c-435b-ad50-990538c19557"/>
    <ds:schemaRef ds:uri="47a28104-336f-447d-946e-e305ac2bcd4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3251</TotalTime>
  <Words>225</Words>
  <Application>Microsoft Office PowerPoint</Application>
  <PresentationFormat>Diavoorstelling (4:3)</PresentationFormat>
  <Paragraphs>25</Paragraphs>
  <Slides>1</Slides>
  <Notes>1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</vt:i4>
      </vt:variant>
    </vt:vector>
  </HeadingPairs>
  <TitlesOfParts>
    <vt:vector size="4" baseType="lpstr">
      <vt:lpstr>Arial</vt:lpstr>
      <vt:lpstr>Calibri</vt:lpstr>
      <vt:lpstr>Kantoorthema</vt:lpstr>
      <vt:lpstr>PowerPoint-presentatie</vt:lpstr>
    </vt:vector>
  </TitlesOfParts>
  <Company>Helicon Opleidingen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kbm</dc:creator>
  <cp:lastModifiedBy>Marieke Drabbe</cp:lastModifiedBy>
  <cp:revision>70</cp:revision>
  <cp:lastPrinted>2014-09-03T06:23:20Z</cp:lastPrinted>
  <dcterms:created xsi:type="dcterms:W3CDTF">2014-08-31T07:53:19Z</dcterms:created>
  <dcterms:modified xsi:type="dcterms:W3CDTF">2021-01-19T15:41:07Z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0x0101006882E0B02A318E459AD716AC786DE572</vt:lpwstr>
  </property>
</Properties>
</file>