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9144000" cy="6858000" type="screen4x3"/>
  <p:notesSz cx="6742113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C948A6-02AB-4549-9980-1A006EF1E574}" v="9" dt="2021-01-19T15:44:26.2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76" autoAdjust="0"/>
    <p:restoredTop sz="94660"/>
  </p:normalViewPr>
  <p:slideViewPr>
    <p:cSldViewPr>
      <p:cViewPr varScale="1">
        <p:scale>
          <a:sx n="78" d="100"/>
          <a:sy n="78" d="100"/>
        </p:scale>
        <p:origin x="1891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Drabbe" userId="b9b1a049-6b87-453c-9d4e-1b3ea0ffd634" providerId="ADAL" clId="{1DC948A6-02AB-4549-9980-1A006EF1E574}"/>
    <pc:docChg chg="modSld">
      <pc:chgData name="Marieke Drabbe" userId="b9b1a049-6b87-453c-9d4e-1b3ea0ffd634" providerId="ADAL" clId="{1DC948A6-02AB-4549-9980-1A006EF1E574}" dt="2021-01-19T15:44:26.201" v="22" actId="1076"/>
      <pc:docMkLst>
        <pc:docMk/>
      </pc:docMkLst>
      <pc:sldChg chg="modSp mod">
        <pc:chgData name="Marieke Drabbe" userId="b9b1a049-6b87-453c-9d4e-1b3ea0ffd634" providerId="ADAL" clId="{1DC948A6-02AB-4549-9980-1A006EF1E574}" dt="2021-01-19T15:44:26.201" v="22" actId="1076"/>
        <pc:sldMkLst>
          <pc:docMk/>
          <pc:sldMk cId="4159768415" sldId="256"/>
        </pc:sldMkLst>
        <pc:spChg chg="mod">
          <ac:chgData name="Marieke Drabbe" userId="b9b1a049-6b87-453c-9d4e-1b3ea0ffd634" providerId="ADAL" clId="{1DC948A6-02AB-4549-9980-1A006EF1E574}" dt="2021-01-19T15:44:24.842" v="21" actId="1076"/>
          <ac:spMkLst>
            <pc:docMk/>
            <pc:sldMk cId="4159768415" sldId="256"/>
            <ac:spMk id="9" creationId="{00000000-0000-0000-0000-000000000000}"/>
          </ac:spMkLst>
        </pc:spChg>
        <pc:spChg chg="mod">
          <ac:chgData name="Marieke Drabbe" userId="b9b1a049-6b87-453c-9d4e-1b3ea0ffd634" providerId="ADAL" clId="{1DC948A6-02AB-4549-9980-1A006EF1E574}" dt="2021-01-19T15:44:26.201" v="22" actId="1076"/>
          <ac:spMkLst>
            <pc:docMk/>
            <pc:sldMk cId="4159768415" sldId="256"/>
            <ac:spMk id="10" creationId="{00000000-0000-0000-0000-000000000000}"/>
          </ac:spMkLst>
        </pc:spChg>
        <pc:spChg chg="mod">
          <ac:chgData name="Marieke Drabbe" userId="b9b1a049-6b87-453c-9d4e-1b3ea0ffd634" providerId="ADAL" clId="{1DC948A6-02AB-4549-9980-1A006EF1E574}" dt="2021-01-19T15:44:17.656" v="18" actId="1076"/>
          <ac:spMkLst>
            <pc:docMk/>
            <pc:sldMk cId="4159768415" sldId="256"/>
            <ac:spMk id="11" creationId="{00000000-0000-0000-0000-000000000000}"/>
          </ac:spMkLst>
        </pc:spChg>
        <pc:spChg chg="mod">
          <ac:chgData name="Marieke Drabbe" userId="b9b1a049-6b87-453c-9d4e-1b3ea0ffd634" providerId="ADAL" clId="{1DC948A6-02AB-4549-9980-1A006EF1E574}" dt="2021-01-19T15:41:46.025" v="3" actId="20577"/>
          <ac:spMkLst>
            <pc:docMk/>
            <pc:sldMk cId="4159768415" sldId="256"/>
            <ac:spMk id="17" creationId="{00000000-0000-0000-0000-000000000000}"/>
          </ac:spMkLst>
        </pc:spChg>
        <pc:picChg chg="mod">
          <ac:chgData name="Marieke Drabbe" userId="b9b1a049-6b87-453c-9d4e-1b3ea0ffd634" providerId="ADAL" clId="{1DC948A6-02AB-4549-9980-1A006EF1E574}" dt="2021-01-19T15:43:51.817" v="14" actId="1076"/>
          <ac:picMkLst>
            <pc:docMk/>
            <pc:sldMk cId="4159768415" sldId="256"/>
            <ac:picMk id="2" creationId="{00000000-0000-0000-0000-000000000000}"/>
          </ac:picMkLst>
        </pc:picChg>
        <pc:picChg chg="mod">
          <ac:chgData name="Marieke Drabbe" userId="b9b1a049-6b87-453c-9d4e-1b3ea0ffd634" providerId="ADAL" clId="{1DC948A6-02AB-4549-9980-1A006EF1E574}" dt="2021-01-19T15:44:19.433" v="19" actId="1076"/>
          <ac:picMkLst>
            <pc:docMk/>
            <pc:sldMk cId="4159768415" sldId="256"/>
            <ac:picMk id="23" creationId="{00000000-0000-0000-0000-000000000000}"/>
          </ac:picMkLst>
        </pc:picChg>
        <pc:picChg chg="mod">
          <ac:chgData name="Marieke Drabbe" userId="b9b1a049-6b87-453c-9d4e-1b3ea0ffd634" providerId="ADAL" clId="{1DC948A6-02AB-4549-9980-1A006EF1E574}" dt="2021-01-19T15:44:20.833" v="20" actId="1076"/>
          <ac:picMkLst>
            <pc:docMk/>
            <pc:sldMk cId="4159768415" sldId="256"/>
            <ac:picMk id="24" creationId="{00000000-0000-0000-0000-000000000000}"/>
          </ac:picMkLst>
        </pc:picChg>
      </pc:sldChg>
    </pc:docChg>
  </pc:docChgLst>
  <pc:docChgLst>
    <pc:chgData name="Valerie van den Berg" userId="b7f64057-db8e-423a-b2b5-100c21bc0b3b" providerId="ADAL" clId="{4F04ABDB-FD35-4A67-A5B3-949561A7B84E}"/>
    <pc:docChg chg="modSld">
      <pc:chgData name="Valerie van den Berg" userId="b7f64057-db8e-423a-b2b5-100c21bc0b3b" providerId="ADAL" clId="{4F04ABDB-FD35-4A67-A5B3-949561A7B84E}" dt="2020-01-28T14:55:32.195" v="43" actId="20577"/>
      <pc:docMkLst>
        <pc:docMk/>
      </pc:docMkLst>
      <pc:sldChg chg="modSp">
        <pc:chgData name="Valerie van den Berg" userId="b7f64057-db8e-423a-b2b5-100c21bc0b3b" providerId="ADAL" clId="{4F04ABDB-FD35-4A67-A5B3-949561A7B84E}" dt="2020-01-28T14:55:32.195" v="43" actId="20577"/>
        <pc:sldMkLst>
          <pc:docMk/>
          <pc:sldMk cId="4159768415" sldId="256"/>
        </pc:sldMkLst>
        <pc:spChg chg="mod">
          <ac:chgData name="Valerie van den Berg" userId="b7f64057-db8e-423a-b2b5-100c21bc0b3b" providerId="ADAL" clId="{4F04ABDB-FD35-4A67-A5B3-949561A7B84E}" dt="2020-01-28T14:55:32.195" v="43" actId="20577"/>
          <ac:spMkLst>
            <pc:docMk/>
            <pc:sldMk cId="4159768415" sldId="256"/>
            <ac:spMk id="9" creationId="{00000000-0000-0000-0000-000000000000}"/>
          </ac:spMkLst>
        </pc:spChg>
        <pc:spChg chg="mod">
          <ac:chgData name="Valerie van den Berg" userId="b7f64057-db8e-423a-b2b5-100c21bc0b3b" providerId="ADAL" clId="{4F04ABDB-FD35-4A67-A5B3-949561A7B84E}" dt="2020-01-28T14:40:54.155" v="3" actId="20577"/>
          <ac:spMkLst>
            <pc:docMk/>
            <pc:sldMk cId="4159768415" sldId="256"/>
            <ac:spMk id="1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8C3D6-6F8C-4930-A855-F0E3C0710329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B16E3-DB88-43F2-B191-AB6D10F233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2992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B16E3-DB88-43F2-B191-AB6D10F233E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2349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3961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9728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1902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264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7250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235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7235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837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7269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6652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2441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937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jpeg"/><Relationship Id="rId3" Type="http://schemas.openxmlformats.org/officeDocument/2006/relationships/hyperlink" Target="https://www.rijksoverheid.nl/onderwerpen/duurzame-energie/meer-duurzame-energie-in-de-toekomst" TargetMode="External"/><Relationship Id="rId7" Type="http://schemas.openxmlformats.org/officeDocument/2006/relationships/image" Target="../media/image2.png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hyperlink" Target="https://www.rabobank.nl/bedrijven/cijfers-en-trends/duurzame-energie/" TargetMode="External"/><Relationship Id="rId10" Type="http://schemas.openxmlformats.org/officeDocument/2006/relationships/image" Target="../media/image5.png"/><Relationship Id="rId4" Type="http://schemas.openxmlformats.org/officeDocument/2006/relationships/hyperlink" Target="https://www.ecovat.eu/energietransitie/trends-en-ontwikkelingen-energie/" TargetMode="Externa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-29232" y="0"/>
            <a:ext cx="556077" cy="68580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92539" y="2552999"/>
            <a:ext cx="3823857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Leerproduct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Een verslag met daarin 5 uitgewerkte </a:t>
            </a:r>
            <a:r>
              <a:rPr lang="nl-NL" sz="1200" dirty="0"/>
              <a:t>maatschappelijke T&amp;O die volgen uit uitdagingen/problemen van de stad van de toekomst onderbouwd met minimaal 4 actuele bronnen. </a:t>
            </a:r>
            <a:endParaRPr lang="nl-NL" sz="1200" dirty="0">
              <a:ea typeface="Calibri" pitchFamily="34" charset="0"/>
              <a:cs typeface="Arial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005067" y="3788538"/>
            <a:ext cx="3823857" cy="26776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>
              <a:defRPr/>
            </a:pPr>
            <a:r>
              <a:rPr lang="nl-NL" sz="1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Leerpad</a:t>
            </a: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     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                                                                               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Ga op zoek naar minimaal 5 </a:t>
            </a:r>
            <a:r>
              <a:rPr lang="nl-NL" sz="1200" dirty="0"/>
              <a:t>T&amp;O </a:t>
            </a:r>
            <a:r>
              <a:rPr lang="nl-NL" sz="1200" dirty="0">
                <a:ea typeface="Calibri" pitchFamily="34" charset="0"/>
                <a:cs typeface="Arial" charset="0"/>
              </a:rPr>
              <a:t>op het gebied van </a:t>
            </a:r>
            <a:r>
              <a:rPr lang="nl-NL" sz="1200" dirty="0"/>
              <a:t>duurzame water- en energievoorziening</a:t>
            </a:r>
            <a:r>
              <a:rPr lang="nl-NL" sz="1200" dirty="0">
                <a:ea typeface="Calibri" pitchFamily="34" charset="0"/>
                <a:cs typeface="Arial" charset="0"/>
              </a:rPr>
              <a:t> in de stad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Koppel de 5 </a:t>
            </a:r>
            <a:r>
              <a:rPr lang="nl-NL" sz="1200" dirty="0"/>
              <a:t>T&amp;O op gebied van duurzame water- en energievoorziening</a:t>
            </a:r>
            <a:r>
              <a:rPr lang="nl-NL" sz="1200" dirty="0">
                <a:ea typeface="Calibri" pitchFamily="34" charset="0"/>
                <a:cs typeface="Arial" charset="0"/>
              </a:rPr>
              <a:t> aan de uitdagingen/problemen van de stad van de toekomst.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Onderbouw de 5 </a:t>
            </a:r>
            <a:r>
              <a:rPr lang="nl-NL" sz="1200" dirty="0"/>
              <a:t>T&amp;O met</a:t>
            </a:r>
            <a:r>
              <a:rPr lang="nl-NL" sz="1200" dirty="0">
                <a:ea typeface="Calibri" pitchFamily="34" charset="0"/>
                <a:cs typeface="Arial" charset="0"/>
              </a:rPr>
              <a:t> minimaal 4 betrouwbare bronnen.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Ga op zoek naar de ontwikkelingen van de 4</a:t>
            </a:r>
            <a:r>
              <a:rPr lang="nl-NL" sz="1200" baseline="30000" dirty="0">
                <a:ea typeface="Calibri" pitchFamily="34" charset="0"/>
                <a:cs typeface="Arial" charset="0"/>
              </a:rPr>
              <a:t>e</a:t>
            </a:r>
            <a:r>
              <a:rPr lang="nl-NL" sz="1200" dirty="0">
                <a:ea typeface="Calibri" pitchFamily="34" charset="0"/>
                <a:cs typeface="Arial" charset="0"/>
              </a:rPr>
              <a:t> Industriële Revolutie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Koppel de ontwikkelingen van de 4</a:t>
            </a:r>
            <a:r>
              <a:rPr lang="nl-NL" sz="1200" baseline="30000" dirty="0">
                <a:ea typeface="Calibri" pitchFamily="34" charset="0"/>
                <a:cs typeface="Arial" charset="0"/>
              </a:rPr>
              <a:t>e</a:t>
            </a:r>
            <a:r>
              <a:rPr lang="nl-NL" sz="1200" dirty="0">
                <a:ea typeface="Calibri" pitchFamily="34" charset="0"/>
                <a:cs typeface="Arial" charset="0"/>
              </a:rPr>
              <a:t> Industriële Revolutie aan de 5 T&amp;O.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Beschrijf per </a:t>
            </a:r>
            <a:r>
              <a:rPr lang="nl-NL" sz="1200" dirty="0"/>
              <a:t>T&amp;O</a:t>
            </a:r>
            <a:r>
              <a:rPr lang="nl-NL" sz="1200" dirty="0">
                <a:ea typeface="Calibri" pitchFamily="34" charset="0"/>
                <a:cs typeface="Arial" charset="0"/>
              </a:rPr>
              <a:t> waarom het belangrijk is voor de stad van de toekomst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5436096" y="985903"/>
            <a:ext cx="3500438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Samenwerken</a:t>
            </a:r>
            <a:r>
              <a:rPr lang="nl-NL" sz="1100" b="1" dirty="0">
                <a:ea typeface="Calibri" pitchFamily="34" charset="0"/>
                <a:cs typeface="Arial" charset="0"/>
              </a:rPr>
              <a:t>		</a:t>
            </a:r>
            <a:endParaRPr lang="nl-NL" sz="1100" b="1" dirty="0">
              <a:solidFill>
                <a:srgbClr val="0070C0"/>
              </a:solidFill>
              <a:ea typeface="Calibri" pitchFamily="34" charset="0"/>
              <a:cs typeface="Arial" charset="0"/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Deze opdracht maak je alleen of in tweetallen.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Plaats je product op het Leerplatform.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Bekijk leerproducten van anderen en geef feedback.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Deadline product: </a:t>
            </a:r>
            <a:r>
              <a:rPr lang="nl-NL" sz="1200" b="1" dirty="0">
                <a:ea typeface="Calibri" pitchFamily="34" charset="0"/>
                <a:cs typeface="Arial" charset="0"/>
              </a:rPr>
              <a:t>05-03-2021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5436096" y="2465168"/>
            <a:ext cx="3507254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Bijeenkomsten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Bijeenkomsten specialisatie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Bijeenkomsten 4</a:t>
            </a:r>
            <a:r>
              <a:rPr lang="nl-NL" sz="1200" baseline="30000" dirty="0">
                <a:ea typeface="Calibri" pitchFamily="34" charset="0"/>
                <a:cs typeface="Arial" charset="0"/>
              </a:rPr>
              <a:t>e</a:t>
            </a:r>
            <a:r>
              <a:rPr lang="nl-NL" sz="1200" dirty="0">
                <a:ea typeface="Calibri" pitchFamily="34" charset="0"/>
                <a:cs typeface="Arial" charset="0"/>
              </a:rPr>
              <a:t> Industriële Revolutie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5436096" y="3390435"/>
            <a:ext cx="3500438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Bronnen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  <a:hlinkClick r:id="rId3"/>
              </a:rPr>
              <a:t>https://www.rijksoverheid.nl/onderwerpen/duurzame-energie/meer-duurzame-energie-in-de-toekomst</a:t>
            </a: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  <a:hlinkClick r:id="rId4"/>
              </a:rPr>
              <a:t>https://www.ecovat.eu/energietransitie/trends-en-ontwikkelingen-energie/</a:t>
            </a:r>
            <a:r>
              <a:rPr lang="nl-NL" sz="1200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  <a:hlinkClick r:id="rId5"/>
              </a:rPr>
              <a:t>https://www.rabobank.nl/bedrijven/cijfers-en-trends/duurzame-energie/</a:t>
            </a:r>
            <a:r>
              <a:rPr lang="nl-NL" sz="1200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508001" y="6672145"/>
            <a:ext cx="8636000" cy="202216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4" name="Text Box 96"/>
          <p:cNvSpPr txBox="1">
            <a:spLocks noChangeArrowheads="1"/>
          </p:cNvSpPr>
          <p:nvPr/>
        </p:nvSpPr>
        <p:spPr bwMode="auto">
          <a:xfrm>
            <a:off x="1455738" y="49688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5" name="Text Box 103"/>
          <p:cNvSpPr txBox="1">
            <a:spLocks noChangeArrowheads="1"/>
          </p:cNvSpPr>
          <p:nvPr/>
        </p:nvSpPr>
        <p:spPr bwMode="auto">
          <a:xfrm>
            <a:off x="323850" y="270827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6" name="Text Box 105"/>
          <p:cNvSpPr txBox="1">
            <a:spLocks noChangeArrowheads="1"/>
          </p:cNvSpPr>
          <p:nvPr/>
        </p:nvSpPr>
        <p:spPr bwMode="auto">
          <a:xfrm>
            <a:off x="323850" y="27813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7" name="Rechthoek 1"/>
          <p:cNvSpPr>
            <a:spLocks noChangeArrowheads="1"/>
          </p:cNvSpPr>
          <p:nvPr/>
        </p:nvSpPr>
        <p:spPr bwMode="auto">
          <a:xfrm>
            <a:off x="1115566" y="167118"/>
            <a:ext cx="80284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nl-NL" sz="2800" dirty="0">
                <a:latin typeface="Calibri" pitchFamily="34" charset="0"/>
              </a:rPr>
              <a:t>2021_SVT_2_WE Trends &amp; Ontwikkelingen</a:t>
            </a:r>
          </a:p>
        </p:txBody>
      </p:sp>
      <p:pic>
        <p:nvPicPr>
          <p:cNvPr id="18" name="Afbeelding 1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-30585" y="0"/>
            <a:ext cx="1053380" cy="756400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7" cstate="print"/>
          <a:srcRect l="21805" r="10840"/>
          <a:stretch/>
        </p:blipFill>
        <p:spPr>
          <a:xfrm>
            <a:off x="614322" y="975129"/>
            <a:ext cx="299335" cy="412425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20257" y="2553691"/>
            <a:ext cx="263290" cy="321303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47374" y="3783143"/>
            <a:ext cx="266283" cy="416301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995463" y="985903"/>
            <a:ext cx="385812" cy="263054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102856" y="3430862"/>
            <a:ext cx="299225" cy="290796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12" cstate="print"/>
          <a:srcRect l="17050" t="33024" r="61669" b="30375"/>
          <a:stretch/>
        </p:blipFill>
        <p:spPr>
          <a:xfrm>
            <a:off x="5100200" y="2552999"/>
            <a:ext cx="269390" cy="260485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00611" y="972695"/>
            <a:ext cx="3823855" cy="13849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Leerdoel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nl-NL" sz="1200" dirty="0"/>
              <a:t>Je kunt onderzoek doen naar de maatschappelijke trends en ontwikkelingen op het gebied van duurzame water- en energievoorziening.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nl-NL" sz="1200" dirty="0"/>
              <a:t>Je kunt voorbeelden geven van trends en ontwikkelingen (T&amp;O) op het gebied van duurzame water- en energievoorziening.</a:t>
            </a:r>
          </a:p>
        </p:txBody>
      </p:sp>
      <p:pic>
        <p:nvPicPr>
          <p:cNvPr id="2" name="Picture 2" descr="Afbeeldingsresultaat voor trends en ontwikkelingen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164925"/>
            <a:ext cx="2322772" cy="1393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76841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724F34-85CD-475C-B9E8-38DAE8688494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B147C1A-8B7C-419A-82D8-3495AC8DAC1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E970E6E-0244-4A75-A4B6-39C6D2AFAF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3297</TotalTime>
  <Words>261</Words>
  <Application>Microsoft Office PowerPoint</Application>
  <PresentationFormat>Diavoorstelling (4:3)</PresentationFormat>
  <Paragraphs>26</Paragraphs>
  <Slides>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kbm</dc:creator>
  <cp:lastModifiedBy>Marieke Drabbe</cp:lastModifiedBy>
  <cp:revision>75</cp:revision>
  <cp:lastPrinted>2014-09-03T06:23:20Z</cp:lastPrinted>
  <dcterms:created xsi:type="dcterms:W3CDTF">2014-08-31T07:53:19Z</dcterms:created>
  <dcterms:modified xsi:type="dcterms:W3CDTF">2021-01-19T15:44:27Z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