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1"/>
  </p:notesMasterIdLst>
  <p:handoutMasterIdLst>
    <p:handoutMasterId r:id="rId12"/>
  </p:handoutMasterIdLst>
  <p:sldIdLst>
    <p:sldId id="300" r:id="rId4"/>
    <p:sldId id="301" r:id="rId5"/>
    <p:sldId id="313" r:id="rId6"/>
    <p:sldId id="312" r:id="rId7"/>
    <p:sldId id="309" r:id="rId8"/>
    <p:sldId id="310" r:id="rId9"/>
    <p:sldId id="308" r:id="rId10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René Raap" initials="RR" lastIdx="7" clrIdx="2">
    <p:extLst>
      <p:ext uri="{19B8F6BF-5375-455C-9EA6-DF929625EA0E}">
        <p15:presenceInfo xmlns:p15="http://schemas.microsoft.com/office/powerpoint/2012/main" userId="147a3af7182b4e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14" autoAdjust="0"/>
    <p:restoredTop sz="97411" autoAdjust="0"/>
  </p:normalViewPr>
  <p:slideViewPr>
    <p:cSldViewPr>
      <p:cViewPr varScale="1">
        <p:scale>
          <a:sx n="41" d="100"/>
          <a:sy n="41" d="100"/>
        </p:scale>
        <p:origin x="37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1B6BD0-1215-4963-8978-E04BF625389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40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8/11/16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8/11/16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8/11/16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8/11/16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8/11/16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8/11/16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8/11/16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8/11/16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8/11/16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8/11/16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70632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presentatie leer je over: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b="1" dirty="0"/>
              <a:t>Het kenmerkend aspect: </a:t>
            </a:r>
            <a:r>
              <a:rPr lang="nl-NL" altLang="nl-NL" dirty="0"/>
              <a:t>de ontwikkeling van 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handelskapitalisme en wereldeconomie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Het ontstaan van een wereldeconomie</a:t>
            </a:r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De opkomst van het handelskapitalisme</a:t>
            </a:r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dirty="0"/>
              <a:t>Activiteiten van de VOC</a:t>
            </a:r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dirty="0"/>
              <a:t>Activiteiten van de WIC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>
                <a:solidFill>
                  <a:srgbClr val="54BDF2"/>
                </a:solidFill>
              </a:rPr>
              <a:t>§6.1 Een wereldeconomie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1672" y="1815033"/>
            <a:ext cx="7488832" cy="4175125"/>
          </a:xfrm>
        </p:spPr>
        <p:txBody>
          <a:bodyPr/>
          <a:lstStyle/>
          <a:p>
            <a:r>
              <a:rPr lang="nl-NL" dirty="0"/>
              <a:t>In de tijd van regenten en vorsten raakten gebieden over de hele wereld met elkaar verbonden. De Europeanen gingen wereldwijd handelsrelaties aan. Dit was het begin van de wereldeconomie.</a:t>
            </a:r>
          </a:p>
          <a:p>
            <a:r>
              <a:rPr lang="nl-NL" dirty="0"/>
              <a:t> </a:t>
            </a:r>
          </a:p>
          <a:p>
            <a:r>
              <a:rPr lang="nl-NL" dirty="0">
                <a:solidFill>
                  <a:srgbClr val="00B0F0"/>
                </a:solidFill>
              </a:rPr>
              <a:t>Tijd van regenten en vorsten: </a:t>
            </a:r>
            <a:r>
              <a:rPr lang="nl-NL" dirty="0"/>
              <a:t>zesde tijdvak (1600-1700).</a:t>
            </a:r>
          </a:p>
          <a:p>
            <a:r>
              <a:rPr lang="nl-NL" dirty="0">
                <a:solidFill>
                  <a:srgbClr val="00B0F0"/>
                </a:solidFill>
              </a:rPr>
              <a:t>Wereldeconomie:</a:t>
            </a:r>
            <a:r>
              <a:rPr lang="nl-NL" dirty="0"/>
              <a:t> economie die bestaat uit verschillende werelddelen die door handel met elkaar zijn verbonden.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nl-NL" altLang="nl-NL" sz="2800" dirty="0"/>
              <a:t>Het ontstaan van een wereldeconomie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87149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827584" y="1915567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9CC00"/>
              </a:buClr>
              <a:defRPr/>
            </a:pPr>
            <a:endParaRPr lang="en-US" dirty="0">
              <a:solidFill>
                <a:srgbClr val="0CA484"/>
              </a:solidFill>
            </a:endParaRPr>
          </a:p>
          <a:p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25" y="906239"/>
            <a:ext cx="8400814" cy="4747427"/>
          </a:xfrm>
          <a:prstGeom prst="rect">
            <a:avLst/>
          </a:prstGeom>
        </p:spPr>
      </p:pic>
      <p:sp>
        <p:nvSpPr>
          <p:cNvPr id="7" name="Tijdelijke aanduiding voor inhoud 3"/>
          <p:cNvSpPr txBox="1">
            <a:spLocks/>
          </p:cNvSpPr>
          <p:nvPr/>
        </p:nvSpPr>
        <p:spPr bwMode="black">
          <a:xfrm>
            <a:off x="1681209" y="5796442"/>
            <a:ext cx="5769846" cy="43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nl-NL" dirty="0"/>
              <a:t>Europese expansie omstreeks 1700.</a:t>
            </a:r>
            <a:endParaRPr lang="nl-NL" dirty="0">
              <a:solidFill>
                <a:schemeClr val="accent4"/>
              </a:solidFill>
            </a:endParaRPr>
          </a:p>
        </p:txBody>
      </p:sp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456575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1672" y="1815033"/>
            <a:ext cx="7488832" cy="4175125"/>
          </a:xfrm>
        </p:spPr>
        <p:txBody>
          <a:bodyPr/>
          <a:lstStyle/>
          <a:p>
            <a:r>
              <a:rPr lang="nl-NL" dirty="0"/>
              <a:t>In deze tijd kwam het </a:t>
            </a:r>
            <a:r>
              <a:rPr lang="nl-NL" dirty="0">
                <a:solidFill>
                  <a:srgbClr val="00B0F0"/>
                </a:solidFill>
              </a:rPr>
              <a:t>handelskapitalisme</a:t>
            </a:r>
            <a:r>
              <a:rPr lang="nl-NL" dirty="0"/>
              <a:t> op:</a:t>
            </a:r>
          </a:p>
          <a:p>
            <a:r>
              <a:rPr lang="nl-NL" dirty="0"/>
              <a:t>koopman-ondernemers hielden zich bezig met handel én nijverheid en investeerden een deel van de winst weer in de onderneming.</a:t>
            </a:r>
          </a:p>
          <a:p>
            <a:endParaRPr lang="nl-NL" dirty="0"/>
          </a:p>
          <a:p>
            <a:r>
              <a:rPr lang="nl-NL" dirty="0"/>
              <a:t>In dit economisch systeem gaven de eigenaren niet altijd leiding aan de onderneming, zo was de VOC in handen van de aandeelhouders en werd ze geleid door de Heren Zeventien.</a:t>
            </a:r>
          </a:p>
          <a:p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nl-NL" altLang="nl-NL" sz="2800" dirty="0"/>
              <a:t>De opkomst van het handelskapitalisme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1940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33340" y="1815033"/>
            <a:ext cx="7905824" cy="4175125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nl-NL" dirty="0"/>
              <a:t>In 1602 werd de VOC opgericht om concurrentie in Azië te voorkomen. Ze kreeg het monopolie op de handel in heel Azië en ruime bevoegdheden.</a:t>
            </a:r>
          </a:p>
          <a:p>
            <a:pPr marL="0" indent="0">
              <a:buFont typeface="Arial" charset="0"/>
              <a:buNone/>
              <a:defRPr/>
            </a:pPr>
            <a:endParaRPr lang="nl-NL" dirty="0"/>
          </a:p>
          <a:p>
            <a:pPr marL="0" indent="0">
              <a:buFont typeface="Arial" charset="0"/>
              <a:buNone/>
              <a:defRPr/>
            </a:pPr>
            <a:r>
              <a:rPr lang="nl-NL" dirty="0"/>
              <a:t>De VOC was de eerste multinational: de compagnie had in Azië een netwerk van factorijen en speelde een grote rol in de wereldeconomie.</a:t>
            </a:r>
          </a:p>
          <a:p>
            <a:pPr marL="0" indent="0">
              <a:buFont typeface="Arial" charset="0"/>
              <a:buNone/>
              <a:defRPr/>
            </a:pPr>
            <a:r>
              <a:rPr lang="nl-NL" dirty="0"/>
              <a:t> </a:t>
            </a:r>
          </a:p>
          <a:p>
            <a:pPr marL="0" indent="0">
              <a:buFont typeface="Arial" charset="0"/>
              <a:buNone/>
              <a:defRPr/>
            </a:pPr>
            <a:r>
              <a:rPr lang="nl-NL" dirty="0">
                <a:solidFill>
                  <a:srgbClr val="00B0F0"/>
                </a:solidFill>
              </a:rPr>
              <a:t>Multinational:</a:t>
            </a:r>
            <a:r>
              <a:rPr lang="nl-NL" dirty="0"/>
              <a:t> onderneming met vestigingen in meerdere landen.</a:t>
            </a:r>
          </a:p>
          <a:p>
            <a:pPr marL="0" indent="0">
              <a:buFont typeface="Arial" charset="0"/>
              <a:buNone/>
              <a:defRPr/>
            </a:pPr>
            <a:r>
              <a:rPr lang="nl-NL" dirty="0">
                <a:solidFill>
                  <a:srgbClr val="00B0F0"/>
                </a:solidFill>
              </a:rPr>
              <a:t>Factorij:</a:t>
            </a:r>
            <a:r>
              <a:rPr lang="nl-NL" dirty="0"/>
              <a:t> handelsnederzetting.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3340" y="887413"/>
            <a:ext cx="7905824" cy="669379"/>
          </a:xfrm>
        </p:spPr>
        <p:txBody>
          <a:bodyPr/>
          <a:lstStyle/>
          <a:p>
            <a:pPr marL="514350" indent="-514350" eaLnBrk="1" hangingPunct="1"/>
            <a:r>
              <a:rPr lang="nl-NL" altLang="nl-NL" sz="2800" dirty="0"/>
              <a:t>Activiteiten van de VOC</a:t>
            </a:r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3597146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827584" y="1915567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9CC00"/>
              </a:buClr>
              <a:defRPr/>
            </a:pPr>
            <a:endParaRPr lang="en-US" dirty="0">
              <a:solidFill>
                <a:srgbClr val="0CA484"/>
              </a:solidFill>
            </a:endParaRPr>
          </a:p>
          <a:p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508" y="791842"/>
            <a:ext cx="6386984" cy="4414684"/>
          </a:xfrm>
          <a:prstGeom prst="rect">
            <a:avLst/>
          </a:prstGeom>
        </p:spPr>
      </p:pic>
      <p:sp>
        <p:nvSpPr>
          <p:cNvPr id="7" name="Tijdelijke aanduiding voor inhoud 3"/>
          <p:cNvSpPr txBox="1">
            <a:spLocks/>
          </p:cNvSpPr>
          <p:nvPr/>
        </p:nvSpPr>
        <p:spPr bwMode="black">
          <a:xfrm>
            <a:off x="864862" y="5248709"/>
            <a:ext cx="7402838" cy="1196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nl-NL" dirty="0"/>
              <a:t>In 1618 stichtte Jan Pieterszoon Coen, Batavia, het hoofdkwartier van de </a:t>
            </a:r>
            <a:r>
              <a:rPr lang="nl-NL" dirty="0">
                <a:solidFill>
                  <a:srgbClr val="00B0F0"/>
                </a:solidFill>
              </a:rPr>
              <a:t>gouverneur-generaal</a:t>
            </a:r>
            <a:r>
              <a:rPr lang="nl-NL" dirty="0">
                <a:solidFill>
                  <a:schemeClr val="accent4"/>
                </a:solidFill>
              </a:rPr>
              <a:t>,</a:t>
            </a:r>
            <a:r>
              <a:rPr lang="nl-NL" dirty="0"/>
              <a:t> de hoogste bestuurder van de VOC in Azië.</a:t>
            </a:r>
          </a:p>
        </p:txBody>
      </p:sp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252235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7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33340" y="1823517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In 1621 werd de WIC opgericht voor deelname aan de handel tussen Afrika en West-Indië.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In het begin was ze sterk gericht op de kaapvaart: in 1628 veroverde Piet Hein </a:t>
            </a:r>
            <a:r>
              <a:rPr lang="nl-NL" altLang="nl-NL" dirty="0" smtClean="0"/>
              <a:t>een </a:t>
            </a:r>
            <a:r>
              <a:rPr lang="nl-NL" altLang="nl-NL" dirty="0"/>
              <a:t>‘zilvervloot’.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Van de kolonies in Amerika bleven alleen de zes Antilliaanse eilanden en Suriname behouden.</a:t>
            </a:r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 </a:t>
            </a:r>
          </a:p>
          <a:p>
            <a:pPr eaLnBrk="1" hangingPunct="1">
              <a:buFont typeface="Arial" charset="0"/>
              <a:buNone/>
            </a:pPr>
            <a:r>
              <a:rPr lang="nl-NL" altLang="nl-NL" dirty="0">
                <a:solidFill>
                  <a:srgbClr val="00B0F0"/>
                </a:solidFill>
              </a:rPr>
              <a:t>Kaapvaart: </a:t>
            </a:r>
            <a:r>
              <a:rPr lang="nl-NL" altLang="nl-NL" dirty="0"/>
              <a:t>piraterij met toestemming van de overheid.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33340" y="887413"/>
            <a:ext cx="7905824" cy="669379"/>
          </a:xfrm>
        </p:spPr>
        <p:txBody>
          <a:bodyPr/>
          <a:lstStyle/>
          <a:p>
            <a:pPr marL="514350" indent="-514350" eaLnBrk="1" hangingPunct="1"/>
            <a:r>
              <a:rPr lang="nl-NL" altLang="nl-NL" sz="2800" dirty="0"/>
              <a:t>Activiteiten van de WIC</a:t>
            </a:r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337812361"/>
      </p:ext>
    </p:extLst>
  </p:cSld>
  <p:clrMapOvr>
    <a:masterClrMapping/>
  </p:clrMapOvr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989</TotalTime>
  <Words>362</Words>
  <Application>Microsoft Office PowerPoint</Application>
  <PresentationFormat>Diavoorstelling (4:3)</PresentationFormat>
  <Paragraphs>52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3</vt:i4>
      </vt:variant>
      <vt:variant>
        <vt:lpstr>Diatitels</vt:lpstr>
      </vt:variant>
      <vt:variant>
        <vt:i4>7</vt:i4>
      </vt:variant>
    </vt:vector>
  </HeadingPairs>
  <TitlesOfParts>
    <vt:vector size="14" baseType="lpstr">
      <vt:lpstr>ＭＳ Ｐゴシック</vt:lpstr>
      <vt:lpstr>Arial</vt:lpstr>
      <vt:lpstr>Verdana</vt:lpstr>
      <vt:lpstr>Wingdings</vt:lpstr>
      <vt:lpstr>NU presentatie (blue)</vt:lpstr>
      <vt:lpstr>Witte achtergrond</vt:lpstr>
      <vt:lpstr>1_Witte achtergrond</vt:lpstr>
      <vt:lpstr>§6.1 Een wereldeconomie</vt:lpstr>
      <vt:lpstr>Het ontstaan van een wereldeconomie</vt:lpstr>
      <vt:lpstr>PowerPoint-presentatie</vt:lpstr>
      <vt:lpstr>De opkomst van het handelskapitalisme</vt:lpstr>
      <vt:lpstr>Activiteiten van de VOC</vt:lpstr>
      <vt:lpstr>PowerPoint-presentatie</vt:lpstr>
      <vt:lpstr>Activiteiten van de WIC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Dijkstra, Esra</cp:lastModifiedBy>
  <cp:revision>261</cp:revision>
  <cp:lastPrinted>2013-03-19T08:25:20Z</cp:lastPrinted>
  <dcterms:created xsi:type="dcterms:W3CDTF">2013-03-13T12:13:36Z</dcterms:created>
  <dcterms:modified xsi:type="dcterms:W3CDTF">2016-11-08T09:50:06Z</dcterms:modified>
</cp:coreProperties>
</file>