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58" r:id="rId5"/>
    <p:sldId id="261" r:id="rId6"/>
    <p:sldId id="262" r:id="rId7"/>
    <p:sldId id="259" r:id="rId8"/>
    <p:sldId id="263" r:id="rId9"/>
    <p:sldId id="264" r:id="rId10"/>
    <p:sldId id="265" r:id="rId11"/>
    <p:sldId id="276" r:id="rId12"/>
    <p:sldId id="277" r:id="rId13"/>
    <p:sldId id="272" r:id="rId14"/>
    <p:sldId id="278" r:id="rId15"/>
    <p:sldId id="273" r:id="rId16"/>
    <p:sldId id="279" r:id="rId17"/>
    <p:sldId id="284" r:id="rId18"/>
    <p:sldId id="285" r:id="rId19"/>
    <p:sldId id="260" r:id="rId20"/>
    <p:sldId id="280" r:id="rId21"/>
    <p:sldId id="281" r:id="rId22"/>
    <p:sldId id="282" r:id="rId23"/>
    <p:sldId id="283" r:id="rId24"/>
    <p:sldId id="287" r:id="rId25"/>
    <p:sldId id="288" r:id="rId26"/>
    <p:sldId id="289" r:id="rId27"/>
    <p:sldId id="290" r:id="rId28"/>
    <p:sldId id="291" r:id="rId29"/>
    <p:sldId id="292" r:id="rId30"/>
    <p:sldId id="266" r:id="rId31"/>
    <p:sldId id="293" r:id="rId32"/>
    <p:sldId id="267" r:id="rId33"/>
    <p:sldId id="268" r:id="rId34"/>
    <p:sldId id="269" r:id="rId3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A23CEB-A488-4EAA-A3DA-126903570316}" v="43" dt="2021-04-22T07:15:56.7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leijnen, JJC (Janny) de" userId="a4b96b24-34c5-43ff-900d-3e79d40b9a32" providerId="ADAL" clId="{7FA23CEB-A488-4EAA-A3DA-126903570316}"/>
    <pc:docChg chg="undo custSel modSld">
      <pc:chgData name="Kleijnen, JJC (Janny) de" userId="a4b96b24-34c5-43ff-900d-3e79d40b9a32" providerId="ADAL" clId="{7FA23CEB-A488-4EAA-A3DA-126903570316}" dt="2021-04-26T08:21:36.332" v="318" actId="20577"/>
      <pc:docMkLst>
        <pc:docMk/>
      </pc:docMkLst>
      <pc:sldChg chg="modSp mod">
        <pc:chgData name="Kleijnen, JJC (Janny) de" userId="a4b96b24-34c5-43ff-900d-3e79d40b9a32" providerId="ADAL" clId="{7FA23CEB-A488-4EAA-A3DA-126903570316}" dt="2021-04-22T09:14:47.564" v="307" actId="20577"/>
        <pc:sldMkLst>
          <pc:docMk/>
          <pc:sldMk cId="162014758" sldId="263"/>
        </pc:sldMkLst>
        <pc:spChg chg="mod">
          <ac:chgData name="Kleijnen, JJC (Janny) de" userId="a4b96b24-34c5-43ff-900d-3e79d40b9a32" providerId="ADAL" clId="{7FA23CEB-A488-4EAA-A3DA-126903570316}" dt="2021-04-22T09:14:47.564" v="307" actId="20577"/>
          <ac:spMkLst>
            <pc:docMk/>
            <pc:sldMk cId="162014758" sldId="263"/>
            <ac:spMk id="3" creationId="{95111F40-386A-4039-86C9-6A8885081F55}"/>
          </ac:spMkLst>
        </pc:spChg>
      </pc:sldChg>
      <pc:sldChg chg="addSp modSp mod modAnim">
        <pc:chgData name="Kleijnen, JJC (Janny) de" userId="a4b96b24-34c5-43ff-900d-3e79d40b9a32" providerId="ADAL" clId="{7FA23CEB-A488-4EAA-A3DA-126903570316}" dt="2021-04-22T07:15:56.728" v="289"/>
        <pc:sldMkLst>
          <pc:docMk/>
          <pc:sldMk cId="937767529" sldId="265"/>
        </pc:sldMkLst>
        <pc:spChg chg="mod">
          <ac:chgData name="Kleijnen, JJC (Janny) de" userId="a4b96b24-34c5-43ff-900d-3e79d40b9a32" providerId="ADAL" clId="{7FA23CEB-A488-4EAA-A3DA-126903570316}" dt="2021-04-22T07:14:28.400" v="272" actId="6549"/>
          <ac:spMkLst>
            <pc:docMk/>
            <pc:sldMk cId="937767529" sldId="265"/>
            <ac:spMk id="3" creationId="{1C7043BC-FAFE-485D-94BE-5BF5AD41078D}"/>
          </ac:spMkLst>
        </pc:spChg>
        <pc:spChg chg="add mod">
          <ac:chgData name="Kleijnen, JJC (Janny) de" userId="a4b96b24-34c5-43ff-900d-3e79d40b9a32" providerId="ADAL" clId="{7FA23CEB-A488-4EAA-A3DA-126903570316}" dt="2021-04-22T07:14:10.343" v="223" actId="6549"/>
          <ac:spMkLst>
            <pc:docMk/>
            <pc:sldMk cId="937767529" sldId="265"/>
            <ac:spMk id="4" creationId="{8C86832C-DE9A-43D5-8924-3A5E2D1E84A9}"/>
          </ac:spMkLst>
        </pc:spChg>
      </pc:sldChg>
      <pc:sldChg chg="modSp mod">
        <pc:chgData name="Kleijnen, JJC (Janny) de" userId="a4b96b24-34c5-43ff-900d-3e79d40b9a32" providerId="ADAL" clId="{7FA23CEB-A488-4EAA-A3DA-126903570316}" dt="2021-04-22T07:12:07.702" v="57" actId="58"/>
        <pc:sldMkLst>
          <pc:docMk/>
          <pc:sldMk cId="2690440306" sldId="276"/>
        </pc:sldMkLst>
        <pc:spChg chg="mod">
          <ac:chgData name="Kleijnen, JJC (Janny) de" userId="a4b96b24-34c5-43ff-900d-3e79d40b9a32" providerId="ADAL" clId="{7FA23CEB-A488-4EAA-A3DA-126903570316}" dt="2021-04-22T07:12:07.702" v="57" actId="58"/>
          <ac:spMkLst>
            <pc:docMk/>
            <pc:sldMk cId="2690440306" sldId="276"/>
            <ac:spMk id="3" creationId="{93AA1044-CDB5-4A13-8F41-121FE3013105}"/>
          </ac:spMkLst>
        </pc:spChg>
      </pc:sldChg>
      <pc:sldChg chg="addSp modSp mod modAnim">
        <pc:chgData name="Kleijnen, JJC (Janny) de" userId="a4b96b24-34c5-43ff-900d-3e79d40b9a32" providerId="ADAL" clId="{7FA23CEB-A488-4EAA-A3DA-126903570316}" dt="2021-04-22T07:10:55.667" v="56" actId="1076"/>
        <pc:sldMkLst>
          <pc:docMk/>
          <pc:sldMk cId="3649608289" sldId="286"/>
        </pc:sldMkLst>
        <pc:spChg chg="mod">
          <ac:chgData name="Kleijnen, JJC (Janny) de" userId="a4b96b24-34c5-43ff-900d-3e79d40b9a32" providerId="ADAL" clId="{7FA23CEB-A488-4EAA-A3DA-126903570316}" dt="2021-04-22T07:10:48.847" v="55" actId="6549"/>
          <ac:spMkLst>
            <pc:docMk/>
            <pc:sldMk cId="3649608289" sldId="286"/>
            <ac:spMk id="3" creationId="{00000000-0000-0000-0000-000000000000}"/>
          </ac:spMkLst>
        </pc:spChg>
        <pc:spChg chg="add mod">
          <ac:chgData name="Kleijnen, JJC (Janny) de" userId="a4b96b24-34c5-43ff-900d-3e79d40b9a32" providerId="ADAL" clId="{7FA23CEB-A488-4EAA-A3DA-126903570316}" dt="2021-04-22T07:10:55.667" v="56" actId="1076"/>
          <ac:spMkLst>
            <pc:docMk/>
            <pc:sldMk cId="3649608289" sldId="286"/>
            <ac:spMk id="4" creationId="{A6D1B345-D36F-4316-9BD6-F0DAF114F2CA}"/>
          </ac:spMkLst>
        </pc:spChg>
      </pc:sldChg>
      <pc:sldChg chg="modSp mod">
        <pc:chgData name="Kleijnen, JJC (Janny) de" userId="a4b96b24-34c5-43ff-900d-3e79d40b9a32" providerId="ADAL" clId="{7FA23CEB-A488-4EAA-A3DA-126903570316}" dt="2021-04-26T08:21:36.332" v="318" actId="20577"/>
        <pc:sldMkLst>
          <pc:docMk/>
          <pc:sldMk cId="1248412973" sldId="291"/>
        </pc:sldMkLst>
        <pc:spChg chg="mod">
          <ac:chgData name="Kleijnen, JJC (Janny) de" userId="a4b96b24-34c5-43ff-900d-3e79d40b9a32" providerId="ADAL" clId="{7FA23CEB-A488-4EAA-A3DA-126903570316}" dt="2021-04-26T08:21:36.332" v="318" actId="20577"/>
          <ac:spMkLst>
            <pc:docMk/>
            <pc:sldMk cId="1248412973" sldId="291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D2139-1478-4F66-A9E7-AC98305320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F16E79-647B-4107-BAD4-5DAD6F413A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662EFE4-4429-4788-BF09-93789E992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35CFA6A-1C25-4E0C-8BFA-640BFA614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B67856B-F53E-41CE-A8E1-B0A710BD4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6295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19D1AC-0486-473A-864F-64B97820B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7EE35EC-1D81-4508-96AD-029B3C225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5819FD-772F-4CCA-B8A7-988E00A8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0AC2EC-A7C8-4988-95F4-608C1B43F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DC37FEC-BBBA-4D50-8EE5-F20C3A62E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36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B0D040B-D179-46D7-9642-F4D9963706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4361170-86A3-4727-8A8B-F6BA7DCEC9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943780-10D8-4CCC-8F10-A98EEC2A3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E8525A-49C3-4B31-AA3A-40227868F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B9A484-4513-4F64-B440-BA0980DC7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1769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1A0ABE-2A1B-4F00-A9BC-70AE6B5DC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170861-7AAC-45A7-95A5-8B8E58CF75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E9EC67A-747C-42E6-ACED-D05BD12DA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F214E1-B21F-485D-9BF8-44F0F05A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A66C5E4-30A8-4701-9FB1-6090844A6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3995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B9CE7-7975-4BF3-96FC-9E35BF8CA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8914AB5-1CAD-40DC-9D75-A3B5CE014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E8A4FA-32A9-4AE3-9B93-8ADC8B6BB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C6E66DE-C4DC-441D-828B-6D78781B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E901313-B3F4-4992-9AF4-31A1AC45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7240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FDE726-18D3-43D8-A11C-F45FDB8FD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040419-5CB7-4FCA-9607-CF252720B1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972A82A-C648-4E7D-B668-D129441214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8D05433-4B04-41D9-8425-5F423A9CC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D1C5C1-0183-43C7-8BB1-944379E77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67ECC21-9C47-429D-9B58-D8B12610E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92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9DF9D3-EC81-4633-892D-033ED2A2F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6B297BC-7805-4069-8953-5A0DB682A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B7CD201-6126-4DD8-BA2B-F9F739AE6A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A1FA1E1D-46BC-4149-955E-FFA6429319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14CC5FA-F617-4F37-9D8F-9D98B01343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49663C-D4CE-4865-B819-375853D1C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F067B09-ADB1-4004-9E00-F16FADCD0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6B721C70-610D-4057-9182-9D5B3662E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14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C09D0-FD30-4161-9914-1C1E80B5D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CFC0FDE-1753-49B6-9572-AE936E43C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62446B1-E21F-4715-9AF7-4FC95ABDC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C7B2BF3-953A-434B-B841-8AD144394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27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8F90C14B-1F0A-4324-872C-A41A19400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0B90C4C-7550-4AA7-8121-2581C870D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DCADEDD-8BD1-4883-9593-AC9CD211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952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2DCCD-10D8-4382-94A0-6727C469D3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13857F-2E97-496A-B5CA-95F173928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A99A7A5-0CAD-44F4-AEA9-6C223F8CBE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53240FA-4DF9-4B64-BD1B-371CDBCCC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264C97-2F7F-471E-AD9D-3BCEC3693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1D77BC6-4185-4A97-BBB8-5FCDC23CA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357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B0487-32AF-4826-8EDC-48EC0ED37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903A928-AE31-4D16-8038-54CA61651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BACB8CC-632C-4E78-A51D-42891BF3E0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2D48BA3-F14A-4E41-A460-65CB0473E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51D0DF-0B5E-45E8-AA37-C5BD5C6B1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10A64D8-895B-4214-80E6-24C674EA1C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951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4466AF7-0390-4974-9E12-0AB1847FC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9C0B2D-BE47-4D98-8A3A-0A7F44659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C7E28A-362B-41A7-9FBE-43B5547146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FD5D0-5AAA-4360-8F02-B11E82260108}" type="datetimeFigureOut">
              <a:rPr lang="nl-NL" smtClean="0"/>
              <a:t>26-4-2021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B393125-4A21-475E-880A-B1E55DFD33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6C148F-BD30-45C3-8C5B-F20476AF6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B29988-4265-45DB-BCC5-24405F69DE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535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het.colorado.edu/sims/html/balancing-chemical-equations/latest/balancing-chemical-equations_nl.html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13781/Chemische_reacties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ABFED-CC57-4AB4-8A44-0C68D88CDA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Hoofdstuk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415166B-0978-4009-A5F3-774A4608CF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Herhaling</a:t>
            </a:r>
          </a:p>
        </p:txBody>
      </p:sp>
    </p:spTree>
    <p:extLst>
      <p:ext uri="{BB962C8B-B14F-4D97-AF65-F5344CB8AC3E}">
        <p14:creationId xmlns:p14="http://schemas.microsoft.com/office/powerpoint/2010/main" val="2626857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477C9A-602A-4C43-9928-CE6F05378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Bij systematische namen maak je gebruik van Griekse telwoorden.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7043BC-FAFE-485D-94BE-5BF5AD4107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9278" y="19780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mono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di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tri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tetra</a:t>
            </a:r>
          </a:p>
          <a:p>
            <a:pPr marL="0" indent="0" algn="l">
              <a:buNone/>
            </a:pP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penta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hexa</a:t>
            </a:r>
            <a:endParaRPr lang="nl-NL" b="0" i="0" dirty="0">
              <a:solidFill>
                <a:srgbClr val="495057"/>
              </a:solidFill>
              <a:effectLst/>
              <a:latin typeface="Arial" panose="020B0604020202020204" pitchFamily="34" charset="0"/>
            </a:endParaRPr>
          </a:p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koolstofdioxide, </a:t>
            </a:r>
          </a:p>
          <a:p>
            <a:pPr marL="0" indent="0" algn="l">
              <a:buNone/>
            </a:pP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koolstofmono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-oxide.</a:t>
            </a:r>
          </a:p>
          <a:p>
            <a:pPr marL="0" indent="0" algn="l">
              <a:buNone/>
            </a:pP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difosforpentaoxide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 marL="0" indent="0" algn="l">
              <a:buNone/>
            </a:pP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fosfortrichloride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indent="0" algn="l">
              <a:buNone/>
            </a:pP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distikstoftetra-oxide.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8C86832C-DE9A-43D5-8924-3A5E2D1E84A9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1 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2 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3 =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4 =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5 =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6 =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CO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2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CO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P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2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5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 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PCl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3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 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N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2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495057"/>
                </a:solidFill>
                <a:latin typeface="Arial" panose="020B0604020202020204" pitchFamily="34" charset="0"/>
              </a:rPr>
              <a:t>4</a:t>
            </a:r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 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77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D72B5E-B55B-498A-B3F9-C331ACDCE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Voorbeeld 4:</a:t>
            </a:r>
            <a:br>
              <a:rPr lang="nl-NL" dirty="0"/>
            </a:br>
            <a:r>
              <a:rPr lang="nl-NL" dirty="0"/>
              <a:t>Geef de namen van de volgende stoffen.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AA1044-CDB5-4A13-8F41-121FE3013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77887" y="2506662"/>
            <a:ext cx="28724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  a. </a:t>
            </a:r>
            <a:r>
              <a:rPr lang="nl-NL" dirty="0" err="1"/>
              <a:t>MgO</a:t>
            </a:r>
            <a:r>
              <a:rPr lang="nl-NL" dirty="0"/>
              <a:t>(s)   	</a:t>
            </a:r>
          </a:p>
          <a:p>
            <a:pPr marL="0" indent="0">
              <a:buNone/>
            </a:pPr>
            <a:r>
              <a:rPr lang="nl-NL" dirty="0"/>
              <a:t>  b.CO</a:t>
            </a:r>
            <a:r>
              <a:rPr lang="nl-NL" baseline="-25000" dirty="0"/>
              <a:t>2</a:t>
            </a:r>
            <a:r>
              <a:rPr lang="nl-NL" dirty="0"/>
              <a:t>(g)</a:t>
            </a:r>
          </a:p>
          <a:p>
            <a:pPr marL="0" indent="0">
              <a:buNone/>
            </a:pPr>
            <a:r>
              <a:rPr lang="nl-NL" dirty="0"/>
              <a:t>  c. </a:t>
            </a:r>
            <a:r>
              <a:rPr lang="nl-NL" dirty="0" err="1"/>
              <a:t>NaCI</a:t>
            </a:r>
            <a:r>
              <a:rPr lang="nl-NL" dirty="0"/>
              <a:t>(s)   	</a:t>
            </a:r>
          </a:p>
          <a:p>
            <a:pPr marL="0" indent="0">
              <a:buNone/>
            </a:pPr>
            <a:r>
              <a:rPr lang="nl-NL" dirty="0"/>
              <a:t>  d. </a:t>
            </a:r>
            <a:r>
              <a:rPr lang="nl-NL" dirty="0" err="1"/>
              <a:t>CaS</a:t>
            </a:r>
            <a:r>
              <a:rPr lang="nl-NL" dirty="0"/>
              <a:t>(s)     	</a:t>
            </a:r>
          </a:p>
          <a:p>
            <a:pPr marL="0" indent="0">
              <a:buNone/>
            </a:pPr>
            <a:r>
              <a:rPr lang="nl-NL" dirty="0"/>
              <a:t>  e. N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5</a:t>
            </a:r>
            <a:r>
              <a:rPr lang="nl-NL" dirty="0"/>
              <a:t>(s)  	</a:t>
            </a:r>
          </a:p>
          <a:p>
            <a:pPr marL="0" indent="0">
              <a:buNone/>
            </a:pPr>
            <a:r>
              <a:rPr lang="nl-NL" dirty="0"/>
              <a:t>  f. </a:t>
            </a:r>
            <a:r>
              <a:rPr lang="nl-NL" dirty="0" err="1"/>
              <a:t>AgBr</a:t>
            </a:r>
            <a:r>
              <a:rPr lang="nl-NL" dirty="0"/>
              <a:t>(s)      	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5E185C41-3227-4C5E-BABC-FDFC529D6E90}"/>
              </a:ext>
            </a:extLst>
          </p:cNvPr>
          <p:cNvSpPr txBox="1">
            <a:spLocks/>
          </p:cNvSpPr>
          <p:nvPr/>
        </p:nvSpPr>
        <p:spPr>
          <a:xfrm>
            <a:off x="3972339" y="2506662"/>
            <a:ext cx="649025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 Magnesiumoxide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 Koolstofdioxide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  Natriumchloride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  Calciumsulfide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  </a:t>
            </a:r>
            <a:r>
              <a:rPr lang="nl-NL" dirty="0" err="1"/>
              <a:t>Distikstofpenta</a:t>
            </a:r>
            <a:r>
              <a:rPr lang="nl-NL" dirty="0"/>
              <a:t>-oxide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  Zilverbromide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9044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7762F4-6AC1-49BC-8F6B-BF84B0499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Voorbeeld 5:</a:t>
            </a:r>
            <a:br>
              <a:rPr lang="nl-NL" dirty="0"/>
            </a:br>
            <a:r>
              <a:rPr lang="nl-NL" dirty="0"/>
              <a:t>Geef de formules van de volgende stoffen.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0411D37-7A18-4D86-8B36-4BA8B0789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1895"/>
            <a:ext cx="6543261" cy="3765067"/>
          </a:xfrm>
        </p:spPr>
        <p:txBody>
          <a:bodyPr/>
          <a:lstStyle/>
          <a:p>
            <a:pPr marL="514350" indent="-514350">
              <a:buAutoNum type="alphaLcPeriod"/>
            </a:pPr>
            <a:r>
              <a:rPr lang="nl-NL" dirty="0"/>
              <a:t>het gas </a:t>
            </a:r>
            <a:r>
              <a:rPr lang="nl-NL" dirty="0" err="1"/>
              <a:t>distikstoftetraoxide</a:t>
            </a:r>
            <a:r>
              <a:rPr lang="nl-NL" dirty="0"/>
              <a:t>    	</a:t>
            </a:r>
          </a:p>
          <a:p>
            <a:pPr marL="514350" indent="-514350">
              <a:buAutoNum type="alphaLcPeriod"/>
            </a:pPr>
            <a:r>
              <a:rPr lang="nl-NL" dirty="0"/>
              <a:t>de vaste stof </a:t>
            </a:r>
            <a:r>
              <a:rPr lang="nl-NL" dirty="0" err="1"/>
              <a:t>difosforpentaoxide</a:t>
            </a:r>
            <a:r>
              <a:rPr lang="nl-NL" dirty="0"/>
              <a:t>   </a:t>
            </a:r>
            <a:r>
              <a:rPr lang="nl-NL" dirty="0">
                <a:solidFill>
                  <a:srgbClr val="FF0000"/>
                </a:solidFill>
              </a:rPr>
              <a:t>	</a:t>
            </a:r>
          </a:p>
          <a:p>
            <a:pPr marL="514350" indent="-514350">
              <a:buAutoNum type="alphaLcPeriod"/>
            </a:pPr>
            <a:r>
              <a:rPr lang="nl-NL" dirty="0"/>
              <a:t>het gas </a:t>
            </a:r>
            <a:r>
              <a:rPr lang="nl-NL" dirty="0" err="1"/>
              <a:t>zwaveltrioxide</a:t>
            </a:r>
            <a:r>
              <a:rPr lang="nl-NL" dirty="0"/>
              <a:t>     		</a:t>
            </a:r>
          </a:p>
          <a:p>
            <a:pPr marL="514350" indent="-514350">
              <a:buAutoNum type="alphaLcPeriod"/>
            </a:pPr>
            <a:r>
              <a:rPr lang="nl-NL" dirty="0"/>
              <a:t>de vloeistof </a:t>
            </a:r>
            <a:r>
              <a:rPr lang="nl-NL" dirty="0" err="1"/>
              <a:t>koolstofdisulfide</a:t>
            </a:r>
            <a:r>
              <a:rPr lang="nl-NL" dirty="0"/>
              <a:t>     	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D3B14B80-16D9-4DFF-8CC8-26649801BEF9}"/>
              </a:ext>
            </a:extLst>
          </p:cNvPr>
          <p:cNvSpPr txBox="1">
            <a:spLocks/>
          </p:cNvSpPr>
          <p:nvPr/>
        </p:nvSpPr>
        <p:spPr>
          <a:xfrm>
            <a:off x="7235686" y="2411895"/>
            <a:ext cx="3637722" cy="2358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N₂O₄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P₂O</a:t>
            </a:r>
            <a:r>
              <a:rPr lang="nl-NL" baseline="-25000" dirty="0"/>
              <a:t>5</a:t>
            </a:r>
            <a:r>
              <a:rPr lang="nl-NL" dirty="0"/>
              <a:t> 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SO₃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dirty="0"/>
              <a:t>CS₂</a:t>
            </a:r>
          </a:p>
        </p:txBody>
      </p:sp>
    </p:spTree>
    <p:extLst>
      <p:ext uri="{BB962C8B-B14F-4D97-AF65-F5344CB8AC3E}">
        <p14:creationId xmlns:p14="http://schemas.microsoft.com/office/powerpoint/2010/main" val="4261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formules van de stoffen in onderstaande tabel moet je kennen.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1814286" y="2488971"/>
          <a:ext cx="8783864" cy="3270729"/>
        </p:xfrm>
        <a:graphic>
          <a:graphicData uri="http://schemas.openxmlformats.org/drawingml/2006/table">
            <a:tbl>
              <a:tblPr/>
              <a:tblGrid>
                <a:gridCol w="4391932">
                  <a:extLst>
                    <a:ext uri="{9D8B030D-6E8A-4147-A177-3AD203B41FA5}">
                      <a16:colId xmlns:a16="http://schemas.microsoft.com/office/drawing/2014/main" val="1249416596"/>
                    </a:ext>
                  </a:extLst>
                </a:gridCol>
                <a:gridCol w="4391932">
                  <a:extLst>
                    <a:ext uri="{9D8B030D-6E8A-4147-A177-3AD203B41FA5}">
                      <a16:colId xmlns:a16="http://schemas.microsoft.com/office/drawing/2014/main" val="2464889591"/>
                    </a:ext>
                  </a:extLst>
                </a:gridCol>
              </a:tblGrid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naam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formule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4669420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Water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H₂O (l)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1077237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Methaan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CH₄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7460693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Propaan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C₃H₈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23939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Butaan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C₄H</a:t>
                      </a:r>
                      <a:r>
                        <a:rPr lang="nl-NL" baseline="-25000">
                          <a:effectLst/>
                          <a:latin typeface="Arial" panose="020B0604020202020204" pitchFamily="34" charset="0"/>
                        </a:rPr>
                        <a:t>10  </a:t>
                      </a:r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225979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Ammoniak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NH₃ (g)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375276"/>
                  </a:ext>
                </a:extLst>
              </a:tr>
              <a:tr h="467247">
                <a:tc>
                  <a:txBody>
                    <a:bodyPr/>
                    <a:lstStyle/>
                    <a:p>
                      <a:r>
                        <a:rPr lang="nl-NL">
                          <a:effectLst/>
                          <a:latin typeface="Arial" panose="020B0604020202020204" pitchFamily="34" charset="0"/>
                        </a:rPr>
                        <a:t>Glucose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C₆H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12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O₆ 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028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31093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4657" y="896711"/>
            <a:ext cx="10515600" cy="4865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Voorbeeld 6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Maak een molecuultekening van de volgende moleculen. </a:t>
            </a:r>
          </a:p>
          <a:p>
            <a:pPr marL="0" indent="0">
              <a:buNone/>
            </a:pPr>
            <a:r>
              <a:rPr lang="nl-NL" dirty="0"/>
              <a:t>  a.  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b.  Propaan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c. zwaveldioxide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8571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94657" y="896711"/>
            <a:ext cx="10515600" cy="4865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/>
              <a:t>Uitwerking </a:t>
            </a:r>
          </a:p>
          <a:p>
            <a:pPr marL="0" indent="0">
              <a:buNone/>
            </a:pPr>
            <a:r>
              <a:rPr lang="nl-NL" dirty="0"/>
              <a:t>Maak een molecuultekening van de volgende moleculen. </a:t>
            </a:r>
          </a:p>
          <a:p>
            <a:pPr marL="0" indent="0">
              <a:buNone/>
            </a:pPr>
            <a:r>
              <a:rPr lang="nl-NL" dirty="0"/>
              <a:t>  a.  Ammoniak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b.  Propaan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  c. zwaveldioxide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182" y="1761897"/>
            <a:ext cx="2324100" cy="1971675"/>
          </a:xfrm>
          <a:prstGeom prst="rect">
            <a:avLst/>
          </a:prstGeom>
        </p:spPr>
      </p:pic>
      <p:pic>
        <p:nvPicPr>
          <p:cNvPr id="7172" name="Picture 4" descr="Aristotle: Fossiele Brandstoff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560" y="3733572"/>
            <a:ext cx="2507343" cy="125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4"/>
          <a:srcRect l="58637" t="738" r="-3229" b="71486"/>
          <a:stretch/>
        </p:blipFill>
        <p:spPr>
          <a:xfrm>
            <a:off x="1212396" y="5458960"/>
            <a:ext cx="2004786" cy="109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06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F273A-B047-4C22-A3D4-E46FBA1BA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Kloppend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F2DB04-8D1A-495F-8649-1A3115F16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0" i="0" dirty="0">
                <a:effectLst/>
                <a:latin typeface="Segoe UI" panose="020B0502040204020203" pitchFamily="34" charset="0"/>
                <a:hlinkClick r:id="rId2" tooltip="https://phet.colorado.edu/sims/html/balancing-chemical-equations/latest/balancing-chemical-equations_nl.html"/>
              </a:rPr>
              <a:t>https://phet.colorado.edu/sims/html/balancing-chemical-equations/latest/balancing-chemical-equations_nl.html</a:t>
            </a:r>
            <a:endParaRPr lang="nl-NL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nl-NL" dirty="0">
              <a:latin typeface="Segoe UI" panose="020B0502040204020203" pitchFamily="34" charset="0"/>
            </a:endParaRPr>
          </a:p>
          <a:p>
            <a:pPr marL="0" indent="0">
              <a:buNone/>
            </a:pPr>
            <a:r>
              <a:rPr lang="nl-NL" b="0" i="0" dirty="0">
                <a:effectLst/>
                <a:latin typeface="Segoe UI" panose="020B0502040204020203" pitchFamily="34" charset="0"/>
              </a:rPr>
              <a:t>Inleiding</a:t>
            </a:r>
          </a:p>
          <a:p>
            <a:pPr marL="0" indent="0">
              <a:buNone/>
            </a:pPr>
            <a:r>
              <a:rPr lang="nl-NL" dirty="0">
                <a:latin typeface="Segoe UI" panose="020B0502040204020203" pitchFamily="34" charset="0"/>
              </a:rPr>
              <a:t>Spel – niveau 3</a:t>
            </a:r>
            <a:endParaRPr lang="nl-NL" b="0" i="0" dirty="0">
              <a:effectLst/>
              <a:latin typeface="Segoe UI" panose="020B0502040204020203" pitchFamily="34" charset="0"/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692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Voorbeeld 7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/>
              <a:t>Maak de volgende reactievergelijkingen kloppend.</a:t>
            </a:r>
          </a:p>
          <a:p>
            <a:pPr marL="0" indent="0">
              <a:buNone/>
            </a:pPr>
            <a:r>
              <a:rPr lang="pt-BR" dirty="0"/>
              <a:t>a  …C</a:t>
            </a:r>
            <a:r>
              <a:rPr lang="pt-BR" baseline="-25000" dirty="0"/>
              <a:t>8</a:t>
            </a:r>
            <a:r>
              <a:rPr lang="pt-BR" dirty="0"/>
              <a:t>H</a:t>
            </a:r>
            <a:r>
              <a:rPr lang="pt-BR" baseline="-25000" dirty="0"/>
              <a:t>18</a:t>
            </a:r>
            <a:r>
              <a:rPr lang="pt-BR" dirty="0"/>
              <a:t> + …O</a:t>
            </a:r>
            <a:r>
              <a:rPr lang="pt-BR" baseline="-25000" dirty="0"/>
              <a:t>2</a:t>
            </a:r>
            <a:r>
              <a:rPr lang="pt-BR" dirty="0"/>
              <a:t>   → …CO</a:t>
            </a:r>
            <a:r>
              <a:rPr lang="pt-BR" baseline="-25000" dirty="0"/>
              <a:t>2</a:t>
            </a:r>
            <a:r>
              <a:rPr lang="pt-BR" dirty="0"/>
              <a:t> + …H</a:t>
            </a:r>
            <a:r>
              <a:rPr lang="pt-BR" baseline="-25000" dirty="0"/>
              <a:t>2</a:t>
            </a:r>
            <a:r>
              <a:rPr lang="pt-BR" dirty="0"/>
              <a:t>O</a:t>
            </a:r>
          </a:p>
          <a:p>
            <a:pPr marL="0" indent="0">
              <a:buNone/>
            </a:pPr>
            <a:r>
              <a:rPr lang="pt-BR" dirty="0"/>
              <a:t>b  …C</a:t>
            </a:r>
            <a:r>
              <a:rPr lang="pt-BR" baseline="-25000" dirty="0"/>
              <a:t>6</a:t>
            </a:r>
            <a:r>
              <a:rPr lang="pt-BR" dirty="0"/>
              <a:t>H</a:t>
            </a:r>
            <a:r>
              <a:rPr lang="pt-BR" baseline="-25000" dirty="0"/>
              <a:t>6</a:t>
            </a:r>
            <a:r>
              <a:rPr lang="pt-BR" dirty="0"/>
              <a:t> + …O</a:t>
            </a:r>
            <a:r>
              <a:rPr lang="pt-BR" baseline="-25000" dirty="0"/>
              <a:t>2</a:t>
            </a:r>
            <a:r>
              <a:rPr lang="pt-BR" dirty="0"/>
              <a:t>   → …CO</a:t>
            </a:r>
            <a:r>
              <a:rPr lang="pt-BR" baseline="-25000" dirty="0"/>
              <a:t>2</a:t>
            </a:r>
            <a:r>
              <a:rPr lang="pt-BR" dirty="0"/>
              <a:t> + …H</a:t>
            </a:r>
            <a:r>
              <a:rPr lang="pt-BR" baseline="-25000" dirty="0"/>
              <a:t>2</a:t>
            </a:r>
            <a:r>
              <a:rPr lang="pt-BR" dirty="0"/>
              <a:t>O</a:t>
            </a:r>
          </a:p>
          <a:p>
            <a:pPr marL="0" indent="0">
              <a:buNone/>
            </a:pPr>
            <a:r>
              <a:rPr lang="pt-BR" dirty="0"/>
              <a:t>c  …C</a:t>
            </a:r>
            <a:r>
              <a:rPr lang="pt-BR" baseline="-25000" dirty="0"/>
              <a:t>3</a:t>
            </a:r>
            <a:r>
              <a:rPr lang="pt-BR" dirty="0"/>
              <a:t>H</a:t>
            </a:r>
            <a:r>
              <a:rPr lang="pt-BR" baseline="-25000" dirty="0"/>
              <a:t>8</a:t>
            </a:r>
            <a:r>
              <a:rPr lang="pt-BR" dirty="0"/>
              <a:t>O + …O</a:t>
            </a:r>
            <a:r>
              <a:rPr lang="pt-BR" baseline="-25000" dirty="0"/>
              <a:t>2</a:t>
            </a:r>
            <a:r>
              <a:rPr lang="pt-BR" dirty="0"/>
              <a:t>   → …CO</a:t>
            </a:r>
            <a:r>
              <a:rPr lang="pt-BR" baseline="-25000" dirty="0"/>
              <a:t>2</a:t>
            </a:r>
            <a:r>
              <a:rPr lang="pt-BR" dirty="0"/>
              <a:t> + …H</a:t>
            </a:r>
            <a:r>
              <a:rPr lang="pt-BR" baseline="-25000" dirty="0"/>
              <a:t>2</a:t>
            </a:r>
            <a:r>
              <a:rPr lang="pt-BR" dirty="0"/>
              <a:t>O</a:t>
            </a:r>
          </a:p>
          <a:p>
            <a:pPr marL="0" indent="0">
              <a:buNone/>
            </a:pPr>
            <a:r>
              <a:rPr lang="pt-BR" dirty="0"/>
              <a:t>d …C</a:t>
            </a:r>
            <a:r>
              <a:rPr lang="pt-BR" baseline="-25000" dirty="0"/>
              <a:t>3</a:t>
            </a:r>
            <a:r>
              <a:rPr lang="pt-BR" dirty="0"/>
              <a:t>H</a:t>
            </a:r>
            <a:r>
              <a:rPr lang="pt-BR" baseline="-25000" dirty="0"/>
              <a:t>6</a:t>
            </a:r>
            <a:r>
              <a:rPr lang="pt-BR" dirty="0"/>
              <a:t>O</a:t>
            </a:r>
            <a:r>
              <a:rPr lang="pt-BR" baseline="-25000" dirty="0"/>
              <a:t>2</a:t>
            </a:r>
            <a:r>
              <a:rPr lang="pt-BR" dirty="0"/>
              <a:t> + …O</a:t>
            </a:r>
            <a:r>
              <a:rPr lang="pt-BR" baseline="-25000" dirty="0"/>
              <a:t>2</a:t>
            </a:r>
            <a:r>
              <a:rPr lang="pt-BR" dirty="0"/>
              <a:t>   → …CO</a:t>
            </a:r>
            <a:r>
              <a:rPr lang="pt-BR" baseline="-25000" dirty="0"/>
              <a:t>2</a:t>
            </a:r>
            <a:r>
              <a:rPr lang="pt-BR" dirty="0"/>
              <a:t> + …H</a:t>
            </a:r>
            <a:r>
              <a:rPr lang="pt-BR" baseline="-25000" dirty="0"/>
              <a:t>2</a:t>
            </a:r>
            <a:r>
              <a:rPr lang="pt-BR" dirty="0"/>
              <a:t>O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096000" y="2329934"/>
            <a:ext cx="4695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…C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8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18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25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→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+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18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6096000" y="2834203"/>
            <a:ext cx="4584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…C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15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→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12…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096000" y="3338472"/>
            <a:ext cx="4277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…C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8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+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9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→ …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8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930536" y="3871526"/>
            <a:ext cx="8164286" cy="37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marR="3216910" indent="-6350">
              <a:lnSpc>
                <a:spcPct val="103000"/>
              </a:lnSpc>
              <a:spcAft>
                <a:spcPts val="20"/>
              </a:spcAft>
            </a:pP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 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3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nl-NL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7 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 →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6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CO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+ 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6 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H</a:t>
            </a:r>
            <a:r>
              <a:rPr lang="nl-NL" baseline="-25000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</a:t>
            </a:r>
            <a:r>
              <a:rPr lang="nl-NL" dirty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 </a:t>
            </a:r>
          </a:p>
        </p:txBody>
      </p:sp>
    </p:spTree>
    <p:extLst>
      <p:ext uri="{BB962C8B-B14F-4D97-AF65-F5344CB8AC3E}">
        <p14:creationId xmlns:p14="http://schemas.microsoft.com/office/powerpoint/2010/main" val="598754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Voorbeeld 8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a.  De vorming van natriumchloride, </a:t>
            </a:r>
            <a:r>
              <a:rPr lang="nl-NL" dirty="0" err="1"/>
              <a:t>NaCI</a:t>
            </a:r>
            <a:r>
              <a:rPr lang="nl-NL" dirty="0"/>
              <a:t>(s), uit de niet-ontleedbare stoffen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  <a:latin typeface="Arial" panose="020B0604020202020204" pitchFamily="34" charset="0"/>
              </a:rPr>
              <a:t>Schrijf het reactieschema op in woorden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Vervang de woorden door formules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Bekijk in de formules hoeveel atomen van elke soort voor en achter de pijl staan.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Om het aantal atomen kloppend te krijgen, moet je het aantal moleculen voor en achter de pijl aanpassen. Dat doe je door getallen (coëfficiënten) voor de molecuulformules te zetten.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Controleer ten slotte of het klopt</a:t>
            </a:r>
          </a:p>
        </p:txBody>
      </p:sp>
      <p:sp>
        <p:nvSpPr>
          <p:cNvPr id="4" name="Rechthoek 3"/>
          <p:cNvSpPr/>
          <p:nvPr/>
        </p:nvSpPr>
        <p:spPr>
          <a:xfrm>
            <a:off x="7086789" y="5099259"/>
            <a:ext cx="3374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 Na (s)  + Cl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-&gt; 2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NaCl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(s)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7086789" y="3093110"/>
            <a:ext cx="311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Na (s)  + Cl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-&gt;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NaCl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(s)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958548" y="2723778"/>
            <a:ext cx="4861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Natrium (s) + Chloor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-&gt; Natriumchloride (s)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7086789" y="3911518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Na : 1 voor en 1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Cl: 2 voor en 1 na de pijl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6958548" y="5851772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 	: 2 voor en 2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	: 2 voor en 2 na de pijl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306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9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02207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Bij de reactie van aluminium met chloorgas ontstaat de vaste stof aluminiumchloride (AlCl</a:t>
            </a:r>
            <a:r>
              <a:rPr lang="nl-NL" baseline="-25000" dirty="0"/>
              <a:t>3</a:t>
            </a:r>
            <a:r>
              <a:rPr lang="nl-NL" dirty="0"/>
              <a:t>).</a:t>
            </a:r>
          </a:p>
        </p:txBody>
      </p:sp>
      <p:sp>
        <p:nvSpPr>
          <p:cNvPr id="4" name="Rechthoek 3"/>
          <p:cNvSpPr/>
          <p:nvPr/>
        </p:nvSpPr>
        <p:spPr>
          <a:xfrm>
            <a:off x="838200" y="2982640"/>
            <a:ext cx="46089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1. Schrijf het reactieschema op in woorden.</a:t>
            </a:r>
            <a:endParaRPr lang="nl-NL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1045029" y="3351972"/>
          <a:ext cx="7982357" cy="548640"/>
        </p:xfrm>
        <a:graphic>
          <a:graphicData uri="http://schemas.openxmlformats.org/drawingml/2006/table">
            <a:tbl>
              <a:tblPr/>
              <a:tblGrid>
                <a:gridCol w="7982357">
                  <a:extLst>
                    <a:ext uri="{9D8B030D-6E8A-4147-A177-3AD203B41FA5}">
                      <a16:colId xmlns:a16="http://schemas.microsoft.com/office/drawing/2014/main" val="428268453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br>
                        <a:rPr lang="nl-NL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aluminium(s) + chloor(g) → aluminiumchloride(s)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31344"/>
                  </a:ext>
                </a:extLst>
              </a:tr>
            </a:tbl>
          </a:graphicData>
        </a:graphic>
      </p:graphicFrame>
      <p:sp>
        <p:nvSpPr>
          <p:cNvPr id="6" name="Rechthoek 5"/>
          <p:cNvSpPr/>
          <p:nvPr/>
        </p:nvSpPr>
        <p:spPr>
          <a:xfrm>
            <a:off x="838200" y="4085278"/>
            <a:ext cx="40960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2. Vervang de woorden door formules.</a:t>
            </a:r>
            <a:endParaRPr lang="nl-NL" dirty="0"/>
          </a:p>
        </p:txBody>
      </p:sp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1045029" y="4454610"/>
          <a:ext cx="8073797" cy="548640"/>
        </p:xfrm>
        <a:graphic>
          <a:graphicData uri="http://schemas.openxmlformats.org/drawingml/2006/table">
            <a:tbl>
              <a:tblPr/>
              <a:tblGrid>
                <a:gridCol w="8073797">
                  <a:extLst>
                    <a:ext uri="{9D8B030D-6E8A-4147-A177-3AD203B41FA5}">
                      <a16:colId xmlns:a16="http://schemas.microsoft.com/office/drawing/2014/main" val="186925373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br>
                        <a:rPr lang="nl-NL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Al(s) + Cl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(g) → AlCl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854219"/>
                  </a:ext>
                </a:extLst>
              </a:tr>
            </a:tbl>
          </a:graphicData>
        </a:graphic>
      </p:graphicFrame>
      <p:sp>
        <p:nvSpPr>
          <p:cNvPr id="8" name="Rechthoek 7"/>
          <p:cNvSpPr/>
          <p:nvPr/>
        </p:nvSpPr>
        <p:spPr>
          <a:xfrm>
            <a:off x="838199" y="5184353"/>
            <a:ext cx="89850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3. Bekijk in de formules hoeveel atomen van elke soort voor en achter de pijl staan.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1045029" y="5887244"/>
            <a:ext cx="10308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0" i="0" dirty="0">
                <a:effectLst/>
                <a:latin typeface="Arial" panose="020B0604020202020204" pitchFamily="34" charset="0"/>
              </a:rPr>
              <a:t>AI: </a:t>
            </a:r>
            <a:r>
              <a:rPr lang="nl-NL" dirty="0">
                <a:latin typeface="Arial" panose="020B0604020202020204" pitchFamily="34" charset="0"/>
              </a:rPr>
              <a:t>1 </a:t>
            </a:r>
            <a:r>
              <a:rPr lang="nl-NL" b="0" i="0" dirty="0">
                <a:effectLst/>
                <a:latin typeface="Arial" panose="020B0604020202020204" pitchFamily="34" charset="0"/>
              </a:rPr>
              <a:t>atoom voor en </a:t>
            </a:r>
            <a:r>
              <a:rPr lang="nl-NL" dirty="0">
                <a:latin typeface="Arial" panose="020B0604020202020204" pitchFamily="34" charset="0"/>
              </a:rPr>
              <a:t>1</a:t>
            </a:r>
            <a:r>
              <a:rPr lang="nl-NL" b="0" i="0" dirty="0">
                <a:effectLst/>
                <a:latin typeface="Arial" panose="020B0604020202020204" pitchFamily="34" charset="0"/>
              </a:rPr>
              <a:t> atoom achter de pijl. Dat klopt! </a:t>
            </a:r>
          </a:p>
          <a:p>
            <a:r>
              <a:rPr lang="nl-NL" b="0" i="0" dirty="0">
                <a:effectLst/>
                <a:latin typeface="Arial" panose="020B0604020202020204" pitchFamily="34" charset="0"/>
              </a:rPr>
              <a:t>Cl: 2 atomen voor en 3 atomen achter de pijl. Dat klopt niet!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294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D5B5AF-60E1-491F-892C-49579AE5F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9823C6-7596-45DB-9611-0FC564AA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>
                <a:hlinkClick r:id="rId2"/>
              </a:rPr>
              <a:t>Chemische reacties - Lesmateriaal - Wikiwijs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9265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683623" y="1493580"/>
            <a:ext cx="1066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4. Om het aantal atomen kloppend te krijgen, moet je het aantal moleculen voor en achter de pijl aanpassen. Dat doe je door getallen (coëfficiënten) voor de molecuulformules te zetten.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683623" y="2329603"/>
            <a:ext cx="1099892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latin typeface="Arial" panose="020B0604020202020204" pitchFamily="34" charset="0"/>
              </a:rPr>
              <a:t>Je krijgt hetzelfde aantal chlooratomen voor en na de pijl als je drie moleculen Cl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</a:rPr>
              <a:t> hebt (dat zijn zes Cl atomen) en twee moleculen  AICI</a:t>
            </a:r>
            <a:r>
              <a:rPr lang="nl-NL" baseline="-25000" dirty="0">
                <a:latin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</a:rPr>
              <a:t> (dat zijn ook zes Cl atomen)</a:t>
            </a:r>
          </a:p>
          <a:p>
            <a:r>
              <a:rPr lang="nl-NL" dirty="0">
                <a:latin typeface="Arial" panose="020B0604020202020204" pitchFamily="34" charset="0"/>
              </a:rPr>
              <a:t> </a:t>
            </a:r>
          </a:p>
          <a:p>
            <a:r>
              <a:rPr lang="nl-NL" dirty="0">
                <a:latin typeface="Arial" panose="020B0604020202020204" pitchFamily="34" charset="0"/>
              </a:rPr>
              <a:t>AI(s) + 3 CI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</a:rPr>
              <a:t>(g) → 2 AlCl</a:t>
            </a:r>
            <a:r>
              <a:rPr lang="nl-NL" baseline="-25000" dirty="0">
                <a:latin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</a:rPr>
              <a:t>(s)</a:t>
            </a:r>
          </a:p>
          <a:p>
            <a:r>
              <a:rPr lang="nl-NL" dirty="0">
                <a:latin typeface="Arial" panose="020B0604020202020204" pitchFamily="34" charset="0"/>
              </a:rPr>
              <a:t> </a:t>
            </a:r>
          </a:p>
          <a:p>
            <a:r>
              <a:rPr lang="nl-NL" dirty="0">
                <a:latin typeface="Arial" panose="020B0604020202020204" pitchFamily="34" charset="0"/>
              </a:rPr>
              <a:t>Maar dit heeft gevolgen voor het aantal AI atomen. Nu staan achter de pijl 2 atomen AI. Om voor de pijl ook twee atomen AI te krijgen moet je hier een 2 voor zetten.</a:t>
            </a:r>
          </a:p>
          <a:p>
            <a:r>
              <a:rPr lang="nl-NL" dirty="0">
                <a:latin typeface="Arial" panose="020B0604020202020204" pitchFamily="34" charset="0"/>
              </a:rPr>
              <a:t> </a:t>
            </a:r>
          </a:p>
          <a:p>
            <a:r>
              <a:rPr lang="nl-NL" dirty="0">
                <a:latin typeface="Arial" panose="020B0604020202020204" pitchFamily="34" charset="0"/>
              </a:rPr>
              <a:t>2 AI(s) + 3 CI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r>
              <a:rPr lang="nl-NL" dirty="0">
                <a:latin typeface="Arial" panose="020B0604020202020204" pitchFamily="34" charset="0"/>
              </a:rPr>
              <a:t>(g) → 2 AlCl</a:t>
            </a:r>
            <a:r>
              <a:rPr lang="nl-NL" baseline="-25000" dirty="0">
                <a:latin typeface="Arial" panose="020B0604020202020204" pitchFamily="34" charset="0"/>
              </a:rPr>
              <a:t>3</a:t>
            </a:r>
            <a:r>
              <a:rPr lang="nl-NL" dirty="0">
                <a:latin typeface="Arial" panose="020B0604020202020204" pitchFamily="34" charset="0"/>
              </a:rPr>
              <a:t>(s)</a:t>
            </a:r>
            <a:endParaRPr lang="nl-NL" b="0" i="0" dirty="0"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862149" y="575774"/>
          <a:ext cx="8073797" cy="548640"/>
        </p:xfrm>
        <a:graphic>
          <a:graphicData uri="http://schemas.openxmlformats.org/drawingml/2006/table">
            <a:tbl>
              <a:tblPr/>
              <a:tblGrid>
                <a:gridCol w="8073797">
                  <a:extLst>
                    <a:ext uri="{9D8B030D-6E8A-4147-A177-3AD203B41FA5}">
                      <a16:colId xmlns:a16="http://schemas.microsoft.com/office/drawing/2014/main" val="1869253739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br>
                        <a:rPr lang="nl-NL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Al(s) + Cl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(g) → AlCl</a:t>
                      </a:r>
                      <a:r>
                        <a:rPr lang="nl-NL" baseline="-25000" dirty="0">
                          <a:effectLst/>
                          <a:latin typeface="Arial" panose="020B0604020202020204" pitchFamily="34" charset="0"/>
                        </a:rPr>
                        <a:t>3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 (s)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854219"/>
                  </a:ext>
                </a:extLst>
              </a:tr>
            </a:tbl>
          </a:graphicData>
        </a:graphic>
      </p:graphicFrame>
      <p:sp>
        <p:nvSpPr>
          <p:cNvPr id="7" name="Rechthoek 6"/>
          <p:cNvSpPr/>
          <p:nvPr/>
        </p:nvSpPr>
        <p:spPr>
          <a:xfrm>
            <a:off x="683623" y="5229888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495057"/>
                </a:solidFill>
                <a:latin typeface="Arial" panose="020B0604020202020204" pitchFamily="34" charset="0"/>
              </a:rPr>
              <a:t>5. Controleer ten slotte of het klopt.</a:t>
            </a:r>
            <a:endParaRPr lang="nl-NL" dirty="0"/>
          </a:p>
        </p:txBody>
      </p:sp>
      <p:graphicFrame>
        <p:nvGraphicFramePr>
          <p:cNvPr id="9" name="Tabel 8"/>
          <p:cNvGraphicFramePr>
            <a:graphicFrameLocks noGrp="1"/>
          </p:cNvGraphicFramePr>
          <p:nvPr/>
        </p:nvGraphicFramePr>
        <p:xfrm>
          <a:off x="683623" y="5599220"/>
          <a:ext cx="9310416" cy="1097280"/>
        </p:xfrm>
        <a:graphic>
          <a:graphicData uri="http://schemas.openxmlformats.org/drawingml/2006/table">
            <a:tbl>
              <a:tblPr/>
              <a:tblGrid>
                <a:gridCol w="9310416">
                  <a:extLst>
                    <a:ext uri="{9D8B030D-6E8A-4147-A177-3AD203B41FA5}">
                      <a16:colId xmlns:a16="http://schemas.microsoft.com/office/drawing/2014/main" val="2049565255"/>
                    </a:ext>
                  </a:extLst>
                </a:gridCol>
              </a:tblGrid>
              <a:tr h="809625">
                <a:tc>
                  <a:txBody>
                    <a:bodyPr/>
                    <a:lstStyle/>
                    <a:p>
                      <a:br>
                        <a:rPr lang="nl-NL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AI: 2 atomen voor en 2 atomen achter de pijl.</a:t>
                      </a:r>
                    </a:p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Cl: 6 atomen voor en 6</a:t>
                      </a:r>
                      <a:r>
                        <a:rPr lang="nl-NL" baseline="0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atomen achter de pijl.</a:t>
                      </a:r>
                    </a:p>
                    <a:p>
                      <a:r>
                        <a:rPr lang="nl-NL" dirty="0">
                          <a:effectLst/>
                          <a:latin typeface="Arial" panose="020B0604020202020204" pitchFamily="34" charset="0"/>
                        </a:rPr>
                        <a:t>Het klopt dus! Je hebt een reactievergelijking opgesteld.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273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787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Voorbeeld 10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vorming van natriumchloride, </a:t>
            </a:r>
            <a:r>
              <a:rPr lang="nl-NL" dirty="0" err="1"/>
              <a:t>NaCI</a:t>
            </a:r>
            <a:r>
              <a:rPr lang="nl-NL" dirty="0"/>
              <a:t>(s), uit de niet-ontleedbare stoffen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  <a:latin typeface="Arial" panose="020B0604020202020204" pitchFamily="34" charset="0"/>
              </a:rPr>
              <a:t>Schrijf het reactieschema op in woorden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Vervang de woorden door formules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Bekijk in de formules hoeveel atomen van elke soort voor en achter de pijl staan.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Om het aantal atomen kloppend te krijgen, moet je het aantal moleculen voor en achter de pijl aanpassen. Dat doe je door getallen (coëfficiënten) voor de molecuulformules te zetten.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Controleer ten slotte of het klopt</a:t>
            </a:r>
          </a:p>
        </p:txBody>
      </p:sp>
      <p:sp>
        <p:nvSpPr>
          <p:cNvPr id="4" name="Rechthoek 3"/>
          <p:cNvSpPr/>
          <p:nvPr/>
        </p:nvSpPr>
        <p:spPr>
          <a:xfrm>
            <a:off x="7086789" y="5099259"/>
            <a:ext cx="3374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 Na (s)  + Cl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-&gt; 2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NaCl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(s)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7086789" y="3093110"/>
            <a:ext cx="3117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Na (s)  + Cl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 -&gt;  </a:t>
            </a:r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NaCl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(s)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6958548" y="2723778"/>
            <a:ext cx="4861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Natrium (s) + Chloor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-&gt; Natriumchloride (s)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7086789" y="3911518"/>
            <a:ext cx="2877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Na : 1 voor en 1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Cl: 2 voor en 1 na de pijl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6958548" y="5851772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Na 	: 2 voor en 2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Cl	: 2 voor en 2 na de pijl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6945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Voorbeeld 11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reactie van het gas </a:t>
            </a:r>
            <a:r>
              <a:rPr lang="nl-NL" dirty="0" err="1"/>
              <a:t>koolstofmonooxide</a:t>
            </a:r>
            <a:r>
              <a:rPr lang="nl-NL" dirty="0"/>
              <a:t> met zuurstof waarbij het gas koolstofdioxide ontstaat.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  <a:latin typeface="Arial" panose="020B0604020202020204" pitchFamily="34" charset="0"/>
              </a:rPr>
              <a:t>Schrijf het reactieschema op in woorden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Vervang de woorden door formules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Bekijk in de formules hoeveel atomen van elke soort voor en achter de pijl staan.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Om het aantal atomen kloppend te krijgen, moet je het aantal moleculen voor en achter de pijl aanpassen. Dat doe je door getallen (coëfficiënten) voor de molecuulformules te zetten.</a:t>
            </a:r>
          </a:p>
          <a:p>
            <a:pPr marL="514350" indent="-514350">
              <a:buAutoNum type="arabicPeriod"/>
            </a:pPr>
            <a:r>
              <a:rPr lang="nl-NL" sz="2400" dirty="0">
                <a:solidFill>
                  <a:schemeClr val="tx2"/>
                </a:solidFill>
              </a:rPr>
              <a:t>Controleer ten slotte of het klopt</a:t>
            </a:r>
          </a:p>
        </p:txBody>
      </p:sp>
      <p:sp>
        <p:nvSpPr>
          <p:cNvPr id="6" name="Rechthoek 5"/>
          <p:cNvSpPr/>
          <p:nvPr/>
        </p:nvSpPr>
        <p:spPr>
          <a:xfrm>
            <a:off x="5769828" y="2346232"/>
            <a:ext cx="6080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err="1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koolstofmonooxide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(g) + zuurstof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 (g)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-&gt; Koolstofdioxide (g)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7086789" y="3911518"/>
            <a:ext cx="2672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C: 1 voor en 1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O: 3 voor en 2 na de pijl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6958548" y="5851772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	: 2 voor en 2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	: 4 voor en 4 na de pijl</a:t>
            </a:r>
            <a:endParaRPr lang="nl-NL" dirty="0"/>
          </a:p>
        </p:txBody>
      </p:sp>
      <p:sp>
        <p:nvSpPr>
          <p:cNvPr id="9" name="Rechthoek 8"/>
          <p:cNvSpPr/>
          <p:nvPr/>
        </p:nvSpPr>
        <p:spPr>
          <a:xfrm>
            <a:off x="6958548" y="5161300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2 CO (g)  + O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(g) -&gt; 2 CO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(g)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7041258" y="3196950"/>
            <a:ext cx="2980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CO (g)  + O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(g) -&gt; CO</a:t>
            </a:r>
            <a:r>
              <a:rPr lang="nl-NL" dirty="0">
                <a:solidFill>
                  <a:srgbClr val="FF0000"/>
                </a:solidFill>
                <a:latin typeface="Calibri" panose="020F0502020204030204" pitchFamily="34" charset="0"/>
                <a:ea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(g)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878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12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2879" y="1825625"/>
            <a:ext cx="1226602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In vuurwerk verbrandt met een heel fel licht aluminium. Daarbij ontstaat aluminiumoxide, Al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(s)</a:t>
            </a: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tx2"/>
                </a:solidFill>
                <a:latin typeface="Arial" panose="020B0604020202020204" pitchFamily="34" charset="0"/>
              </a:rPr>
              <a:t>Schrijf het reactieschema op in woorden</a:t>
            </a: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tx2"/>
                </a:solidFill>
              </a:rPr>
              <a:t>Vervang de woorden door formules</a:t>
            </a: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tx2"/>
                </a:solidFill>
              </a:rPr>
              <a:t>Bekijk in de formules hoeveel atomen van elke soort voor en achter de pijl staan.</a:t>
            </a: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tx2"/>
                </a:solidFill>
              </a:rPr>
              <a:t>Om het aantal atomen kloppend te krijgen, moet je het aantal moleculen voor en achter de pijl aanpassen. Dat doe je door getallen (coëfficiënten) voor de molecuulformules te zetten.</a:t>
            </a:r>
          </a:p>
          <a:p>
            <a:pPr marL="514350" indent="-514350">
              <a:buAutoNum type="arabicPeriod"/>
            </a:pPr>
            <a:r>
              <a:rPr lang="nl-NL" dirty="0">
                <a:solidFill>
                  <a:schemeClr val="tx2"/>
                </a:solidFill>
              </a:rPr>
              <a:t>Controleer ten slotte of het klopt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7540218" y="5212658"/>
            <a:ext cx="3172728" cy="365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lnSpc>
                <a:spcPct val="103000"/>
              </a:lnSpc>
              <a:spcAft>
                <a:spcPts val="75"/>
              </a:spcAft>
              <a:buClr>
                <a:srgbClr val="000000"/>
              </a:buClr>
              <a:buSzPts val="1100"/>
            </a:pP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4Al (s) + 3O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(g) -&gt;2 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₂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₃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(s)</a:t>
            </a:r>
            <a:endParaRPr lang="nl-NL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7732578" y="3153656"/>
            <a:ext cx="2788007" cy="3776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lnSpc>
                <a:spcPct val="103000"/>
              </a:lnSpc>
              <a:spcAft>
                <a:spcPts val="75"/>
              </a:spcAft>
              <a:buClr>
                <a:srgbClr val="000000"/>
              </a:buClr>
              <a:buSzPts val="1100"/>
            </a:pP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 (s) + O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₂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(g) -&gt; 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₂</a:t>
            </a:r>
            <a:r>
              <a:rPr lang="nl-NL" dirty="0" err="1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₃</a:t>
            </a: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(s)</a:t>
            </a:r>
            <a:endParaRPr lang="nl-NL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6700517" y="2366002"/>
            <a:ext cx="5262979" cy="3776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lnSpc>
                <a:spcPct val="103000"/>
              </a:lnSpc>
              <a:spcAft>
                <a:spcPts val="75"/>
              </a:spcAft>
              <a:buClr>
                <a:srgbClr val="000000"/>
              </a:buClr>
              <a:buSzPts val="1100"/>
            </a:pPr>
            <a:r>
              <a:rPr lang="nl-NL" dirty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Aluminium (s) + zuurstof (g) -&gt;Aluminiumoxide (s)</a:t>
            </a:r>
            <a:endParaRPr lang="nl-NL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7590057" y="5870946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Al	: 4 voor en 4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	: 6 voor en 6 na de pijl</a:t>
            </a: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7590057" y="3836511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Al	: 1 voor en 2 na de pijl</a:t>
            </a:r>
          </a:p>
          <a:p>
            <a:r>
              <a:rPr lang="nl-NL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O	: 2 voor en 3 na de pijl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96179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Vormingsreactie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nl-NL" dirty="0"/>
          </a:p>
          <a:p>
            <a:pPr marL="0" lvl="0" indent="0">
              <a:buNone/>
            </a:pPr>
            <a:r>
              <a:rPr lang="nl-NL" sz="3600" dirty="0"/>
              <a:t>vormingsreactie= van 2 of meerdere stoffen maak je één stof.</a:t>
            </a:r>
          </a:p>
          <a:p>
            <a:pPr marL="0" lv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300" dirty="0"/>
              <a:t>zoutzuur (g) + ammoniak (g) -&gt; salmiak (s) </a:t>
            </a:r>
          </a:p>
          <a:p>
            <a:pPr marL="0" lvl="0" indent="0">
              <a:buNone/>
            </a:pPr>
            <a:endParaRPr lang="nl-NL" sz="36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8551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Wet van behoud van massa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Wet van Behoud van Massa = </a:t>
            </a:r>
            <a:r>
              <a:rPr lang="nl-NL" dirty="0"/>
              <a:t>de Wet van </a:t>
            </a:r>
            <a:r>
              <a:rPr lang="nl-NL" dirty="0" err="1"/>
              <a:t>Lavoisier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sz="2400" dirty="0"/>
              <a:t>De massa van alle stoffen voor de reactie = De massa van alle stoffen na de reactie </a:t>
            </a:r>
          </a:p>
        </p:txBody>
      </p:sp>
    </p:spTree>
    <p:extLst>
      <p:ext uri="{BB962C8B-B14F-4D97-AF65-F5344CB8AC3E}">
        <p14:creationId xmlns:p14="http://schemas.microsoft.com/office/powerpoint/2010/main" val="33663720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3912"/>
            <a:ext cx="12183654" cy="5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654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3" y="92551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Met behulp van deze massaverhoudingen kun je gaan rekenen aan reacties.</a:t>
            </a:r>
          </a:p>
          <a:p>
            <a:pPr marL="0" indent="0">
              <a:buNone/>
            </a:pPr>
            <a:r>
              <a:rPr lang="nl-NL" dirty="0"/>
              <a:t>Hoe ga je dit systematisch aanpakken?</a:t>
            </a:r>
          </a:p>
          <a:p>
            <a:pPr marL="0" indent="0">
              <a:buNone/>
            </a:pPr>
            <a:r>
              <a:rPr lang="nl-NL" dirty="0"/>
              <a:t>1. Schrijf het reactieschema op</a:t>
            </a:r>
          </a:p>
          <a:p>
            <a:pPr marL="0" indent="0">
              <a:buNone/>
            </a:pPr>
            <a:r>
              <a:rPr lang="nl-NL" dirty="0"/>
              <a:t>2. Schrijf op welke stof gegeven is en welke wordt gevraagd.</a:t>
            </a:r>
          </a:p>
          <a:p>
            <a:pPr marL="0" indent="0">
              <a:buNone/>
            </a:pPr>
            <a:r>
              <a:rPr lang="nl-NL" dirty="0"/>
              <a:t>3. Schrijf de massaverhouding eronder.</a:t>
            </a:r>
          </a:p>
          <a:p>
            <a:pPr marL="0" indent="0">
              <a:buNone/>
            </a:pPr>
            <a:r>
              <a:rPr lang="nl-NL" dirty="0"/>
              <a:t>4. Schrijf de gegeven massa op onder de stof waarover het gaat.</a:t>
            </a:r>
          </a:p>
          <a:p>
            <a:pPr marL="0" indent="0">
              <a:buNone/>
            </a:pPr>
            <a:r>
              <a:rPr lang="nl-NL" dirty="0"/>
              <a:t>5.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472663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Voorbeeld 13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400" dirty="0"/>
              <a:t>Stel ik heb 10 gram zoutzuur. Hoeveel ammoniak heb ik nodig </a:t>
            </a:r>
            <a:r>
              <a:rPr lang="nl-NL" sz="2400"/>
              <a:t>om salmiak </a:t>
            </a:r>
            <a:r>
              <a:rPr lang="nl-NL" sz="2400" dirty="0"/>
              <a:t>te maken?</a:t>
            </a:r>
          </a:p>
          <a:p>
            <a:pPr marL="514350" indent="-514350">
              <a:buAutoNum type="arabicPeriod"/>
            </a:pPr>
            <a:r>
              <a:rPr lang="nl-NL" sz="2400" dirty="0"/>
              <a:t>Schrijf het reactieschema op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2. Schrijf op welke stof gegeven is en welke wordt gevraagd.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3. Schrijf de massaverhouding eronder.</a:t>
            </a:r>
          </a:p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/>
              <a:t>4. Schrijf de gegeven massa op onder de stof waarover het gaat.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5.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2882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gegeven		gevraagd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2148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15		7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213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10		?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53602" y="5790982"/>
            <a:ext cx="119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10 x 7 = 70</a:t>
            </a:r>
          </a:p>
          <a:p>
            <a:endParaRPr lang="nl-NL" dirty="0"/>
          </a:p>
        </p:txBody>
      </p:sp>
      <p:cxnSp>
        <p:nvCxnSpPr>
          <p:cNvPr id="12" name="Rechte verbindingslijn 11"/>
          <p:cNvCxnSpPr/>
          <p:nvPr/>
        </p:nvCxnSpPr>
        <p:spPr>
          <a:xfrm flipV="1">
            <a:off x="8472488" y="4129088"/>
            <a:ext cx="1400175" cy="8217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8053602" y="6211669"/>
            <a:ext cx="18133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70 : 15= 4,7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841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Voorbeeld 14: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/>
              <a:t>Stel ik wil 50 gram salmiak maken. </a:t>
            </a:r>
          </a:p>
          <a:p>
            <a:pPr marL="457200" indent="-457200">
              <a:buAutoNum type="alphaLcPeriod"/>
            </a:pPr>
            <a:r>
              <a:rPr lang="nl-NL" sz="2400" dirty="0"/>
              <a:t>Hoeveel zoutzuur heb ik nodig?</a:t>
            </a:r>
          </a:p>
          <a:p>
            <a:pPr marL="457200" indent="-457200">
              <a:buAutoNum type="alphaLcPeriod"/>
            </a:pPr>
            <a:r>
              <a:rPr lang="nl-NL" sz="2400" dirty="0"/>
              <a:t>Hoeveel ammoniak heb ik nodig?</a:t>
            </a:r>
          </a:p>
          <a:p>
            <a:pPr marL="514350" indent="-514350">
              <a:buAutoNum type="arabicPeriod"/>
            </a:pPr>
            <a:r>
              <a:rPr lang="nl-NL" sz="2400" dirty="0"/>
              <a:t>Schrijf het reactieschema op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2. Schrijf op welke stof gegeven is en welke wordt gevraagd.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3. Schrijf de massaverhouding eronder.</a:t>
            </a:r>
          </a:p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/>
              <a:t>4. Schrijf de gegeven massa op onder de stof waarover het gaat.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5.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405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gevraagd		gevraagd 	      gegeven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3541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?		?                50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53602" y="5790982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50 x 7 = 350</a:t>
            </a:r>
          </a:p>
          <a:p>
            <a:endParaRPr lang="nl-NL" dirty="0"/>
          </a:p>
        </p:txBody>
      </p:sp>
      <p:cxnSp>
        <p:nvCxnSpPr>
          <p:cNvPr id="12" name="Rechte verbindingslijn 11"/>
          <p:cNvCxnSpPr/>
          <p:nvPr/>
        </p:nvCxnSpPr>
        <p:spPr>
          <a:xfrm>
            <a:off x="10115550" y="4171950"/>
            <a:ext cx="685800" cy="6429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8053602" y="6211669"/>
            <a:ext cx="2047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350 : 22= 15,9 gram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9228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fase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97278" cy="4351338"/>
          </a:xfrm>
        </p:spPr>
        <p:txBody>
          <a:bodyPr>
            <a:normAutofit fontScale="32500" lnSpcReduction="20000"/>
          </a:bodyPr>
          <a:lstStyle/>
          <a:p>
            <a:pPr lvl="0"/>
            <a:endParaRPr lang="nl-NL" dirty="0"/>
          </a:p>
          <a:p>
            <a:pPr marL="0" lvl="0" indent="0">
              <a:buNone/>
            </a:pPr>
            <a:endParaRPr lang="nl-NL" dirty="0"/>
          </a:p>
          <a:p>
            <a:pPr marL="0" lvl="0" indent="0">
              <a:buNone/>
            </a:pPr>
            <a:endParaRPr lang="nl-NL" sz="11200" dirty="0"/>
          </a:p>
          <a:p>
            <a:pPr marL="0" lvl="0" indent="0">
              <a:buNone/>
            </a:pPr>
            <a:r>
              <a:rPr lang="nl-NL" sz="11200" dirty="0"/>
              <a:t>g = </a:t>
            </a:r>
          </a:p>
          <a:p>
            <a:pPr marL="0" lvl="0" indent="0">
              <a:buNone/>
            </a:pPr>
            <a:r>
              <a:rPr lang="nl-NL" sz="11200" dirty="0"/>
              <a:t>l = </a:t>
            </a:r>
          </a:p>
          <a:p>
            <a:pPr marL="0" lvl="0" indent="0">
              <a:buNone/>
            </a:pPr>
            <a:r>
              <a:rPr lang="nl-NL" sz="11200" dirty="0"/>
              <a:t>s = </a:t>
            </a:r>
          </a:p>
          <a:p>
            <a:pPr marL="0" lvl="0" indent="0">
              <a:buNone/>
            </a:pPr>
            <a:endParaRPr lang="nl-NL" sz="11200" dirty="0"/>
          </a:p>
          <a:p>
            <a:pPr lvl="0"/>
            <a:endParaRPr lang="nl-NL" sz="11200" dirty="0"/>
          </a:p>
          <a:p>
            <a:pPr marL="0" lvl="0" indent="0">
              <a:buNone/>
            </a:pPr>
            <a:r>
              <a:rPr lang="nl-NL" sz="11200" dirty="0"/>
              <a:t>zoutzuur (g) + ammoniak (g) -&gt; salmiak (s) </a:t>
            </a:r>
          </a:p>
          <a:p>
            <a:pPr marL="0" lvl="0" indent="0">
              <a:buNone/>
            </a:pPr>
            <a:endParaRPr lang="nl-NL" sz="112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A6D1B345-D36F-4316-9BD6-F0DAF114F2CA}"/>
              </a:ext>
            </a:extLst>
          </p:cNvPr>
          <p:cNvSpPr txBox="1">
            <a:spLocks/>
          </p:cNvSpPr>
          <p:nvPr/>
        </p:nvSpPr>
        <p:spPr>
          <a:xfrm>
            <a:off x="1656522" y="2008705"/>
            <a:ext cx="4807226" cy="32259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3600" dirty="0"/>
              <a:t>gas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3600" dirty="0"/>
              <a:t>liquid (vloeibaar)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nl-NL" sz="3600" dirty="0" err="1"/>
              <a:t>solid</a:t>
            </a:r>
            <a:r>
              <a:rPr lang="nl-NL" sz="3600" dirty="0"/>
              <a:t> (vast)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nl-NL" sz="11200" dirty="0"/>
          </a:p>
          <a:p>
            <a:endParaRPr lang="nl-NL" sz="11200" dirty="0"/>
          </a:p>
          <a:p>
            <a:pPr marL="0" indent="0">
              <a:buFont typeface="Arial" panose="020B0604020202020204" pitchFamily="34" charset="0"/>
              <a:buNone/>
            </a:pPr>
            <a:endParaRPr lang="nl-NL" sz="11200" dirty="0"/>
          </a:p>
          <a:p>
            <a:pPr marL="0" indent="0">
              <a:buFont typeface="Arial" panose="020B0604020202020204" pitchFamily="34" charset="0"/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960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Voorbeeld: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66750" y="1400175"/>
            <a:ext cx="6748463" cy="50371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sz="2400" dirty="0"/>
              <a:t>Stel ik wil 50 gram salmiak maken. </a:t>
            </a:r>
          </a:p>
          <a:p>
            <a:pPr marL="457200" indent="-457200">
              <a:buAutoNum type="alphaLcPeriod"/>
            </a:pPr>
            <a:r>
              <a:rPr lang="nl-NL" sz="2400" dirty="0"/>
              <a:t>Hoeveel zoutzuur heb ik nodig?</a:t>
            </a:r>
          </a:p>
          <a:p>
            <a:pPr marL="457200" indent="-457200">
              <a:buAutoNum type="alphaLcPeriod"/>
            </a:pPr>
            <a:r>
              <a:rPr lang="nl-NL" sz="2400" dirty="0"/>
              <a:t>Hoeveel ammoniak heb ik nodig?</a:t>
            </a:r>
          </a:p>
          <a:p>
            <a:pPr marL="514350" indent="-514350">
              <a:buAutoNum type="arabicPeriod"/>
            </a:pPr>
            <a:r>
              <a:rPr lang="nl-NL" sz="2400" dirty="0"/>
              <a:t>Schrijf het reactieschema op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2. Schrijf op welke stof gegeven is en welke wordt gevraagd.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3. Schrijf de massaverhouding eronder.</a:t>
            </a:r>
          </a:p>
          <a:p>
            <a:pPr marL="0" indent="0">
              <a:buNone/>
            </a:pPr>
            <a:r>
              <a:rPr lang="nl-NL" sz="2400" dirty="0">
                <a:solidFill>
                  <a:srgbClr val="FF0000"/>
                </a:solidFill>
              </a:rPr>
              <a:t>	</a:t>
            </a:r>
          </a:p>
          <a:p>
            <a:pPr marL="0" indent="0">
              <a:buNone/>
            </a:pPr>
            <a:r>
              <a:rPr lang="nl-NL" sz="2400" dirty="0"/>
              <a:t>4. Schrijf de gegeven massa op onder de stof waarover het gaat.</a:t>
            </a:r>
          </a:p>
          <a:p>
            <a:pPr marL="0" indent="0">
              <a:buNone/>
            </a:pPr>
            <a:endParaRPr lang="nl-NL" sz="2400" dirty="0"/>
          </a:p>
          <a:p>
            <a:pPr marL="0" indent="0">
              <a:buNone/>
            </a:pPr>
            <a:r>
              <a:rPr lang="nl-NL" sz="2400" dirty="0"/>
              <a:t>5. Reken met behulp van de verhoudingen de gevraagde massa uit. Gebruik hiervoor de tabel.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6676" y="2033805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7686676" y="2886651"/>
            <a:ext cx="4055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gevraagd		gevraagd 	      gegeven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8045558" y="3918744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8045558" y="4690269"/>
            <a:ext cx="3541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?		15,9                50</a:t>
            </a:r>
          </a:p>
          <a:p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006123" y="5158621"/>
            <a:ext cx="17956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50-15,9 = 34,1 g  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8429625" y="4114800"/>
            <a:ext cx="2804626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8091883" y="5620286"/>
            <a:ext cx="1624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of kruislings </a:t>
            </a:r>
          </a:p>
          <a:p>
            <a:r>
              <a:rPr lang="nl-NL" dirty="0">
                <a:solidFill>
                  <a:srgbClr val="FF0000"/>
                </a:solidFill>
              </a:rPr>
              <a:t>50 x 15 = 750</a:t>
            </a:r>
          </a:p>
          <a:p>
            <a:r>
              <a:rPr lang="nl-NL" dirty="0">
                <a:solidFill>
                  <a:srgbClr val="FF0000"/>
                </a:solidFill>
              </a:rPr>
              <a:t>750:22 = 34,1 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6281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Je laat 9,0 g waterstofchloride (zoutzuur) reageren met ammoniak. Er ontstaat salmiak.</a:t>
            </a:r>
            <a:br>
              <a:rPr lang="nl-NL" dirty="0"/>
            </a:br>
            <a:r>
              <a:rPr lang="nl-NL" dirty="0"/>
              <a:t>a. Bereken hoeveel gram ammoniak je nodig hebt om alle waterstofchloride te laten reageren.</a:t>
            </a:r>
            <a:br>
              <a:rPr lang="nl-NL" dirty="0"/>
            </a:br>
            <a:r>
              <a:rPr lang="nl-NL" dirty="0"/>
              <a:t>b. Bereken hoeveel gram salmiak je hebt gemaakt.</a:t>
            </a:r>
          </a:p>
        </p:txBody>
      </p:sp>
    </p:spTree>
    <p:extLst>
      <p:ext uri="{BB962C8B-B14F-4D97-AF65-F5344CB8AC3E}">
        <p14:creationId xmlns:p14="http://schemas.microsoft.com/office/powerpoint/2010/main" val="2710621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Uitwerking:</a:t>
            </a:r>
            <a:br>
              <a:rPr lang="nl-NL" dirty="0"/>
            </a:b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1057276" y="1690688"/>
            <a:ext cx="4159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zoutzuur (g) + ammoniak (g) -&gt; salmiak (s) </a:t>
            </a: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057276" y="2337019"/>
            <a:ext cx="412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gegeven		gevraagd 	      gevraagd</a:t>
            </a:r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1173270" y="2943980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15		7	22</a:t>
            </a:r>
          </a:p>
          <a:p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1173270" y="3662582"/>
            <a:ext cx="3541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9		?</a:t>
            </a:r>
            <a:endParaRPr lang="nl-NL" dirty="0"/>
          </a:p>
        </p:txBody>
      </p:sp>
      <p:cxnSp>
        <p:nvCxnSpPr>
          <p:cNvPr id="13" name="Rechte verbindingslijn 12"/>
          <p:cNvCxnSpPr/>
          <p:nvPr/>
        </p:nvCxnSpPr>
        <p:spPr>
          <a:xfrm flipV="1">
            <a:off x="1443038" y="3102164"/>
            <a:ext cx="1514475" cy="6983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1126116" y="4479707"/>
            <a:ext cx="3143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a. 7 x 9 = 63		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   63: 15 = 4,2 gram Ammoniak </a:t>
            </a:r>
            <a:endParaRPr lang="nl-NL" dirty="0"/>
          </a:p>
        </p:txBody>
      </p:sp>
      <p:sp>
        <p:nvSpPr>
          <p:cNvPr id="15" name="Tekstvak 14"/>
          <p:cNvSpPr txBox="1"/>
          <p:nvPr/>
        </p:nvSpPr>
        <p:spPr>
          <a:xfrm>
            <a:off x="992217" y="5529244"/>
            <a:ext cx="4507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b. zoutzuur (g) + ammoniak (g) -&gt; salmiak (s) </a:t>
            </a:r>
          </a:p>
          <a:p>
            <a:r>
              <a:rPr lang="nl-NL" dirty="0">
                <a:solidFill>
                  <a:srgbClr val="FF0000"/>
                </a:solidFill>
              </a:rPr>
              <a:t>      9                   + 4,2	=   13, 2</a:t>
            </a:r>
          </a:p>
          <a:p>
            <a:r>
              <a:rPr lang="nl-NL" dirty="0">
                <a:solidFill>
                  <a:srgbClr val="FF0000"/>
                </a:solidFill>
              </a:rPr>
              <a:t>    Dus 13, 2 gram salmiak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514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16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2" y="1482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Calcium reageert met zwavel tot calciumsulfide.</a:t>
            </a:r>
            <a:br>
              <a:rPr lang="nl-NL" dirty="0"/>
            </a:br>
            <a:r>
              <a:rPr lang="nl-NL" dirty="0"/>
              <a:t>a. Schrijf het reactieschema op.</a:t>
            </a:r>
            <a:br>
              <a:rPr lang="nl-NL" dirty="0"/>
            </a:br>
            <a:r>
              <a:rPr lang="nl-NL" dirty="0"/>
              <a:t>b. Hoeveel gram calcium kan reageren met 12 gram zwavel?</a:t>
            </a:r>
            <a:br>
              <a:rPr lang="nl-NL" dirty="0"/>
            </a:br>
            <a:r>
              <a:rPr lang="nl-NL" dirty="0"/>
              <a:t>c. Hoeveel calciumsulfide ontstaat er dan?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57415"/>
          <a:stretch/>
        </p:blipFill>
        <p:spPr>
          <a:xfrm>
            <a:off x="8346" y="3044825"/>
            <a:ext cx="12183654" cy="237490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/>
          <a:srcRect t="72844"/>
          <a:stretch/>
        </p:blipFill>
        <p:spPr>
          <a:xfrm>
            <a:off x="0" y="5419725"/>
            <a:ext cx="12183654" cy="15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6425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Uitwerking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09612" y="14827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Calcium reageert met zwavel tot calciumsulfide.</a:t>
            </a:r>
            <a:br>
              <a:rPr lang="nl-NL" dirty="0"/>
            </a:br>
            <a:r>
              <a:rPr lang="nl-NL" dirty="0"/>
              <a:t>a. Schrijf het reactieschema op.</a:t>
            </a:r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b. Hoeveel gram calcium kan reageren met 12 gram zwavel?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br>
              <a:rPr lang="nl-NL" dirty="0"/>
            </a:br>
            <a:r>
              <a:rPr lang="nl-NL" dirty="0"/>
              <a:t>c. Hoeveel calciumsulfide ontstaat er dan?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1257300" y="2314575"/>
            <a:ext cx="4534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Calcium 	+ zwavel 		-&gt; calciumsulfide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1166098" y="3201342"/>
            <a:ext cx="5527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Calcium 	+ zwavel 		-&gt; calciumsulfide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1		   1,3			</a:t>
            </a:r>
          </a:p>
          <a:p>
            <a:r>
              <a:rPr lang="nl-NL" dirty="0">
                <a:solidFill>
                  <a:srgbClr val="FF0000"/>
                </a:solidFill>
              </a:rPr>
              <a:t>?		   12	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1 x 12 = 12		12: 1,3 = 9,23 gram calcium</a:t>
            </a:r>
            <a:endParaRPr lang="nl-NL" dirty="0"/>
          </a:p>
        </p:txBody>
      </p:sp>
      <p:cxnSp>
        <p:nvCxnSpPr>
          <p:cNvPr id="9" name="Rechte verbindingslijn 8"/>
          <p:cNvCxnSpPr/>
          <p:nvPr/>
        </p:nvCxnSpPr>
        <p:spPr>
          <a:xfrm>
            <a:off x="1500188" y="3658394"/>
            <a:ext cx="1728787" cy="2563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1166097" y="4980622"/>
            <a:ext cx="48013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Calcium 	+ zwavel 		-&gt; calciumsulfide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1		   1,3			</a:t>
            </a:r>
          </a:p>
          <a:p>
            <a:r>
              <a:rPr lang="nl-NL" dirty="0">
                <a:solidFill>
                  <a:srgbClr val="FF0000"/>
                </a:solidFill>
              </a:rPr>
              <a:t>9,3	+	   12	= 21,3</a:t>
            </a:r>
          </a:p>
          <a:p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21,3 gram calciumsulfide</a:t>
            </a:r>
          </a:p>
        </p:txBody>
      </p:sp>
    </p:spTree>
    <p:extLst>
      <p:ext uri="{BB962C8B-B14F-4D97-AF65-F5344CB8AC3E}">
        <p14:creationId xmlns:p14="http://schemas.microsoft.com/office/powerpoint/2010/main" val="2929063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7865E-A47D-4648-BD65-899FE4A18D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695A7633-140E-444D-8C30-BDAC68A477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50829"/>
            <a:ext cx="9981324" cy="6756341"/>
          </a:xfrm>
        </p:spPr>
      </p:pic>
    </p:spTree>
    <p:extLst>
      <p:ext uri="{BB962C8B-B14F-4D97-AF65-F5344CB8AC3E}">
        <p14:creationId xmlns:p14="http://schemas.microsoft.com/office/powerpoint/2010/main" val="1010121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E2A13-248C-438A-BF7E-2F01B8693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1; </a:t>
            </a:r>
            <a:br>
              <a:rPr lang="nl-NL" dirty="0"/>
            </a:br>
            <a:r>
              <a:rPr lang="nl-NL" dirty="0"/>
              <a:t>noteer de afkortingen van de atomen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CC745B-CF08-4C9A-9F5A-EDD7E6D4C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607365" cy="435133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sz="2800" dirty="0">
                <a:effectLst/>
                <a:latin typeface="Arial" panose="020B0604020202020204" pitchFamily="34" charset="0"/>
              </a:rPr>
              <a:t>Kalium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Calcium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Fluor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Stikstof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Goud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Zilver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Aluminium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Natrium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Waterstof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Zuurstof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Platina</a:t>
            </a:r>
            <a:r>
              <a:rPr lang="nl-NL" dirty="0"/>
              <a:t> 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C0011874-EF23-4DF3-8886-5C4D8F7DB8B8}"/>
              </a:ext>
            </a:extLst>
          </p:cNvPr>
          <p:cNvSpPr txBox="1">
            <a:spLocks/>
          </p:cNvSpPr>
          <p:nvPr/>
        </p:nvSpPr>
        <p:spPr>
          <a:xfrm>
            <a:off x="3445565" y="1825625"/>
            <a:ext cx="26073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K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Ca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Au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Ag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Na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H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O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Pt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567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E2A13-248C-438A-BF7E-2F01B8693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2;</a:t>
            </a:r>
            <a:br>
              <a:rPr lang="nl-NL" dirty="0"/>
            </a:br>
            <a:r>
              <a:rPr lang="nl-NL" dirty="0"/>
              <a:t>Noteer de namen van de atomen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CC745B-CF08-4C9A-9F5A-EDD7E6D4C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388165" cy="435133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H</a:t>
            </a:r>
            <a:endParaRPr lang="nl-NL" sz="2800" dirty="0">
              <a:effectLst/>
              <a:latin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O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S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Pb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Mg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Ni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I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Fe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Zn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Cl</a:t>
            </a: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18E9A2AD-1823-45CB-A19C-7EC307DBC876}"/>
              </a:ext>
            </a:extLst>
          </p:cNvPr>
          <p:cNvSpPr txBox="1">
            <a:spLocks/>
          </p:cNvSpPr>
          <p:nvPr/>
        </p:nvSpPr>
        <p:spPr>
          <a:xfrm>
            <a:off x="3101009" y="1825625"/>
            <a:ext cx="38696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Waterstof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Zuurstof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Zwavel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Lood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Magnesium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Nikkel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Jood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Fluor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IJzer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Zink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Chloor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460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1BE983-F84C-4C07-B7CB-CF21C69A5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 (F)</a:t>
            </a: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loortje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 (Cl)</a:t>
            </a: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iedert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 (Br)oom (I)n (H)aar (N)</a:t>
            </a:r>
            <a:r>
              <a:rPr lang="nl-NL" b="0" i="0" dirty="0" err="1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atte</a:t>
            </a:r>
            <a:r>
              <a:rPr lang="nl-NL" b="0" i="0" dirty="0">
                <a:solidFill>
                  <a:srgbClr val="495057"/>
                </a:solidFill>
                <a:effectLst/>
                <a:latin typeface="Arial" panose="020B0604020202020204" pitchFamily="34" charset="0"/>
              </a:rPr>
              <a:t> (O)gen . 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DBD189-E6C7-48AF-BF35-E037F96C29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DFC4264-4595-4812-BA0B-AF9DBABC5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75" y="1825625"/>
            <a:ext cx="11494168" cy="458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49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5722DE-2E63-4989-89D1-CFEDFCB30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 3;</a:t>
            </a:r>
            <a:br>
              <a:rPr lang="nl-NL" dirty="0"/>
            </a:br>
            <a:r>
              <a:rPr lang="nl-NL" dirty="0"/>
              <a:t>Noteer de afkortingen van de moleculen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111F40-386A-4039-86C9-6A8885081F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554357" cy="435133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sz="2800" dirty="0">
                <a:effectLst/>
                <a:latin typeface="Arial" panose="020B0604020202020204" pitchFamily="34" charset="0"/>
              </a:rPr>
              <a:t>Kalium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Calcium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Fluor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Stikstof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Goud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Zilver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Aluminium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Natrium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Waterstof</a:t>
            </a:r>
          </a:p>
          <a:p>
            <a:pPr marL="514350" indent="-514350"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Zuurstof</a:t>
            </a:r>
          </a:p>
          <a:p>
            <a:pPr marL="514350" indent="-514350">
              <a:buAutoNum type="arabicPeriod"/>
            </a:pPr>
            <a:r>
              <a:rPr lang="nl-NL"/>
              <a:t>Platina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EE173709-E72A-4AB5-AF03-7F2195D6B18C}"/>
              </a:ext>
            </a:extLst>
          </p:cNvPr>
          <p:cNvSpPr txBox="1">
            <a:spLocks/>
          </p:cNvSpPr>
          <p:nvPr/>
        </p:nvSpPr>
        <p:spPr>
          <a:xfrm>
            <a:off x="3445565" y="1825625"/>
            <a:ext cx="26073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K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Ca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F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endParaRPr lang="nl-NL" dirty="0">
              <a:latin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endParaRPr lang="nl-NL" dirty="0">
              <a:latin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Au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Ag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Al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Na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H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endParaRPr lang="nl-NL" dirty="0">
              <a:latin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O</a:t>
            </a:r>
            <a:r>
              <a:rPr lang="nl-NL" baseline="-25000" dirty="0">
                <a:latin typeface="Arial" panose="020B0604020202020204" pitchFamily="34" charset="0"/>
              </a:rPr>
              <a:t>2</a:t>
            </a:r>
            <a:endParaRPr lang="nl-NL" dirty="0">
              <a:latin typeface="Arial" panose="020B0604020202020204" pitchFamily="34" charset="0"/>
            </a:endParaRP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nl-NL" dirty="0">
                <a:latin typeface="Arial" panose="020B0604020202020204" pitchFamily="34" charset="0"/>
              </a:rPr>
              <a:t>Pt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014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8D5B28-5218-4346-B3E8-21CFB79AD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CC3F7E-6994-4046-897C-119915CE2D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C9D94CD-D683-44A5-814C-FAF6DEEDC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69" y="1225864"/>
            <a:ext cx="11896931" cy="440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5363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2348</Words>
  <Application>Microsoft Office PowerPoint</Application>
  <PresentationFormat>Breedbeeld</PresentationFormat>
  <Paragraphs>363</Paragraphs>
  <Slides>34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Segoe UI</vt:lpstr>
      <vt:lpstr>Kantoorthema</vt:lpstr>
      <vt:lpstr>Hoofdstuk 2</vt:lpstr>
      <vt:lpstr>PowerPoint-presentatie</vt:lpstr>
      <vt:lpstr>fase</vt:lpstr>
      <vt:lpstr>PowerPoint-presentatie</vt:lpstr>
      <vt:lpstr>Voorbeeld 1;  noteer de afkortingen van de atomen</vt:lpstr>
      <vt:lpstr>Voorbeeld 2; Noteer de namen van de atomen</vt:lpstr>
      <vt:lpstr> (F)loortje (Cl)iedert (Br)oom (I)n (H)aar (N)atte (O)gen . </vt:lpstr>
      <vt:lpstr>Voorbeeld 3; Noteer de afkortingen van de moleculen</vt:lpstr>
      <vt:lpstr>PowerPoint-presentatie</vt:lpstr>
      <vt:lpstr>Bij systematische namen maak je gebruik van Griekse telwoorden.</vt:lpstr>
      <vt:lpstr>Voorbeeld 4: Geef de namen van de volgende stoffen.</vt:lpstr>
      <vt:lpstr>Voorbeeld 5: Geef de formules van de volgende stoffen.</vt:lpstr>
      <vt:lpstr>De formules van de stoffen in onderstaande tabel moet je kennen.</vt:lpstr>
      <vt:lpstr>PowerPoint-presentatie</vt:lpstr>
      <vt:lpstr>PowerPoint-presentatie</vt:lpstr>
      <vt:lpstr>Kloppend maken</vt:lpstr>
      <vt:lpstr>Voorbeeld 7</vt:lpstr>
      <vt:lpstr>Voorbeeld 8</vt:lpstr>
      <vt:lpstr>Voorbeeld 9</vt:lpstr>
      <vt:lpstr>PowerPoint-presentatie</vt:lpstr>
      <vt:lpstr>Voorbeeld 10</vt:lpstr>
      <vt:lpstr>Voorbeeld 11</vt:lpstr>
      <vt:lpstr>Voorbeeld 12</vt:lpstr>
      <vt:lpstr>Vormingsreactie</vt:lpstr>
      <vt:lpstr>Wet van behoud van massa</vt:lpstr>
      <vt:lpstr>PowerPoint-presentatie</vt:lpstr>
      <vt:lpstr>PowerPoint-presentatie</vt:lpstr>
      <vt:lpstr>Voorbeeld 13 </vt:lpstr>
      <vt:lpstr>Voorbeeld 14: </vt:lpstr>
      <vt:lpstr>Voorbeeld: </vt:lpstr>
      <vt:lpstr>Voorbeeld 15</vt:lpstr>
      <vt:lpstr>Uitwerking: </vt:lpstr>
      <vt:lpstr>Voorbeeld 16</vt:lpstr>
      <vt:lpstr>Uitwerking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2</dc:title>
  <dc:creator>Kleijnen, JJC (Janny) de</dc:creator>
  <cp:lastModifiedBy>Kleijnen, JJC (Janny) de</cp:lastModifiedBy>
  <cp:revision>4</cp:revision>
  <dcterms:created xsi:type="dcterms:W3CDTF">2021-04-20T08:16:07Z</dcterms:created>
  <dcterms:modified xsi:type="dcterms:W3CDTF">2021-04-26T08:21:44Z</dcterms:modified>
</cp:coreProperties>
</file>