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6" r:id="rId5"/>
    <p:sldId id="267" r:id="rId6"/>
    <p:sldId id="264" r:id="rId7"/>
    <p:sldId id="257" r:id="rId8"/>
    <p:sldId id="260" r:id="rId9"/>
    <p:sldId id="261" r:id="rId10"/>
    <p:sldId id="266" r:id="rId11"/>
    <p:sldId id="262" r:id="rId12"/>
    <p:sldId id="258" r:id="rId13"/>
    <p:sldId id="268" r:id="rId14"/>
    <p:sldId id="265" r:id="rId15"/>
    <p:sldId id="259" r:id="rId16"/>
    <p:sldId id="263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5D4173-96EF-4AEC-8DA7-2E966F69A861}" v="18" dt="2020-11-30T13:12:05.6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2931" autoAdjust="0"/>
  </p:normalViewPr>
  <p:slideViewPr>
    <p:cSldViewPr snapToGrid="0">
      <p:cViewPr varScale="1">
        <p:scale>
          <a:sx n="71" d="100"/>
          <a:sy n="71" d="100"/>
        </p:scale>
        <p:origin x="113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F84CB-2C00-42CD-BF39-1FC8076692FB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0851E-AC71-4BA2-B0E9-BB395774E6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5995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0851E-AC71-4BA2-B0E9-BB395774E6A6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4639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Voordat</a:t>
            </a:r>
            <a:r>
              <a:rPr lang="en-US" dirty="0"/>
              <a:t> het </a:t>
            </a:r>
            <a:r>
              <a:rPr lang="en-US" dirty="0" err="1"/>
              <a:t>woord</a:t>
            </a:r>
            <a:r>
              <a:rPr lang="en-US" dirty="0"/>
              <a:t> </a:t>
            </a:r>
            <a:r>
              <a:rPr lang="en-US" dirty="0" err="1"/>
              <a:t>handel</a:t>
            </a:r>
            <a:r>
              <a:rPr lang="en-US" dirty="0"/>
              <a:t> </a:t>
            </a:r>
            <a:r>
              <a:rPr lang="en-US" dirty="0" err="1"/>
              <a:t>echt</a:t>
            </a:r>
            <a:r>
              <a:rPr lang="en-US" dirty="0"/>
              <a:t> </a:t>
            </a:r>
            <a:r>
              <a:rPr lang="en-US" dirty="0" err="1"/>
              <a:t>opkwam</a:t>
            </a:r>
            <a:r>
              <a:rPr lang="en-US" dirty="0"/>
              <a:t> </a:t>
            </a:r>
            <a:r>
              <a:rPr lang="en-US" dirty="0" err="1"/>
              <a:t>vond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eerst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oprukking</a:t>
            </a:r>
            <a:r>
              <a:rPr lang="en-US" dirty="0"/>
              <a:t> van de </a:t>
            </a:r>
            <a:r>
              <a:rPr lang="en-US" dirty="0" err="1"/>
              <a:t>landbouw</a:t>
            </a:r>
            <a:r>
              <a:rPr lang="en-US" dirty="0"/>
              <a:t> op.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vond</a:t>
            </a:r>
            <a:r>
              <a:rPr lang="en-US" dirty="0"/>
              <a:t> </a:t>
            </a:r>
            <a:r>
              <a:rPr lang="en-US" dirty="0" err="1"/>
              <a:t>wisseling</a:t>
            </a:r>
            <a:r>
              <a:rPr lang="en-US" dirty="0"/>
              <a:t> </a:t>
            </a:r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delen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in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werelddelen</a:t>
            </a:r>
            <a:r>
              <a:rPr lang="en-US" dirty="0"/>
              <a:t> </a:t>
            </a:r>
            <a:r>
              <a:rPr lang="en-US" dirty="0" err="1"/>
              <a:t>veranderde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.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ontstonden</a:t>
            </a:r>
            <a:r>
              <a:rPr lang="en-US" dirty="0"/>
              <a:t> </a:t>
            </a:r>
            <a:r>
              <a:rPr lang="en-US" dirty="0" err="1"/>
              <a:t>steden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warden </a:t>
            </a:r>
            <a:r>
              <a:rPr lang="en-US" dirty="0" err="1"/>
              <a:t>regionale</a:t>
            </a:r>
            <a:r>
              <a:rPr lang="en-US" dirty="0"/>
              <a:t> </a:t>
            </a:r>
            <a:r>
              <a:rPr lang="en-US" dirty="0" err="1"/>
              <a:t>handelnetwerken</a:t>
            </a:r>
            <a:r>
              <a:rPr lang="en-US" dirty="0"/>
              <a:t> </a:t>
            </a:r>
            <a:r>
              <a:rPr lang="en-US" dirty="0" err="1"/>
              <a:t>gemaakt</a:t>
            </a:r>
            <a:r>
              <a:rPr lang="en-US" dirty="0"/>
              <a:t>,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waren</a:t>
            </a:r>
            <a:r>
              <a:rPr lang="en-US" dirty="0"/>
              <a:t> </a:t>
            </a:r>
            <a:r>
              <a:rPr lang="en-US" dirty="0" err="1"/>
              <a:t>goed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onderhouden</a:t>
            </a:r>
            <a:r>
              <a:rPr lang="en-US" dirty="0"/>
              <a:t> </a:t>
            </a:r>
            <a:r>
              <a:rPr lang="en-US" dirty="0" err="1"/>
              <a:t>vanuit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stad</a:t>
            </a:r>
            <a:r>
              <a:rPr lang="nl-NL" dirty="0"/>
              <a:t>. Door het rappe tempo van de groei van steden, landbouw en </a:t>
            </a:r>
            <a:r>
              <a:rPr lang="nl-NL" dirty="0" err="1"/>
              <a:t>bevloking</a:t>
            </a:r>
            <a:r>
              <a:rPr lang="nl-NL" dirty="0"/>
              <a:t> werden er uiteindelijk stadstaten gevormd. Deze waren groter dan steden. 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0851E-AC71-4BA2-B0E9-BB395774E6A6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7071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Door de </a:t>
            </a:r>
            <a:r>
              <a:rPr lang="en-US" dirty="0" err="1"/>
              <a:t>opkomst</a:t>
            </a:r>
            <a:r>
              <a:rPr lang="en-US" dirty="0"/>
              <a:t> van </a:t>
            </a:r>
            <a:r>
              <a:rPr lang="en-US" dirty="0" err="1"/>
              <a:t>steden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stadstaten</a:t>
            </a:r>
            <a:r>
              <a:rPr lang="en-US" dirty="0"/>
              <a:t> met de </a:t>
            </a:r>
            <a:r>
              <a:rPr lang="en-US" dirty="0" err="1"/>
              <a:t>daarbij</a:t>
            </a:r>
            <a:r>
              <a:rPr lang="en-US" dirty="0"/>
              <a:t> </a:t>
            </a:r>
            <a:r>
              <a:rPr lang="en-US" dirty="0" err="1"/>
              <a:t>behorende</a:t>
            </a:r>
            <a:r>
              <a:rPr lang="en-US" dirty="0"/>
              <a:t> </a:t>
            </a:r>
            <a:r>
              <a:rPr lang="en-US" dirty="0" err="1"/>
              <a:t>handelsnetwerken</a:t>
            </a:r>
            <a:r>
              <a:rPr lang="en-US" dirty="0"/>
              <a:t> was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nood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geschrift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geld.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moesten</a:t>
            </a:r>
            <a:r>
              <a:rPr lang="en-US" dirty="0"/>
              <a:t> </a:t>
            </a:r>
            <a:r>
              <a:rPr lang="en-US" dirty="0" err="1"/>
              <a:t>dingen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vastgelegd</a:t>
            </a:r>
            <a:r>
              <a:rPr lang="en-US" dirty="0"/>
              <a:t>. Zo </a:t>
            </a:r>
            <a:r>
              <a:rPr lang="en-US" dirty="0" err="1"/>
              <a:t>onstonden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wetten</a:t>
            </a:r>
            <a:r>
              <a:rPr lang="en-US" dirty="0"/>
              <a:t>, </a:t>
            </a:r>
            <a:r>
              <a:rPr lang="en-US" dirty="0" err="1"/>
              <a:t>verhalen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wetenschappelijke</a:t>
            </a:r>
            <a:r>
              <a:rPr lang="en-US" dirty="0"/>
              <a:t> </a:t>
            </a:r>
            <a:r>
              <a:rPr lang="en-US" dirty="0" err="1"/>
              <a:t>ideen</a:t>
            </a:r>
            <a:r>
              <a:rPr lang="en-US" dirty="0"/>
              <a:t>. Het </a:t>
            </a:r>
            <a:r>
              <a:rPr lang="en-US" dirty="0" err="1"/>
              <a:t>allereerste</a:t>
            </a:r>
            <a:r>
              <a:rPr lang="en-US" dirty="0"/>
              <a:t> </a:t>
            </a:r>
            <a:r>
              <a:rPr lang="en-US" dirty="0" err="1"/>
              <a:t>schrift</a:t>
            </a:r>
            <a:r>
              <a:rPr lang="en-US" dirty="0"/>
              <a:t> is </a:t>
            </a:r>
            <a:r>
              <a:rPr lang="en-US" dirty="0" err="1"/>
              <a:t>toen</a:t>
            </a:r>
            <a:r>
              <a:rPr lang="en-US" dirty="0"/>
              <a:t> heel </a:t>
            </a:r>
            <a:r>
              <a:rPr lang="en-US" dirty="0" err="1"/>
              <a:t>snel</a:t>
            </a:r>
            <a:r>
              <a:rPr lang="en-US" dirty="0"/>
              <a:t> </a:t>
            </a:r>
            <a:r>
              <a:rPr lang="en-US" dirty="0" err="1"/>
              <a:t>gevromd</a:t>
            </a:r>
            <a:r>
              <a:rPr lang="en-US" dirty="0"/>
              <a:t> tot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algemeen</a:t>
            </a:r>
            <a:r>
              <a:rPr lang="en-US" dirty="0"/>
              <a:t> </a:t>
            </a:r>
            <a:r>
              <a:rPr lang="en-US" dirty="0" err="1"/>
              <a:t>schrift</a:t>
            </a:r>
            <a:r>
              <a:rPr lang="en-US" dirty="0"/>
              <a:t> met </a:t>
            </a:r>
            <a:r>
              <a:rPr lang="en-US" dirty="0" err="1"/>
              <a:t>bekende</a:t>
            </a:r>
            <a:r>
              <a:rPr lang="en-US" dirty="0"/>
              <a:t> </a:t>
            </a:r>
            <a:r>
              <a:rPr lang="en-US" dirty="0" err="1"/>
              <a:t>symbolen</a:t>
            </a:r>
            <a:r>
              <a:rPr lang="en-US" dirty="0"/>
              <a:t>. Het geld </a:t>
            </a:r>
            <a:r>
              <a:rPr lang="en-US" dirty="0" err="1"/>
              <a:t>kwam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stuk</a:t>
            </a:r>
            <a:r>
              <a:rPr lang="en-US" dirty="0"/>
              <a:t> later, </a:t>
            </a:r>
            <a:r>
              <a:rPr lang="en-US" dirty="0" err="1"/>
              <a:t>handel</a:t>
            </a:r>
            <a:r>
              <a:rPr lang="en-US" dirty="0"/>
              <a:t> </a:t>
            </a:r>
            <a:r>
              <a:rPr lang="en-US" dirty="0" err="1"/>
              <a:t>vond</a:t>
            </a:r>
            <a:r>
              <a:rPr lang="en-US" dirty="0"/>
              <a:t> in </a:t>
            </a:r>
            <a:r>
              <a:rPr lang="en-US" dirty="0" err="1"/>
              <a:t>eerste</a:t>
            </a:r>
            <a:r>
              <a:rPr lang="en-US" dirty="0"/>
              <a:t> </a:t>
            </a:r>
            <a:r>
              <a:rPr lang="en-US" dirty="0" err="1"/>
              <a:t>instantie</a:t>
            </a:r>
            <a:r>
              <a:rPr lang="en-US" dirty="0"/>
              <a:t> </a:t>
            </a:r>
            <a:r>
              <a:rPr lang="en-US" dirty="0" err="1"/>
              <a:t>plaats</a:t>
            </a:r>
            <a:r>
              <a:rPr lang="en-US" dirty="0"/>
              <a:t> met </a:t>
            </a:r>
            <a:r>
              <a:rPr lang="en-US" dirty="0" err="1"/>
              <a:t>dingen</a:t>
            </a:r>
            <a:r>
              <a:rPr lang="en-US" dirty="0"/>
              <a:t>. Zo </a:t>
            </a:r>
            <a:r>
              <a:rPr lang="en-US" dirty="0" err="1"/>
              <a:t>ruilde</a:t>
            </a:r>
            <a:r>
              <a:rPr lang="en-US" dirty="0"/>
              <a:t> men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paard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kar</a:t>
            </a:r>
            <a:r>
              <a:rPr lang="en-US" dirty="0"/>
              <a:t> met </a:t>
            </a:r>
            <a:r>
              <a:rPr lang="en-US" dirty="0" err="1"/>
              <a:t>tarwe</a:t>
            </a:r>
            <a:r>
              <a:rPr lang="en-US" dirty="0"/>
              <a:t>.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werd</a:t>
            </a:r>
            <a:r>
              <a:rPr lang="en-US" dirty="0"/>
              <a:t> </a:t>
            </a:r>
            <a:r>
              <a:rPr lang="en-US" dirty="0" err="1"/>
              <a:t>eerst</a:t>
            </a:r>
            <a:r>
              <a:rPr lang="en-US" dirty="0"/>
              <a:t> </a:t>
            </a:r>
            <a:r>
              <a:rPr lang="en-US" dirty="0" err="1"/>
              <a:t>vervangen</a:t>
            </a:r>
            <a:r>
              <a:rPr lang="en-US" dirty="0"/>
              <a:t> door </a:t>
            </a:r>
            <a:r>
              <a:rPr lang="en-US" dirty="0" err="1"/>
              <a:t>duurdere</a:t>
            </a:r>
            <a:r>
              <a:rPr lang="en-US" dirty="0"/>
              <a:t> </a:t>
            </a:r>
            <a:r>
              <a:rPr lang="en-US" dirty="0" err="1"/>
              <a:t>metalen</a:t>
            </a:r>
            <a:r>
              <a:rPr lang="en-US" dirty="0"/>
              <a:t>, wat </a:t>
            </a:r>
            <a:r>
              <a:rPr lang="en-US" dirty="0" err="1"/>
              <a:t>uiteindelijk</a:t>
            </a:r>
            <a:r>
              <a:rPr lang="en-US" dirty="0"/>
              <a:t> in </a:t>
            </a:r>
            <a:r>
              <a:rPr lang="en-US" dirty="0" err="1"/>
              <a:t>munten</a:t>
            </a:r>
            <a:r>
              <a:rPr lang="en-US" dirty="0"/>
              <a:t> </a:t>
            </a:r>
            <a:r>
              <a:rPr lang="en-US" dirty="0" err="1"/>
              <a:t>werd</a:t>
            </a:r>
            <a:r>
              <a:rPr lang="en-US" dirty="0"/>
              <a:t> </a:t>
            </a:r>
            <a:r>
              <a:rPr lang="en-US" dirty="0" err="1"/>
              <a:t>gevormd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het geld </a:t>
            </a:r>
            <a:r>
              <a:rPr lang="en-US" dirty="0" err="1"/>
              <a:t>dat</a:t>
            </a:r>
            <a:r>
              <a:rPr lang="en-US" dirty="0"/>
              <a:t> we nu </a:t>
            </a:r>
            <a:r>
              <a:rPr lang="en-US" dirty="0" err="1"/>
              <a:t>kennen</a:t>
            </a:r>
            <a:r>
              <a:rPr lang="en-US" dirty="0"/>
              <a:t> </a:t>
            </a:r>
            <a:r>
              <a:rPr lang="en-US" dirty="0" err="1"/>
              <a:t>werd</a:t>
            </a:r>
            <a:r>
              <a:rPr lang="en-US" dirty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0851E-AC71-4BA2-B0E9-BB395774E6A6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3577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0851E-AC71-4BA2-B0E9-BB395774E6A6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27791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0851E-AC71-4BA2-B0E9-BB395774E6A6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6587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</a:t>
            </a:r>
            <a:r>
              <a:rPr lang="en-US" dirty="0" err="1"/>
              <a:t>gaan</a:t>
            </a:r>
            <a:r>
              <a:rPr lang="en-US" dirty="0"/>
              <a:t> het </a:t>
            </a:r>
            <a:r>
              <a:rPr lang="en-US" dirty="0" err="1"/>
              <a:t>hebben</a:t>
            </a:r>
            <a:r>
              <a:rPr lang="en-US" dirty="0"/>
              <a:t> over: </a:t>
            </a:r>
            <a:r>
              <a:rPr lang="en-US" sz="1200" dirty="0" err="1"/>
              <a:t>Jagers</a:t>
            </a:r>
            <a:r>
              <a:rPr lang="en-US" sz="1200" dirty="0"/>
              <a:t> </a:t>
            </a:r>
            <a:r>
              <a:rPr lang="en-US" sz="1200" dirty="0" err="1"/>
              <a:t>en</a:t>
            </a:r>
            <a:r>
              <a:rPr lang="en-US" sz="1200" dirty="0"/>
              <a:t> </a:t>
            </a:r>
            <a:r>
              <a:rPr lang="en-US" sz="1200" dirty="0" err="1"/>
              <a:t>verzamelaars</a:t>
            </a:r>
            <a:r>
              <a:rPr lang="en-US" sz="1200" dirty="0"/>
              <a:t>, de </a:t>
            </a:r>
            <a:r>
              <a:rPr lang="en-US" sz="1200" dirty="0" err="1"/>
              <a:t>Boeren</a:t>
            </a:r>
            <a:r>
              <a:rPr lang="en-US" sz="1200" dirty="0"/>
              <a:t>, de </a:t>
            </a:r>
            <a:r>
              <a:rPr lang="en-US" sz="1200" dirty="0" err="1"/>
              <a:t>Gewassen</a:t>
            </a:r>
            <a:r>
              <a:rPr lang="en-US" sz="1200" dirty="0"/>
              <a:t> </a:t>
            </a:r>
            <a:r>
              <a:rPr lang="en-US" sz="1200" dirty="0" err="1"/>
              <a:t>en</a:t>
            </a:r>
            <a:r>
              <a:rPr lang="en-US" sz="1200" dirty="0"/>
              <a:t> </a:t>
            </a:r>
            <a:r>
              <a:rPr lang="en-US" sz="1200" dirty="0" err="1"/>
              <a:t>dieren</a:t>
            </a:r>
            <a:r>
              <a:rPr lang="en-US" sz="1200" dirty="0"/>
              <a:t> </a:t>
            </a:r>
            <a:r>
              <a:rPr lang="en-US" sz="1200" dirty="0" err="1"/>
              <a:t>en</a:t>
            </a:r>
            <a:r>
              <a:rPr lang="en-US" sz="1200" dirty="0"/>
              <a:t> de </a:t>
            </a:r>
            <a:r>
              <a:rPr lang="en-US" sz="1200" dirty="0" err="1"/>
              <a:t>invloed</a:t>
            </a:r>
            <a:r>
              <a:rPr lang="en-US" sz="1200" dirty="0"/>
              <a:t> op de Handel.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0851E-AC71-4BA2-B0E9-BB395774E6A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5533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Zoals</a:t>
            </a:r>
            <a:r>
              <a:rPr lang="en-US" dirty="0"/>
              <a:t> de naam al </a:t>
            </a:r>
            <a:r>
              <a:rPr lang="en-US" dirty="0" err="1"/>
              <a:t>zegt</a:t>
            </a:r>
            <a:r>
              <a:rPr lang="en-US" dirty="0"/>
              <a:t> was </a:t>
            </a:r>
            <a:r>
              <a:rPr lang="en-US" dirty="0" err="1"/>
              <a:t>dit</a:t>
            </a:r>
            <a:r>
              <a:rPr lang="en-US" dirty="0"/>
              <a:t> de </a:t>
            </a:r>
            <a:r>
              <a:rPr lang="en-US" dirty="0" err="1"/>
              <a:t>tijd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de </a:t>
            </a:r>
            <a:r>
              <a:rPr lang="en-US" dirty="0" err="1"/>
              <a:t>mannen</a:t>
            </a:r>
            <a:r>
              <a:rPr lang="en-US" dirty="0"/>
              <a:t> moisten </a:t>
            </a:r>
            <a:r>
              <a:rPr lang="en-US" dirty="0" err="1"/>
              <a:t>jagen</a:t>
            </a:r>
            <a:r>
              <a:rPr lang="en-US" dirty="0"/>
              <a:t> op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eten</a:t>
            </a:r>
            <a:r>
              <a:rPr lang="en-US" dirty="0"/>
              <a:t> </a:t>
            </a:r>
            <a:r>
              <a:rPr lang="en-US" dirty="0" err="1"/>
              <a:t>terwijl</a:t>
            </a:r>
            <a:r>
              <a:rPr lang="en-US" dirty="0"/>
              <a:t> de </a:t>
            </a:r>
            <a:r>
              <a:rPr lang="en-US" dirty="0" err="1"/>
              <a:t>vrouwen</a:t>
            </a:r>
            <a:r>
              <a:rPr lang="en-US" dirty="0"/>
              <a:t> </a:t>
            </a:r>
            <a:r>
              <a:rPr lang="en-US" dirty="0" err="1"/>
              <a:t>eten</a:t>
            </a:r>
            <a:r>
              <a:rPr lang="en-US" dirty="0"/>
              <a:t> </a:t>
            </a:r>
            <a:r>
              <a:rPr lang="en-US" dirty="0" err="1"/>
              <a:t>verzamelde</a:t>
            </a:r>
            <a:r>
              <a:rPr lang="en-US" dirty="0"/>
              <a:t>,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eten</a:t>
            </a:r>
            <a:r>
              <a:rPr lang="en-US" dirty="0"/>
              <a:t> </a:t>
            </a:r>
            <a:r>
              <a:rPr lang="en-US" dirty="0" err="1"/>
              <a:t>kon</a:t>
            </a:r>
            <a:r>
              <a:rPr lang="en-US" dirty="0"/>
              <a:t> </a:t>
            </a:r>
            <a:r>
              <a:rPr lang="en-US" dirty="0" err="1"/>
              <a:t>alles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wat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bomen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struiken</a:t>
            </a:r>
            <a:r>
              <a:rPr lang="en-US" dirty="0"/>
              <a:t> </a:t>
            </a:r>
            <a:r>
              <a:rPr lang="en-US" dirty="0" err="1"/>
              <a:t>groeide</a:t>
            </a:r>
            <a:r>
              <a:rPr lang="en-US" dirty="0"/>
              <a:t>. </a:t>
            </a:r>
            <a:r>
              <a:rPr lang="en-US" dirty="0" err="1"/>
              <a:t>Doorde</a:t>
            </a:r>
            <a:r>
              <a:rPr lang="en-US" dirty="0"/>
              <a:t> </a:t>
            </a:r>
            <a:r>
              <a:rPr lang="en-US" dirty="0" err="1"/>
              <a:t>verandering</a:t>
            </a:r>
            <a:r>
              <a:rPr lang="en-US" dirty="0"/>
              <a:t> van het </a:t>
            </a:r>
            <a:r>
              <a:rPr lang="en-US" dirty="0" err="1"/>
              <a:t>klimaat</a:t>
            </a:r>
            <a:r>
              <a:rPr lang="en-US" dirty="0"/>
              <a:t> moisten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aanpassen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omgeving</a:t>
            </a:r>
            <a:r>
              <a:rPr lang="en-US" dirty="0"/>
              <a:t>, ze </a:t>
            </a:r>
            <a:r>
              <a:rPr lang="en-US" dirty="0" err="1"/>
              <a:t>gingen</a:t>
            </a:r>
            <a:r>
              <a:rPr lang="en-US" dirty="0"/>
              <a:t> </a:t>
            </a:r>
            <a:r>
              <a:rPr lang="en-US" dirty="0" err="1"/>
              <a:t>jagen</a:t>
            </a:r>
            <a:r>
              <a:rPr lang="en-US" dirty="0"/>
              <a:t> op </a:t>
            </a:r>
            <a:r>
              <a:rPr lang="en-US" dirty="0" err="1"/>
              <a:t>kleinere</a:t>
            </a:r>
            <a:r>
              <a:rPr lang="en-US" dirty="0"/>
              <a:t> </a:t>
            </a:r>
            <a:r>
              <a:rPr lang="en-US" dirty="0" err="1"/>
              <a:t>dieren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konden</a:t>
            </a:r>
            <a:r>
              <a:rPr lang="en-US" dirty="0"/>
              <a:t> </a:t>
            </a:r>
            <a:r>
              <a:rPr lang="en-US" dirty="0" err="1"/>
              <a:t>vissen</a:t>
            </a:r>
            <a:r>
              <a:rPr lang="en-US" dirty="0"/>
              <a:t> </a:t>
            </a:r>
            <a:r>
              <a:rPr lang="en-US" dirty="0" err="1"/>
              <a:t>omdat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alles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was </a:t>
            </a:r>
            <a:r>
              <a:rPr lang="en-US" dirty="0" err="1"/>
              <a:t>bevroren</a:t>
            </a:r>
            <a:r>
              <a:rPr lang="en-US" dirty="0"/>
              <a:t>. Na </a:t>
            </a:r>
            <a:r>
              <a:rPr lang="en-US" dirty="0" err="1"/>
              <a:t>vele</a:t>
            </a:r>
            <a:r>
              <a:rPr lang="en-US" dirty="0"/>
              <a:t> </a:t>
            </a:r>
            <a:r>
              <a:rPr lang="en-US" dirty="0" err="1"/>
              <a:t>jaren</a:t>
            </a:r>
            <a:r>
              <a:rPr lang="en-US" dirty="0"/>
              <a:t> was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landschap</a:t>
            </a:r>
            <a:r>
              <a:rPr lang="en-US" dirty="0"/>
              <a:t> erg </a:t>
            </a:r>
            <a:r>
              <a:rPr lang="en-US" dirty="0" err="1"/>
              <a:t>aan</a:t>
            </a:r>
            <a:r>
              <a:rPr lang="en-US" dirty="0"/>
              <a:t> het </a:t>
            </a:r>
            <a:r>
              <a:rPr lang="en-US" dirty="0" err="1"/>
              <a:t>veranderen</a:t>
            </a:r>
            <a:r>
              <a:rPr lang="en-US" dirty="0"/>
              <a:t> </a:t>
            </a:r>
            <a:r>
              <a:rPr lang="en-US" dirty="0" err="1"/>
              <a:t>geweest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was het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mogelijk</a:t>
            </a:r>
            <a:r>
              <a:rPr lang="en-US" dirty="0"/>
              <a:t> om </a:t>
            </a:r>
            <a:r>
              <a:rPr lang="en-US" dirty="0" err="1"/>
              <a:t>overal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jagen</a:t>
            </a:r>
            <a:r>
              <a:rPr lang="en-US" dirty="0"/>
              <a:t> </a:t>
            </a:r>
            <a:r>
              <a:rPr lang="en-US" dirty="0" err="1"/>
              <a:t>foor</a:t>
            </a:r>
            <a:r>
              <a:rPr lang="en-US" dirty="0"/>
              <a:t> het </a:t>
            </a:r>
            <a:r>
              <a:rPr lang="en-US" dirty="0" err="1"/>
              <a:t>vele</a:t>
            </a:r>
            <a:r>
              <a:rPr lang="en-US" dirty="0"/>
              <a:t> water,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werd</a:t>
            </a:r>
            <a:r>
              <a:rPr lang="en-US" dirty="0"/>
              <a:t> de </a:t>
            </a:r>
            <a:r>
              <a:rPr lang="en-US" dirty="0" err="1"/>
              <a:t>bevolking</a:t>
            </a:r>
            <a:r>
              <a:rPr lang="en-US" dirty="0"/>
              <a:t> </a:t>
            </a:r>
            <a:r>
              <a:rPr lang="en-US" dirty="0" err="1"/>
              <a:t>alsmaar</a:t>
            </a:r>
            <a:r>
              <a:rPr lang="en-US" dirty="0"/>
              <a:t> </a:t>
            </a:r>
            <a:r>
              <a:rPr lang="en-US" dirty="0" err="1"/>
              <a:t>groter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groter</a:t>
            </a:r>
            <a:r>
              <a:rPr lang="en-US" dirty="0"/>
              <a:t>. De </a:t>
            </a:r>
            <a:r>
              <a:rPr lang="en-US" dirty="0" err="1"/>
              <a:t>jagers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verzamelaars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toen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gekozen</a:t>
            </a:r>
            <a:r>
              <a:rPr lang="en-US" dirty="0"/>
              <a:t> om op 1 </a:t>
            </a:r>
            <a:r>
              <a:rPr lang="en-US" dirty="0" err="1"/>
              <a:t>plek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daar</a:t>
            </a:r>
            <a:r>
              <a:rPr lang="en-US" dirty="0"/>
              <a:t> </a:t>
            </a:r>
            <a:r>
              <a:rPr lang="en-US" dirty="0" err="1"/>
              <a:t>hun</a:t>
            </a:r>
            <a:r>
              <a:rPr lang="en-US" dirty="0"/>
              <a:t> </a:t>
            </a:r>
            <a:r>
              <a:rPr lang="en-US" dirty="0" err="1"/>
              <a:t>eten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verbouwen</a:t>
            </a:r>
            <a:r>
              <a:rPr lang="en-US" dirty="0"/>
              <a:t>, </a:t>
            </a:r>
            <a:r>
              <a:rPr lang="en-US" dirty="0" err="1"/>
              <a:t>dit</a:t>
            </a:r>
            <a:r>
              <a:rPr lang="en-US" dirty="0"/>
              <a:t> is het begin van de </a:t>
            </a:r>
            <a:r>
              <a:rPr lang="en-US" dirty="0" err="1"/>
              <a:t>landbouw</a:t>
            </a:r>
            <a:r>
              <a:rPr lang="en-US" dirty="0"/>
              <a:t>!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0851E-AC71-4BA2-B0E9-BB395774E6A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680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</a:t>
            </a:r>
            <a:r>
              <a:rPr lang="en-US" dirty="0" err="1"/>
              <a:t>gezegd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de </a:t>
            </a:r>
            <a:r>
              <a:rPr lang="en-US" dirty="0" err="1"/>
              <a:t>jagers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verzamelaars</a:t>
            </a:r>
            <a:r>
              <a:rPr lang="en-US" dirty="0"/>
              <a:t> nu </a:t>
            </a:r>
            <a:r>
              <a:rPr lang="en-US" dirty="0" err="1"/>
              <a:t>boeren</a:t>
            </a:r>
            <a:r>
              <a:rPr lang="en-US" dirty="0"/>
              <a:t> </a:t>
            </a:r>
            <a:r>
              <a:rPr lang="en-US" dirty="0" err="1"/>
              <a:t>waren</a:t>
            </a:r>
            <a:r>
              <a:rPr lang="en-US" dirty="0"/>
              <a:t> </a:t>
            </a:r>
            <a:r>
              <a:rPr lang="en-US" dirty="0" err="1"/>
              <a:t>geworden</a:t>
            </a:r>
            <a:r>
              <a:rPr lang="en-US" dirty="0"/>
              <a:t>.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bracht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voordelen</a:t>
            </a:r>
            <a:r>
              <a:rPr lang="en-US" dirty="0"/>
              <a:t> mee, zo </a:t>
            </a:r>
            <a:r>
              <a:rPr lang="en-US" dirty="0" err="1"/>
              <a:t>konden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nu </a:t>
            </a:r>
            <a:r>
              <a:rPr lang="en-US" dirty="0" err="1"/>
              <a:t>zwaardere</a:t>
            </a:r>
            <a:r>
              <a:rPr lang="en-US" dirty="0"/>
              <a:t> </a:t>
            </a:r>
            <a:r>
              <a:rPr lang="en-US" dirty="0" err="1"/>
              <a:t>huizen</a:t>
            </a:r>
            <a:r>
              <a:rPr lang="en-US" dirty="0"/>
              <a:t> </a:t>
            </a:r>
            <a:r>
              <a:rPr lang="en-US" dirty="0" err="1"/>
              <a:t>gebouwd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die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bescherming</a:t>
            </a:r>
            <a:r>
              <a:rPr lang="en-US" dirty="0"/>
              <a:t> </a:t>
            </a:r>
            <a:r>
              <a:rPr lang="en-US" dirty="0" err="1"/>
              <a:t>boden</a:t>
            </a:r>
            <a:r>
              <a:rPr lang="en-US" dirty="0"/>
              <a:t>,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gingen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minder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dood</a:t>
            </a:r>
            <a:r>
              <a:rPr lang="en-US" dirty="0"/>
              <a:t> door het </a:t>
            </a:r>
            <a:r>
              <a:rPr lang="en-US" dirty="0" err="1"/>
              <a:t>jagen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konden</a:t>
            </a:r>
            <a:r>
              <a:rPr lang="en-US" dirty="0"/>
              <a:t> </a:t>
            </a:r>
            <a:r>
              <a:rPr lang="en-US" dirty="0" err="1"/>
              <a:t>ouderen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zwakke</a:t>
            </a:r>
            <a:r>
              <a:rPr lang="en-US" dirty="0"/>
              <a:t> op 1 </a:t>
            </a:r>
            <a:r>
              <a:rPr lang="en-US" dirty="0" err="1"/>
              <a:t>plek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. Ze </a:t>
            </a:r>
            <a:r>
              <a:rPr lang="en-US" dirty="0" err="1"/>
              <a:t>verplaatsten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het </a:t>
            </a:r>
            <a:r>
              <a:rPr lang="en-US" dirty="0" err="1"/>
              <a:t>wisselen</a:t>
            </a:r>
            <a:r>
              <a:rPr lang="en-US" dirty="0"/>
              <a:t> van </a:t>
            </a:r>
            <a:r>
              <a:rPr lang="en-US" dirty="0" err="1"/>
              <a:t>seizoen</a:t>
            </a:r>
            <a:r>
              <a:rPr lang="en-US" dirty="0"/>
              <a:t>, </a:t>
            </a:r>
            <a:r>
              <a:rPr lang="en-US" dirty="0" err="1"/>
              <a:t>zpodat</a:t>
            </a:r>
            <a:r>
              <a:rPr lang="en-US" dirty="0"/>
              <a:t> ze het hele </a:t>
            </a:r>
            <a:r>
              <a:rPr lang="en-US" dirty="0" err="1"/>
              <a:t>jaar</a:t>
            </a:r>
            <a:r>
              <a:rPr lang="en-US" dirty="0"/>
              <a:t> door </a:t>
            </a:r>
            <a:r>
              <a:rPr lang="en-US" dirty="0" err="1"/>
              <a:t>konden</a:t>
            </a:r>
            <a:r>
              <a:rPr lang="en-US" dirty="0"/>
              <a:t> </a:t>
            </a:r>
            <a:r>
              <a:rPr lang="en-US" dirty="0" err="1"/>
              <a:t>verbouwen</a:t>
            </a:r>
            <a:r>
              <a:rPr lang="en-US" dirty="0"/>
              <a:t>.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heet</a:t>
            </a:r>
            <a:r>
              <a:rPr lang="en-US" dirty="0"/>
              <a:t> </a:t>
            </a:r>
            <a:r>
              <a:rPr lang="en-US" dirty="0" err="1"/>
              <a:t>herfst</a:t>
            </a:r>
            <a:r>
              <a:rPr lang="en-US" dirty="0"/>
              <a:t>-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lentemigratie</a:t>
            </a:r>
            <a:r>
              <a:rPr lang="en-US" dirty="0"/>
              <a:t> </a:t>
            </a:r>
            <a:r>
              <a:rPr lang="en-US" dirty="0" err="1"/>
              <a:t>Vandaag</a:t>
            </a:r>
            <a:r>
              <a:rPr lang="en-US" dirty="0"/>
              <a:t> de </a:t>
            </a:r>
            <a:r>
              <a:rPr lang="en-US" dirty="0" err="1"/>
              <a:t>dag</a:t>
            </a:r>
            <a:r>
              <a:rPr lang="en-US" dirty="0"/>
              <a:t> </a:t>
            </a:r>
            <a:r>
              <a:rPr lang="en-US" dirty="0" err="1"/>
              <a:t>kennen</a:t>
            </a:r>
            <a:r>
              <a:rPr lang="en-US" dirty="0"/>
              <a:t> </a:t>
            </a:r>
            <a:r>
              <a:rPr lang="en-US" dirty="0" err="1"/>
              <a:t>wij</a:t>
            </a:r>
            <a:r>
              <a:rPr lang="en-US" dirty="0"/>
              <a:t> de </a:t>
            </a:r>
            <a:r>
              <a:rPr lang="en-US" dirty="0" err="1"/>
              <a:t>nomaden</a:t>
            </a:r>
            <a:r>
              <a:rPr lang="en-US" dirty="0"/>
              <a:t>, die </a:t>
            </a:r>
            <a:r>
              <a:rPr lang="en-US" dirty="0" err="1"/>
              <a:t>leven</a:t>
            </a:r>
            <a:r>
              <a:rPr lang="en-US" dirty="0"/>
              <a:t> </a:t>
            </a:r>
            <a:r>
              <a:rPr lang="en-US" dirty="0" err="1"/>
              <a:t>nog</a:t>
            </a:r>
            <a:r>
              <a:rPr lang="en-US" dirty="0"/>
              <a:t> steeds </a:t>
            </a:r>
            <a:r>
              <a:rPr lang="en-US" dirty="0" err="1"/>
              <a:t>volgens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wijze</a:t>
            </a:r>
            <a:r>
              <a:rPr lang="en-US" dirty="0"/>
              <a:t>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0851E-AC71-4BA2-B0E9-BB395774E6A6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614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</a:t>
            </a:r>
            <a:r>
              <a:rPr lang="en-US" dirty="0" err="1"/>
              <a:t>noemen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overgang</a:t>
            </a:r>
            <a:r>
              <a:rPr lang="en-US" dirty="0"/>
              <a:t> van </a:t>
            </a:r>
            <a:r>
              <a:rPr lang="en-US" dirty="0" err="1"/>
              <a:t>jagen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verzamelen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boeren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de </a:t>
            </a:r>
            <a:r>
              <a:rPr lang="en-US" dirty="0" err="1"/>
              <a:t>landbouwrevolutie</a:t>
            </a:r>
            <a:r>
              <a:rPr lang="en-US" dirty="0"/>
              <a:t>. </a:t>
            </a:r>
            <a:r>
              <a:rPr lang="en-US" dirty="0" err="1"/>
              <a:t>Hierbij</a:t>
            </a:r>
            <a:r>
              <a:rPr lang="en-US" dirty="0"/>
              <a:t> </a:t>
            </a:r>
            <a:r>
              <a:rPr lang="en-US" dirty="0" err="1"/>
              <a:t>behoort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het </a:t>
            </a:r>
            <a:r>
              <a:rPr lang="en-US" dirty="0" err="1"/>
              <a:t>feit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gewassen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dieren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warden </a:t>
            </a:r>
            <a:r>
              <a:rPr lang="en-US" dirty="0" err="1"/>
              <a:t>gekozen</a:t>
            </a:r>
            <a:r>
              <a:rPr lang="en-US" dirty="0"/>
              <a:t> op de </a:t>
            </a:r>
            <a:r>
              <a:rPr lang="en-US" dirty="0" err="1"/>
              <a:t>meest</a:t>
            </a:r>
            <a:r>
              <a:rPr lang="en-US" dirty="0"/>
              <a:t> </a:t>
            </a:r>
            <a:r>
              <a:rPr lang="en-US" dirty="0" err="1"/>
              <a:t>nuttige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/of </a:t>
            </a:r>
            <a:r>
              <a:rPr lang="en-US" dirty="0" err="1"/>
              <a:t>snelste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/of </a:t>
            </a:r>
            <a:r>
              <a:rPr lang="en-US" dirty="0" err="1"/>
              <a:t>vullendste</a:t>
            </a:r>
            <a:r>
              <a:rPr lang="en-US" dirty="0"/>
              <a:t>.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noemen</a:t>
            </a:r>
            <a:r>
              <a:rPr lang="en-US" dirty="0"/>
              <a:t> we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mooi</a:t>
            </a:r>
            <a:r>
              <a:rPr lang="en-US" dirty="0"/>
              <a:t> </a:t>
            </a:r>
            <a:r>
              <a:rPr lang="en-US" dirty="0" err="1"/>
              <a:t>woord</a:t>
            </a:r>
            <a:r>
              <a:rPr lang="en-US" dirty="0"/>
              <a:t> </a:t>
            </a:r>
            <a:r>
              <a:rPr lang="en-US" dirty="0" err="1"/>
              <a:t>domesticatie</a:t>
            </a:r>
            <a:r>
              <a:rPr lang="en-US" dirty="0"/>
              <a:t>,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0851E-AC71-4BA2-B0E9-BB395774E6A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7087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Thomas Malthus heft  in 1798 </a:t>
            </a:r>
            <a:r>
              <a:rPr lang="en-US" dirty="0" err="1"/>
              <a:t>gekeken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invloeden</a:t>
            </a:r>
            <a:r>
              <a:rPr lang="en-US" dirty="0"/>
              <a:t> van </a:t>
            </a:r>
            <a:r>
              <a:rPr lang="en-US" dirty="0" err="1"/>
              <a:t>dze</a:t>
            </a:r>
            <a:r>
              <a:rPr lang="en-US" dirty="0"/>
              <a:t> </a:t>
            </a:r>
            <a:r>
              <a:rPr lang="en-US" dirty="0" err="1"/>
              <a:t>overgang</a:t>
            </a:r>
            <a:r>
              <a:rPr lang="en-US" dirty="0"/>
              <a:t>, </a:t>
            </a:r>
            <a:r>
              <a:rPr lang="en-US" dirty="0" err="1"/>
              <a:t>hij</a:t>
            </a:r>
            <a:r>
              <a:rPr lang="en-US" dirty="0"/>
              <a:t> </a:t>
            </a:r>
            <a:r>
              <a:rPr lang="en-US" dirty="0" err="1"/>
              <a:t>kwam</a:t>
            </a:r>
            <a:r>
              <a:rPr lang="en-US" dirty="0"/>
              <a:t> tot de conclusive </a:t>
            </a:r>
            <a:r>
              <a:rPr lang="en-US" dirty="0" err="1"/>
              <a:t>dat</a:t>
            </a:r>
            <a:r>
              <a:rPr lang="en-US" dirty="0"/>
              <a:t> de </a:t>
            </a:r>
            <a:r>
              <a:rPr lang="en-US" dirty="0" err="1"/>
              <a:t>komst</a:t>
            </a:r>
            <a:r>
              <a:rPr lang="en-US" dirty="0"/>
              <a:t> van </a:t>
            </a:r>
            <a:r>
              <a:rPr lang="en-US" dirty="0" err="1"/>
              <a:t>landbouw</a:t>
            </a:r>
            <a:r>
              <a:rPr lang="en-US" dirty="0"/>
              <a:t> (resources)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zorge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dee </a:t>
            </a:r>
            <a:r>
              <a:rPr lang="en-US" dirty="0" err="1"/>
              <a:t>stijging</a:t>
            </a:r>
            <a:r>
              <a:rPr lang="en-US" dirty="0"/>
              <a:t> in </a:t>
            </a:r>
            <a:r>
              <a:rPr lang="en-US" dirty="0" err="1"/>
              <a:t>bevloking</a:t>
            </a:r>
            <a:r>
              <a:rPr lang="en-US" dirty="0"/>
              <a:t> (population.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theorie</a:t>
            </a:r>
            <a:r>
              <a:rPr lang="en-US" dirty="0"/>
              <a:t> </a:t>
            </a:r>
            <a:r>
              <a:rPr lang="en-US" dirty="0" err="1"/>
              <a:t>geeft</a:t>
            </a:r>
            <a:r>
              <a:rPr lang="en-US" dirty="0"/>
              <a:t> </a:t>
            </a:r>
            <a:r>
              <a:rPr lang="en-US" dirty="0" err="1"/>
              <a:t>daarom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op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gegeven</a:t>
            </a:r>
            <a:r>
              <a:rPr lang="en-US" dirty="0"/>
              <a:t> moment </a:t>
            </a:r>
            <a:r>
              <a:rPr lang="en-US" dirty="0" err="1"/>
              <a:t>een</a:t>
            </a:r>
            <a:r>
              <a:rPr lang="en-US" dirty="0"/>
              <a:t> maximal punt is,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het </a:t>
            </a:r>
            <a:r>
              <a:rPr lang="en-US" dirty="0" err="1"/>
              <a:t>malthusiaans</a:t>
            </a:r>
            <a:r>
              <a:rPr lang="en-US" dirty="0"/>
              <a:t> plafond </a:t>
            </a:r>
            <a:r>
              <a:rPr lang="en-US" dirty="0" err="1"/>
              <a:t>genoemd</a:t>
            </a:r>
            <a:r>
              <a:rPr lang="en-US" dirty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0851E-AC71-4BA2-B0E9-BB395774E6A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1593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Domesticatie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van planten is het proces van genetische verandering bij planten onder invloed van cultivatie van de mens. De </a:t>
            </a:r>
            <a:r>
              <a:rPr lang="nl-NL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domesticatie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tot voor de mens nuttige </a:t>
            </a:r>
            <a:r>
              <a:rPr lang="nl-NL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gewassen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kan daarbij bewust of onbewust zijn. De vroegste vormen zullen onbewust zijn geweest.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0851E-AC71-4BA2-B0E9-BB395774E6A6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82043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domesticatie van dieren is ook het proces van genetische verandering bij dieren onder invloed van de mens. De domesticatie tot voor de mens bruikbaar vee en trek-, last- of huisdieren kan daarbij bewust of onbewust zijn geweest. Er zijn verschillende mogelijke evolutiepaden die geleid hebben tot domesticatie. Een voorbeeld is de koe van vroeger </a:t>
            </a:r>
            <a:r>
              <a:rPr lang="nl-N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koe van nu.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0851E-AC71-4BA2-B0E9-BB395774E6A6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198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Toendertijd</a:t>
            </a:r>
            <a:r>
              <a:rPr lang="en-US" dirty="0"/>
              <a:t> was de </a:t>
            </a:r>
            <a:r>
              <a:rPr lang="en-US" dirty="0" err="1"/>
              <a:t>wereld</a:t>
            </a:r>
            <a:r>
              <a:rPr lang="en-US" dirty="0"/>
              <a:t> </a:t>
            </a:r>
            <a:r>
              <a:rPr lang="en-US" dirty="0" err="1"/>
              <a:t>verdeeld</a:t>
            </a:r>
            <a:r>
              <a:rPr lang="en-US" dirty="0"/>
              <a:t> in </a:t>
            </a:r>
            <a:r>
              <a:rPr lang="en-US" dirty="0" err="1"/>
              <a:t>voer</a:t>
            </a:r>
            <a:r>
              <a:rPr lang="en-US" dirty="0"/>
              <a:t> </a:t>
            </a:r>
            <a:r>
              <a:rPr lang="en-US" dirty="0" err="1"/>
              <a:t>werelddelen</a:t>
            </a:r>
            <a:r>
              <a:rPr lang="en-US" dirty="0"/>
              <a:t>. Elk </a:t>
            </a:r>
            <a:r>
              <a:rPr lang="en-US" dirty="0" err="1"/>
              <a:t>deel</a:t>
            </a:r>
            <a:r>
              <a:rPr lang="en-US" dirty="0"/>
              <a:t> was zin complete eigen </a:t>
            </a:r>
            <a:r>
              <a:rPr lang="en-US" dirty="0" err="1"/>
              <a:t>wereld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elk </a:t>
            </a:r>
            <a:r>
              <a:rPr lang="en-US" dirty="0" err="1"/>
              <a:t>deel</a:t>
            </a:r>
            <a:r>
              <a:rPr lang="en-US" dirty="0"/>
              <a:t> had dan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eigen </a:t>
            </a:r>
            <a:r>
              <a:rPr lang="en-US" dirty="0" err="1"/>
              <a:t>gewassen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dieren</a:t>
            </a:r>
            <a:r>
              <a:rPr lang="en-US" dirty="0"/>
              <a:t>. De </a:t>
            </a:r>
            <a:r>
              <a:rPr lang="en-US" dirty="0" err="1"/>
              <a:t>werelddelen</a:t>
            </a:r>
            <a:r>
              <a:rPr lang="en-US" dirty="0"/>
              <a:t> </a:t>
            </a:r>
            <a:r>
              <a:rPr lang="en-US" dirty="0" err="1"/>
              <a:t>waren</a:t>
            </a:r>
            <a:r>
              <a:rPr lang="en-US" dirty="0"/>
              <a:t>: Amerika, Afrika, </a:t>
            </a:r>
            <a:r>
              <a:rPr lang="en-US" dirty="0" err="1"/>
              <a:t>Eurazie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Australazie</a:t>
            </a:r>
            <a:r>
              <a:rPr lang="en-US" dirty="0"/>
              <a:t>. Zo </a:t>
            </a:r>
            <a:r>
              <a:rPr lang="en-US" dirty="0" err="1"/>
              <a:t>kwam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in Amerika,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waren</a:t>
            </a:r>
            <a:r>
              <a:rPr lang="en-US" dirty="0"/>
              <a:t> schepen </a:t>
            </a:r>
            <a:r>
              <a:rPr lang="en-US" dirty="0" err="1"/>
              <a:t>vooral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vinden</a:t>
            </a:r>
            <a:r>
              <a:rPr lang="en-US" dirty="0"/>
              <a:t> in </a:t>
            </a:r>
            <a:r>
              <a:rPr lang="en-US" dirty="0" err="1"/>
              <a:t>Eurazie</a:t>
            </a:r>
            <a:r>
              <a:rPr lang="en-US" dirty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0851E-AC71-4BA2-B0E9-BB395774E6A6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1415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F1AE51-5548-4F6C-A9BF-101B6D1062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997A023-698F-4F71-ADCA-0AFE7053A9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D242E38-877D-4116-9DBD-ACB5D56EC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1955-5E44-48A3-9B4A-ADB9F31950F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119B6F2-66AD-4A31-B4C9-F8E420E3E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2FA5858-69DF-4B4E-A854-90432B2E5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63FD8-3073-4E3F-A0D8-C9549D069E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592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0CB1B8-2DD0-4441-88B2-F391B7954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FF8C0D6-B5E9-42D0-B2E8-3AE7B90BEE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2CAF1B8-9801-468E-975E-C57566552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1955-5E44-48A3-9B4A-ADB9F31950F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90C2BF9-176B-407E-B939-A32996757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CF29D8A-E2DA-487A-BDF0-59A3548B6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63FD8-3073-4E3F-A0D8-C9549D069E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1882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3C152CA-304A-41A0-9735-047E132571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0B31B73-45F0-4386-B46D-CA99935EFF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38B678-B969-4380-8190-F196D5B01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1955-5E44-48A3-9B4A-ADB9F31950F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482234A-3655-41D4-86D8-BF4DF8A58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59F147D-BDB5-49FE-873A-623609F57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63FD8-3073-4E3F-A0D8-C9549D069E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2115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EAC1DE-7291-410C-A7C6-510142881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D97E10-2363-4E72-9A62-D8BEDD909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327E35-48FD-4C15-ACA4-377EF946F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1955-5E44-48A3-9B4A-ADB9F31950F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0C4C1FB-BAB3-4158-8B19-D31F3E1DB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30C3994-3478-4368-98D7-983E3E11A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63FD8-3073-4E3F-A0D8-C9549D069E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8713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83242B-CDE1-49BA-BBB3-DA7415CFB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C7DA2AE-874F-45B4-B1CD-1428B6FA07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2480C98-B1AB-47BE-8024-AA99AA741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1955-5E44-48A3-9B4A-ADB9F31950F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11A245D-52D6-4D4B-93FC-D51047BF3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58A5A4C-88EA-463B-AB9B-49A9D6178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63FD8-3073-4E3F-A0D8-C9549D069E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6727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1DE155-15EA-495D-A704-14ECF2E29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B453A9-04BD-4A8C-B52F-49D4B045D6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746C13D-BB77-454B-8DEC-CA8DB46926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DCAADA2-41B9-4186-B0B5-19FDBF70F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1955-5E44-48A3-9B4A-ADB9F31950F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13C714E-AAE0-45ED-9BBE-9EE62B262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3B86219-F701-4CEA-B7BE-2AA370B4E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63FD8-3073-4E3F-A0D8-C9549D069E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4555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6A042A-38D0-4F89-A16B-ABAEAB670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0F75020-4CCE-4D68-9C5B-A2152AD10C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A1DDA67-FAA4-4FA0-BC9F-DB33ED4112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3E0ADBB-394E-41AF-B625-C3B4030B1A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8EDFE9F-F2CA-4776-811E-D241D7962B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D70AC54-5A96-4C9A-B24B-232BF239E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1955-5E44-48A3-9B4A-ADB9F31950F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E28DDE3-577F-451A-A175-31364D145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06F7B72-0DDE-4AD5-B429-C4CC83859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63FD8-3073-4E3F-A0D8-C9549D069E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0604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DF5694-603F-4C01-AD4B-594C10CC3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BF8546A-66E1-487D-81A4-4E39AB12D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1955-5E44-48A3-9B4A-ADB9F31950F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4EB22A9-1776-4FFF-A972-82D9CBEC8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F99DFB8-06FE-48A7-B6C1-27A156BAA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63FD8-3073-4E3F-A0D8-C9549D069E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3661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F19E891-6738-44BE-8288-7A7CFD84F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1955-5E44-48A3-9B4A-ADB9F31950F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EB59316-5D71-4C95-B354-CA5DCFAA0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BCBAE8A-44F7-4A69-97E5-183A4C639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63FD8-3073-4E3F-A0D8-C9549D069E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454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6E84E7-451B-48D3-B809-7DBF6F44B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CDFB69-DF5C-4F66-AB54-082CD2BB5A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1FCC8E6-8822-41CC-9902-829C9ACD65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8C38301-271B-4CD3-80E8-5DE2CB67F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1955-5E44-48A3-9B4A-ADB9F31950F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64F20B2-EFC2-4E36-94FB-08535A883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FC50F17-B9BF-4521-BF4D-F9DA7CFAC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63FD8-3073-4E3F-A0D8-C9549D069E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5692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EA2F75-0DB7-4B49-B5D8-6E3AE5B5F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9316E39-2C1E-4F05-BAC4-1BAC49CE56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057CFB3-EAC1-4991-AEDE-E44256853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9A27FC7-E728-466B-9A40-6766B46B9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61955-5E44-48A3-9B4A-ADB9F31950F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DA5CE72-BD1E-4D5E-B127-5AADA0D17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3182A4A-A56B-4175-A259-8E7C1A263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63FD8-3073-4E3F-A0D8-C9549D069E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979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9591"/>
                    </a14:imgEffect>
                    <a14:imgEffect>
                      <a14:brightnessContrast bright="-1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A4ADC32-10D2-4B0A-AEDA-A0E28C35C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43B4099-232B-4AD3-B470-D01BE42E3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4CA44F9-61B7-4174-BE10-BA60463E5D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61955-5E44-48A3-9B4A-ADB9F31950F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EEA68E9-42D1-49DA-8512-CA9547E503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CAFC69D-6080-439F-A8B9-54C8941C2E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63FD8-3073-4E3F-A0D8-C9549D069E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806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0D12EDB4-19EB-4DC9-9D73-EA811AF7E7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164" y="141385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/>
              <a:t>DREMPEL 7: LANDBOUW </a:t>
            </a:r>
            <a:endParaRPr lang="nl-NL" sz="5400" b="1" dirty="0"/>
          </a:p>
        </p:txBody>
      </p:sp>
      <p:pic>
        <p:nvPicPr>
          <p:cNvPr id="1026" name="Picture 2" descr="John Deer Tractor Sideview transparent PNG - StickPNG">
            <a:extLst>
              <a:ext uri="{FF2B5EF4-FFF2-40B4-BE49-F238E27FC236}">
                <a16:creationId xmlns:a16="http://schemas.microsoft.com/office/drawing/2014/main" id="{446D3772-17E8-49DB-AEB4-D139A57D1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909" y="3591851"/>
            <a:ext cx="4612805" cy="3982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14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8E95CB-9BC8-42AE-A27A-90E1844A3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HANDEL</a:t>
            </a:r>
            <a:endParaRPr lang="nl-NL" sz="48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651653-7727-4CFF-9661-7AD76C99A4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/>
              <a:t>Steden</a:t>
            </a:r>
            <a:r>
              <a:rPr lang="en-US" sz="3600" dirty="0"/>
              <a:t> </a:t>
            </a:r>
          </a:p>
          <a:p>
            <a:r>
              <a:rPr lang="en-US" sz="3600" dirty="0" err="1"/>
              <a:t>Handelsnetwerken</a:t>
            </a:r>
            <a:endParaRPr lang="en-US" sz="3600" dirty="0"/>
          </a:p>
          <a:p>
            <a:r>
              <a:rPr lang="en-US" sz="3600" dirty="0" err="1"/>
              <a:t>Stadstaten</a:t>
            </a:r>
            <a:r>
              <a:rPr lang="en-US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8859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4B63C8-ABEC-4450-975E-E99722FAE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GESCHRIFTEN EN GELD</a:t>
            </a:r>
            <a:endParaRPr lang="nl-NL" sz="48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C28D8E-4AD8-4C9A-8001-4EA78C46E9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 </a:t>
            </a:r>
            <a:r>
              <a:rPr lang="en-US" sz="3600" dirty="0" err="1"/>
              <a:t>Wetten</a:t>
            </a:r>
            <a:endParaRPr lang="en-US" sz="3600" dirty="0"/>
          </a:p>
          <a:p>
            <a:r>
              <a:rPr lang="en-US" sz="3600" dirty="0"/>
              <a:t> </a:t>
            </a:r>
            <a:r>
              <a:rPr lang="en-US" sz="3600" dirty="0" err="1"/>
              <a:t>Algemeen</a:t>
            </a:r>
            <a:r>
              <a:rPr lang="en-US" sz="3600" dirty="0"/>
              <a:t> </a:t>
            </a:r>
            <a:r>
              <a:rPr lang="en-US" sz="3600" dirty="0" err="1"/>
              <a:t>schrift</a:t>
            </a:r>
            <a:endParaRPr lang="en-US" sz="3600" dirty="0"/>
          </a:p>
          <a:p>
            <a:r>
              <a:rPr lang="en-US" sz="3600" dirty="0"/>
              <a:t> </a:t>
            </a:r>
            <a:r>
              <a:rPr lang="en-US" sz="3600" dirty="0" err="1"/>
              <a:t>Ruilhandel</a:t>
            </a:r>
            <a:endParaRPr lang="en-US" sz="3600" dirty="0"/>
          </a:p>
          <a:p>
            <a:r>
              <a:rPr lang="en-US" sz="3600" dirty="0"/>
              <a:t> </a:t>
            </a:r>
            <a:r>
              <a:rPr lang="en-US" sz="3600" dirty="0" err="1"/>
              <a:t>Metaal</a:t>
            </a:r>
            <a:endParaRPr lang="nl-NL" sz="3600" dirty="0"/>
          </a:p>
        </p:txBody>
      </p:sp>
      <p:pic>
        <p:nvPicPr>
          <p:cNvPr id="2050" name="Picture 2" descr="Munt (betaalmiddel) - Wikipedia">
            <a:extLst>
              <a:ext uri="{FF2B5EF4-FFF2-40B4-BE49-F238E27FC236}">
                <a16:creationId xmlns:a16="http://schemas.microsoft.com/office/drawing/2014/main" id="{4DF42C76-EFCC-433D-BD7F-FCE4D3716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220" y="1898650"/>
            <a:ext cx="5924227" cy="441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004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4A01FF-FEC2-4A33-8E94-A2DD6226A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lang="en-US" b="1" dirty="0"/>
              <a:t>OPDRACHT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8BC48C-6EC2-4D90-A74F-A4FC2E1FF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339" y="1253331"/>
            <a:ext cx="11777870" cy="52137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Elk </a:t>
            </a:r>
            <a:r>
              <a:rPr lang="en-US" sz="3200" dirty="0" err="1"/>
              <a:t>groepje</a:t>
            </a:r>
            <a:r>
              <a:rPr lang="en-US" sz="3200" dirty="0"/>
              <a:t> </a:t>
            </a:r>
            <a:r>
              <a:rPr lang="en-US" sz="3200" dirty="0" err="1"/>
              <a:t>krijgt</a:t>
            </a:r>
            <a:r>
              <a:rPr lang="en-US" sz="3200" dirty="0"/>
              <a:t> </a:t>
            </a:r>
            <a:r>
              <a:rPr lang="en-US" sz="3200" dirty="0" err="1"/>
              <a:t>een</a:t>
            </a:r>
            <a:r>
              <a:rPr lang="en-US" sz="3200" dirty="0"/>
              <a:t> </a:t>
            </a:r>
            <a:r>
              <a:rPr lang="en-US" sz="3200" dirty="0" err="1"/>
              <a:t>gewas</a:t>
            </a:r>
            <a:r>
              <a:rPr lang="en-US" sz="3200" dirty="0"/>
              <a:t> </a:t>
            </a:r>
            <a:r>
              <a:rPr lang="en-US" sz="3200" dirty="0" err="1"/>
              <a:t>aangewezen</a:t>
            </a:r>
            <a:r>
              <a:rPr lang="en-US" sz="3200" dirty="0"/>
              <a:t>, met </a:t>
            </a:r>
            <a:r>
              <a:rPr lang="en-US" sz="3200" dirty="0" err="1"/>
              <a:t>behulp</a:t>
            </a:r>
            <a:r>
              <a:rPr lang="en-US" sz="3200" dirty="0"/>
              <a:t> van de </a:t>
            </a:r>
            <a:r>
              <a:rPr lang="en-US" sz="3200" dirty="0" err="1"/>
              <a:t>lesstof</a:t>
            </a:r>
            <a:r>
              <a:rPr lang="en-US" sz="3200" dirty="0"/>
              <a:t>, het </a:t>
            </a:r>
            <a:r>
              <a:rPr lang="en-US" sz="3200" dirty="0" err="1"/>
              <a:t>boek</a:t>
            </a:r>
            <a:r>
              <a:rPr lang="en-US" sz="3200" dirty="0"/>
              <a:t> </a:t>
            </a:r>
            <a:r>
              <a:rPr lang="en-US" sz="3200" dirty="0" err="1"/>
              <a:t>en</a:t>
            </a:r>
            <a:r>
              <a:rPr lang="en-US" sz="3200" dirty="0"/>
              <a:t> het internet </a:t>
            </a:r>
            <a:r>
              <a:rPr lang="en-US" sz="3200" dirty="0" err="1"/>
              <a:t>gaan</a:t>
            </a:r>
            <a:r>
              <a:rPr lang="en-US" sz="3200" dirty="0"/>
              <a:t> </a:t>
            </a:r>
            <a:r>
              <a:rPr lang="en-US" sz="3200" dirty="0" err="1"/>
              <a:t>jullie</a:t>
            </a:r>
            <a:r>
              <a:rPr lang="en-US" sz="3200" dirty="0"/>
              <a:t> de </a:t>
            </a:r>
            <a:r>
              <a:rPr lang="en-US" sz="3200" dirty="0" err="1"/>
              <a:t>volgende</a:t>
            </a:r>
            <a:r>
              <a:rPr lang="en-US" sz="3200" dirty="0"/>
              <a:t> </a:t>
            </a:r>
            <a:r>
              <a:rPr lang="en-US" sz="3200" dirty="0" err="1"/>
              <a:t>vragen</a:t>
            </a:r>
            <a:r>
              <a:rPr lang="en-US" sz="3200" dirty="0"/>
              <a:t> </a:t>
            </a:r>
            <a:r>
              <a:rPr lang="en-US" sz="3200" dirty="0" err="1"/>
              <a:t>beantwoorden</a:t>
            </a:r>
            <a:r>
              <a:rPr lang="en-US" sz="3200" dirty="0"/>
              <a:t> </a:t>
            </a:r>
            <a:r>
              <a:rPr lang="en-US" sz="3200" dirty="0" err="1"/>
              <a:t>en</a:t>
            </a:r>
            <a:r>
              <a:rPr lang="en-US" sz="3200" dirty="0"/>
              <a:t> in </a:t>
            </a:r>
            <a:r>
              <a:rPr lang="en-US" sz="3200" dirty="0" err="1"/>
              <a:t>een</a:t>
            </a:r>
            <a:r>
              <a:rPr lang="en-US" sz="3200" dirty="0"/>
              <a:t> a3 poster </a:t>
            </a:r>
            <a:r>
              <a:rPr lang="en-US" sz="3200" dirty="0" err="1"/>
              <a:t>plaatsen</a:t>
            </a:r>
            <a:r>
              <a:rPr lang="en-US" sz="3200" dirty="0"/>
              <a:t>:</a:t>
            </a:r>
          </a:p>
          <a:p>
            <a:r>
              <a:rPr lang="en-US" sz="3200" dirty="0"/>
              <a:t> </a:t>
            </a:r>
            <a:r>
              <a:rPr lang="en-US" sz="3200" dirty="0" err="1"/>
              <a:t>Waar</a:t>
            </a:r>
            <a:r>
              <a:rPr lang="en-US" sz="3200" dirty="0"/>
              <a:t> </a:t>
            </a:r>
            <a:r>
              <a:rPr lang="en-US" sz="3200" dirty="0" err="1"/>
              <a:t>komt</a:t>
            </a:r>
            <a:r>
              <a:rPr lang="en-US" sz="3200" dirty="0"/>
              <a:t> het </a:t>
            </a:r>
            <a:r>
              <a:rPr lang="en-US" sz="3200" dirty="0" err="1"/>
              <a:t>gewas</a:t>
            </a:r>
            <a:r>
              <a:rPr lang="en-US" sz="3200" dirty="0"/>
              <a:t> </a:t>
            </a:r>
            <a:r>
              <a:rPr lang="en-US" sz="3200" dirty="0" err="1"/>
              <a:t>oorspronkelijk</a:t>
            </a:r>
            <a:r>
              <a:rPr lang="en-US" sz="3200" dirty="0"/>
              <a:t> </a:t>
            </a:r>
            <a:r>
              <a:rPr lang="en-US" sz="3200" dirty="0" err="1"/>
              <a:t>vandaan</a:t>
            </a:r>
            <a:r>
              <a:rPr lang="en-US" sz="3200" dirty="0"/>
              <a:t>?</a:t>
            </a:r>
            <a:r>
              <a:rPr lang="nl-NL" sz="3200" dirty="0"/>
              <a:t> </a:t>
            </a:r>
          </a:p>
          <a:p>
            <a:r>
              <a:rPr lang="nl-NL" sz="3200" dirty="0"/>
              <a:t> Uit welke wereldzone komt het?</a:t>
            </a:r>
          </a:p>
          <a:p>
            <a:r>
              <a:rPr lang="nl-NL" sz="3200" dirty="0"/>
              <a:t> Wanneer werd dit gewas veredeld tot een voedselgewas?</a:t>
            </a:r>
          </a:p>
          <a:p>
            <a:r>
              <a:rPr lang="nl-NL" sz="3200" dirty="0"/>
              <a:t> Hoe is het gewas verspreid geraakt over de wereld?</a:t>
            </a:r>
          </a:p>
          <a:p>
            <a:r>
              <a:rPr lang="nl-NL" sz="3200" dirty="0"/>
              <a:t> Wat is het belang van dit gewas voor de wereldvoedselvoorziening?</a:t>
            </a:r>
          </a:p>
          <a:p>
            <a:r>
              <a:rPr lang="nl-NL" sz="3200" dirty="0"/>
              <a:t> Zijn er andere functies voor dit gewas?</a:t>
            </a:r>
          </a:p>
        </p:txBody>
      </p:sp>
    </p:spTree>
    <p:extLst>
      <p:ext uri="{BB962C8B-B14F-4D97-AF65-F5344CB8AC3E}">
        <p14:creationId xmlns:p14="http://schemas.microsoft.com/office/powerpoint/2010/main" val="687481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18011E-1058-4E8D-8CBB-E5F531D09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DE GEWASSEN:</a:t>
            </a:r>
            <a:endParaRPr lang="nl-NL" sz="48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688F5D-5881-4BBA-840F-69CA043D7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 TARWE </a:t>
            </a:r>
          </a:p>
          <a:p>
            <a:r>
              <a:rPr lang="en-US" sz="3200" dirty="0"/>
              <a:t> BONEN </a:t>
            </a:r>
          </a:p>
          <a:p>
            <a:r>
              <a:rPr lang="en-US" sz="3200" dirty="0"/>
              <a:t> MAIS</a:t>
            </a:r>
          </a:p>
          <a:p>
            <a:r>
              <a:rPr lang="en-US" sz="3200" dirty="0"/>
              <a:t> RIJST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1808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334F1E-A62F-4A20-BA8E-65DDA2F61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INHOUD</a:t>
            </a:r>
            <a:endParaRPr lang="nl-NL" sz="48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9AB001-F557-48F4-8477-53BFD66CB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 </a:t>
            </a:r>
            <a:r>
              <a:rPr lang="en-US" sz="3600" dirty="0" err="1"/>
              <a:t>Jagers</a:t>
            </a:r>
            <a:r>
              <a:rPr lang="en-US" sz="3600" dirty="0"/>
              <a:t> </a:t>
            </a:r>
            <a:r>
              <a:rPr lang="en-US" sz="3600" dirty="0" err="1"/>
              <a:t>en</a:t>
            </a:r>
            <a:r>
              <a:rPr lang="en-US" sz="3600" dirty="0"/>
              <a:t> </a:t>
            </a:r>
            <a:r>
              <a:rPr lang="en-US" sz="3600" dirty="0" err="1"/>
              <a:t>verzamelaars</a:t>
            </a:r>
            <a:endParaRPr lang="en-US" sz="3600" dirty="0"/>
          </a:p>
          <a:p>
            <a:r>
              <a:rPr lang="en-US" sz="3600" dirty="0"/>
              <a:t> </a:t>
            </a:r>
            <a:r>
              <a:rPr lang="en-US" sz="3600" dirty="0" err="1"/>
              <a:t>Boeren</a:t>
            </a:r>
            <a:endParaRPr lang="en-US" sz="3600" dirty="0"/>
          </a:p>
          <a:p>
            <a:r>
              <a:rPr lang="en-US" sz="3600" dirty="0"/>
              <a:t> </a:t>
            </a:r>
            <a:r>
              <a:rPr lang="en-US" sz="3600" dirty="0" err="1"/>
              <a:t>Gewassen</a:t>
            </a:r>
            <a:r>
              <a:rPr lang="en-US" sz="3600" dirty="0"/>
              <a:t> </a:t>
            </a:r>
            <a:r>
              <a:rPr lang="en-US" sz="3600" dirty="0" err="1"/>
              <a:t>en</a:t>
            </a:r>
            <a:r>
              <a:rPr lang="en-US" sz="3600" dirty="0"/>
              <a:t> </a:t>
            </a:r>
            <a:r>
              <a:rPr lang="en-US" sz="3600" dirty="0" err="1"/>
              <a:t>dieren</a:t>
            </a:r>
            <a:endParaRPr lang="en-US" sz="3600" dirty="0"/>
          </a:p>
          <a:p>
            <a:r>
              <a:rPr lang="en-US" sz="3600" dirty="0"/>
              <a:t> Handel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4506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642708-87D5-46D1-8C8F-40A10DD62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4447"/>
            <a:ext cx="10515600" cy="1325563"/>
          </a:xfrm>
        </p:spPr>
        <p:txBody>
          <a:bodyPr/>
          <a:lstStyle/>
          <a:p>
            <a:r>
              <a:rPr lang="en-US" b="1" dirty="0"/>
              <a:t>JAGERS EN VERZAMELAARS</a:t>
            </a:r>
            <a:endParaRPr lang="nl-NL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1E73B0-B54D-4C7E-80F1-49324C81DC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9030" y="1550010"/>
            <a:ext cx="7724336" cy="4351338"/>
          </a:xfrm>
        </p:spPr>
        <p:txBody>
          <a:bodyPr>
            <a:normAutofit/>
          </a:bodyPr>
          <a:lstStyle/>
          <a:p>
            <a:r>
              <a:rPr lang="en-US" sz="3600" dirty="0" err="1"/>
              <a:t>Veranderend</a:t>
            </a:r>
            <a:r>
              <a:rPr lang="en-US" sz="3600" dirty="0"/>
              <a:t> </a:t>
            </a:r>
            <a:r>
              <a:rPr lang="en-US" sz="3600" dirty="0" err="1"/>
              <a:t>klimaat</a:t>
            </a:r>
            <a:endParaRPr lang="en-US" sz="3600" dirty="0"/>
          </a:p>
          <a:p>
            <a:r>
              <a:rPr lang="en-US" sz="3600" dirty="0" err="1"/>
              <a:t>Rondtrekken</a:t>
            </a:r>
            <a:endParaRPr lang="en-US" sz="3600" dirty="0"/>
          </a:p>
          <a:p>
            <a:r>
              <a:rPr lang="en-US" sz="3600" dirty="0" err="1"/>
              <a:t>Bevolking</a:t>
            </a:r>
            <a:r>
              <a:rPr lang="en-US" sz="3600" dirty="0"/>
              <a:t> </a:t>
            </a:r>
          </a:p>
          <a:p>
            <a:r>
              <a:rPr lang="en-US" sz="3600" dirty="0" err="1"/>
              <a:t>Landbouw</a:t>
            </a:r>
            <a:r>
              <a:rPr lang="en-US" sz="3600" dirty="0"/>
              <a:t>!</a:t>
            </a:r>
            <a:endParaRPr lang="nl-NL" sz="3600" dirty="0"/>
          </a:p>
        </p:txBody>
      </p:sp>
      <p:pic>
        <p:nvPicPr>
          <p:cNvPr id="2050" name="Picture 2" descr="Paleolithic diet Hunter-gatherer Homo sapiens, Human Torch, mammal, food,  carnivoran png | PNGWing">
            <a:extLst>
              <a:ext uri="{FF2B5EF4-FFF2-40B4-BE49-F238E27FC236}">
                <a16:creationId xmlns:a16="http://schemas.microsoft.com/office/drawing/2014/main" id="{A38ADC60-CF7F-4CBA-AE97-1ADE1FCF6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64" b="97003" l="10000" r="90000">
                        <a14:foregroundMark x1="27391" y1="9656" x2="38261" y2="13541"/>
                        <a14:foregroundMark x1="30978" y1="6382" x2="35000" y2="2664"/>
                        <a14:foregroundMark x1="29783" y1="90067" x2="32174" y2="93951"/>
                        <a14:foregroundMark x1="63913" y1="89456" x2="66304" y2="96559"/>
                        <a14:foregroundMark x1="66304" y1="96559" x2="69130" y2="970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5928" y="1027906"/>
            <a:ext cx="2970436" cy="581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847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386BDB-4475-48E1-A945-326556935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BOEREN</a:t>
            </a:r>
            <a:endParaRPr lang="nl-NL" sz="48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BE72D-AE12-448D-8880-D0F30CCAB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/>
              <a:t>Vaste</a:t>
            </a:r>
            <a:r>
              <a:rPr lang="en-US" sz="3600" dirty="0"/>
              <a:t> </a:t>
            </a:r>
            <a:r>
              <a:rPr lang="en-US" sz="3600" dirty="0" err="1"/>
              <a:t>woonplek</a:t>
            </a:r>
            <a:endParaRPr lang="en-US" sz="3600" dirty="0"/>
          </a:p>
          <a:p>
            <a:r>
              <a:rPr lang="en-US" sz="3600" dirty="0" err="1"/>
              <a:t>Migratie</a:t>
            </a:r>
            <a:endParaRPr lang="en-US" sz="3600" dirty="0"/>
          </a:p>
          <a:p>
            <a:r>
              <a:rPr lang="en-US" sz="3600" dirty="0" err="1"/>
              <a:t>Nomaden</a:t>
            </a:r>
            <a:r>
              <a:rPr lang="en-US" sz="3600" dirty="0"/>
              <a:t> </a:t>
            </a:r>
            <a:endParaRPr lang="nl-NL" sz="3600" dirty="0"/>
          </a:p>
        </p:txBody>
      </p:sp>
      <p:pic>
        <p:nvPicPr>
          <p:cNvPr id="3074" name="Picture 2" descr="CBSE Papers, Questions, Answers, MCQ ...: Class 6 - Our Pasts - CH2 - On  the Trail of The Earliest People">
            <a:extLst>
              <a:ext uri="{FF2B5EF4-FFF2-40B4-BE49-F238E27FC236}">
                <a16:creationId xmlns:a16="http://schemas.microsoft.com/office/drawing/2014/main" id="{AEB27C5B-8699-4DCD-8416-51725FF12D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7" r="6409"/>
          <a:stretch/>
        </p:blipFill>
        <p:spPr bwMode="auto">
          <a:xfrm>
            <a:off x="4908885" y="2568363"/>
            <a:ext cx="5903493" cy="347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234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385BE3-EA95-47F6-8405-C4DD374FC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LANDBOUWREVOLUTIE </a:t>
            </a:r>
            <a:endParaRPr lang="nl-NL" sz="4800" b="1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253A42-E11C-47D7-B458-EAD2A3E322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 </a:t>
            </a:r>
            <a:r>
              <a:rPr lang="en-US" sz="3600" dirty="0" err="1"/>
              <a:t>Overgang</a:t>
            </a:r>
            <a:r>
              <a:rPr lang="en-US" sz="3600" dirty="0"/>
              <a:t> </a:t>
            </a:r>
          </a:p>
          <a:p>
            <a:r>
              <a:rPr lang="en-US" sz="3600" dirty="0"/>
              <a:t> </a:t>
            </a:r>
            <a:r>
              <a:rPr lang="en-US" sz="3600" dirty="0" err="1"/>
              <a:t>Domesticatie</a:t>
            </a:r>
            <a:r>
              <a:rPr lang="en-US" sz="3600" dirty="0"/>
              <a:t>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5099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4DBF23-AB43-4BC4-B8B2-7AF3914B8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6694" y="365125"/>
            <a:ext cx="2707105" cy="1325563"/>
          </a:xfrm>
        </p:spPr>
        <p:txBody>
          <a:bodyPr>
            <a:normAutofit/>
          </a:bodyPr>
          <a:lstStyle/>
          <a:p>
            <a:r>
              <a:rPr lang="en-US" sz="4800" b="1" dirty="0"/>
              <a:t>MALTHUS</a:t>
            </a:r>
            <a:endParaRPr lang="nl-NL" sz="4800" b="1" dirty="0"/>
          </a:p>
        </p:txBody>
      </p:sp>
      <p:pic>
        <p:nvPicPr>
          <p:cNvPr id="4098" name="Picture 2" descr="Malthusianism - Wikipedia">
            <a:extLst>
              <a:ext uri="{FF2B5EF4-FFF2-40B4-BE49-F238E27FC236}">
                <a16:creationId xmlns:a16="http://schemas.microsoft.com/office/drawing/2014/main" id="{D8BE1386-9707-4659-93F1-4D1A4EB339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68" y="148996"/>
            <a:ext cx="5582653" cy="395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538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1C3A48-CF6C-41E2-ACBF-3609CC3E7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GEWASSEN DOMESTICATIE</a:t>
            </a:r>
            <a:endParaRPr lang="nl-NL" sz="4800" b="1" dirty="0"/>
          </a:p>
        </p:txBody>
      </p:sp>
      <p:pic>
        <p:nvPicPr>
          <p:cNvPr id="6146" name="Picture 2" descr="Diamonds Ecological-Evolutionary Theory">
            <a:extLst>
              <a:ext uri="{FF2B5EF4-FFF2-40B4-BE49-F238E27FC236}">
                <a16:creationId xmlns:a16="http://schemas.microsoft.com/office/drawing/2014/main" id="{F6A66B34-7329-4012-BA70-A990E7233E3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91" y="1690688"/>
            <a:ext cx="618117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877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90ED32-AC21-4E2C-82BE-3DB0A8850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DIEREN DOMESTICATIE</a:t>
            </a:r>
            <a:endParaRPr lang="nl-NL" b="1" dirty="0"/>
          </a:p>
        </p:txBody>
      </p:sp>
      <p:pic>
        <p:nvPicPr>
          <p:cNvPr id="5122" name="Picture 2" descr="Ancient Egyptian Agriculture, Farming, Diet, Animals - Crystalinks">
            <a:extLst>
              <a:ext uri="{FF2B5EF4-FFF2-40B4-BE49-F238E27FC236}">
                <a16:creationId xmlns:a16="http://schemas.microsoft.com/office/drawing/2014/main" id="{64E953EE-DE30-4209-9958-4E282270F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79" y="1925554"/>
            <a:ext cx="5715000" cy="390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Koe (rund) - Wikipedia">
            <a:extLst>
              <a:ext uri="{FF2B5EF4-FFF2-40B4-BE49-F238E27FC236}">
                <a16:creationId xmlns:a16="http://schemas.microsoft.com/office/drawing/2014/main" id="{83820A1D-53F7-4B63-8239-6ED96B21DB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844" y="1925554"/>
            <a:ext cx="5088577" cy="390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815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C5D360-F2AE-4956-BACC-86EB5CBB9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WERELDZONES</a:t>
            </a:r>
            <a:endParaRPr lang="nl-NL" sz="4800" b="1" dirty="0"/>
          </a:p>
        </p:txBody>
      </p:sp>
      <p:pic>
        <p:nvPicPr>
          <p:cNvPr id="1026" name="Picture 2" descr="World map PNG images free download">
            <a:extLst>
              <a:ext uri="{FF2B5EF4-FFF2-40B4-BE49-F238E27FC236}">
                <a16:creationId xmlns:a16="http://schemas.microsoft.com/office/drawing/2014/main" id="{1F38A0F0-84AB-4327-BD4F-1A9E24D39CE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289" y="323266"/>
            <a:ext cx="827601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7B08FF3A-0053-44A8-ADC5-F9736296C04F}"/>
              </a:ext>
            </a:extLst>
          </p:cNvPr>
          <p:cNvSpPr txBox="1"/>
          <p:nvPr/>
        </p:nvSpPr>
        <p:spPr>
          <a:xfrm>
            <a:off x="1026694" y="2326106"/>
            <a:ext cx="72670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/>
              <a:t> 4 </a:t>
            </a:r>
            <a:r>
              <a:rPr lang="en-US" sz="4000" dirty="0" err="1"/>
              <a:t>werelddelen</a:t>
            </a:r>
            <a:endParaRPr lang="en-US" sz="4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/>
              <a:t> Eigen </a:t>
            </a:r>
            <a:r>
              <a:rPr lang="en-US" sz="4000" dirty="0" err="1"/>
              <a:t>gewassen</a:t>
            </a:r>
            <a:r>
              <a:rPr lang="en-US" sz="4000" dirty="0"/>
              <a:t> </a:t>
            </a:r>
            <a:r>
              <a:rPr lang="en-US" sz="4000" dirty="0" err="1"/>
              <a:t>en</a:t>
            </a:r>
            <a:r>
              <a:rPr lang="en-US" sz="4000" dirty="0"/>
              <a:t> </a:t>
            </a:r>
            <a:r>
              <a:rPr lang="en-US" sz="4000" dirty="0" err="1"/>
              <a:t>dieren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132753639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Aangepast 1">
      <a:dk1>
        <a:srgbClr val="FFFFFF"/>
      </a:dk1>
      <a:lt1>
        <a:sysClr val="window" lastClr="FFFFFF"/>
      </a:lt1>
      <a:dk2>
        <a:srgbClr val="FFFFFF"/>
      </a:dk2>
      <a:lt2>
        <a:srgbClr val="FFFFFF"/>
      </a:lt2>
      <a:accent1>
        <a:srgbClr val="C490AA"/>
      </a:accent1>
      <a:accent2>
        <a:srgbClr val="C490AA"/>
      </a:accent2>
      <a:accent3>
        <a:srgbClr val="BDD7EE"/>
      </a:accent3>
      <a:accent4>
        <a:srgbClr val="BDD7EE"/>
      </a:accent4>
      <a:accent5>
        <a:srgbClr val="C5E0B3"/>
      </a:accent5>
      <a:accent6>
        <a:srgbClr val="C5E0B3"/>
      </a:accent6>
      <a:hlink>
        <a:srgbClr val="EBDAE2"/>
      </a:hlink>
      <a:folHlink>
        <a:srgbClr val="C2DFFD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968C9C105D5149A94BA8D68F0FA8C5" ma:contentTypeVersion="9" ma:contentTypeDescription="Een nieuw document maken." ma:contentTypeScope="" ma:versionID="d433b2341aaa4d011ec190d4f092e523">
  <xsd:schema xmlns:xsd="http://www.w3.org/2001/XMLSchema" xmlns:xs="http://www.w3.org/2001/XMLSchema" xmlns:p="http://schemas.microsoft.com/office/2006/metadata/properties" xmlns:ns2="3c8f2aa8-f92d-4181-a42d-b368de7e8e40" targetNamespace="http://schemas.microsoft.com/office/2006/metadata/properties" ma:root="true" ma:fieldsID="ab15721c11821bca47e6518b03728429" ns2:_="">
    <xsd:import namespace="3c8f2aa8-f92d-4181-a42d-b368de7e8e4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8f2aa8-f92d-4181-a42d-b368de7e8e4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745DC8E-08D4-42D0-8085-80033BE16AB1}">
  <ds:schemaRefs>
    <ds:schemaRef ds:uri="http://www.w3.org/XML/1998/namespace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2006/metadata/properties"/>
    <ds:schemaRef ds:uri="3c8f2aa8-f92d-4181-a42d-b368de7e8e40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45C08D7-41D6-4893-B9D5-4FAC6F0882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FD0D8B-7A08-4F8F-AF97-4D021B99C0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c8f2aa8-f92d-4181-a42d-b368de7e8e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878</Words>
  <Application>Microsoft Office PowerPoint</Application>
  <PresentationFormat>Breedbeeld</PresentationFormat>
  <Paragraphs>69</Paragraphs>
  <Slides>13</Slides>
  <Notes>13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PowerPoint-presentatie</vt:lpstr>
      <vt:lpstr>INHOUD</vt:lpstr>
      <vt:lpstr>JAGERS EN VERZAMELAARS</vt:lpstr>
      <vt:lpstr>BOEREN</vt:lpstr>
      <vt:lpstr>LANDBOUWREVOLUTIE </vt:lpstr>
      <vt:lpstr>MALTHUS</vt:lpstr>
      <vt:lpstr>GEWASSEN DOMESTICATIE</vt:lpstr>
      <vt:lpstr>DIEREN DOMESTICATIE</vt:lpstr>
      <vt:lpstr>WERELDZONES</vt:lpstr>
      <vt:lpstr>HANDEL</vt:lpstr>
      <vt:lpstr>GESCHRIFTEN EN GELD</vt:lpstr>
      <vt:lpstr>OPDRACHT</vt:lpstr>
      <vt:lpstr>DE GEWASSEN: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Jade Moed (0945836)</dc:creator>
  <cp:lastModifiedBy>Balance Paagman (0947762)</cp:lastModifiedBy>
  <cp:revision>7</cp:revision>
  <cp:lastPrinted>2020-11-30T11:57:10Z</cp:lastPrinted>
  <dcterms:created xsi:type="dcterms:W3CDTF">2020-11-30T09:03:25Z</dcterms:created>
  <dcterms:modified xsi:type="dcterms:W3CDTF">2020-12-18T11:28:37Z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0x010100F8968C9C105D5149A94BA8D68F0FA8C5</vt:lpwstr>
  </property>
</Properties>
</file>