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ppt/charts/chart1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7" r:id="rId4"/>
    <p:sldId id="262" r:id="rId5"/>
    <p:sldId id="258" r:id="rId6"/>
    <p:sldId id="259" r:id="rId7"/>
    <p:sldId id="260" r:id="rId8"/>
    <p:sldId id="261" r:id="rId9"/>
    <p:sldId id="265" r:id="rId10"/>
    <p:sldId id="264" r:id="rId11"/>
    <p:sldId id="266" r:id="rId12"/>
    <p:sldId id="272" r:id="rId13"/>
    <p:sldId id="273" r:id="rId14"/>
    <p:sldId id="268" r:id="rId15"/>
    <p:sldId id="270" r:id="rId16"/>
    <p:sldId id="271" r:id="rId17"/>
    <p:sldId id="269" r:id="rId18"/>
    <p:sldId id="26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Harm" userId="d17381e6-1b55-4d4f-90ea-cd6d98f1a312" providerId="ADAL" clId="{689AB31F-9957-473B-923E-4DB9069E6C2E}"/>
    <pc:docChg chg="modSld sldOrd">
      <pc:chgData name="Selten, Harm" userId="d17381e6-1b55-4d4f-90ea-cd6d98f1a312" providerId="ADAL" clId="{689AB31F-9957-473B-923E-4DB9069E6C2E}" dt="2023-02-08T11:29:18.899" v="13"/>
      <pc:docMkLst>
        <pc:docMk/>
      </pc:docMkLst>
      <pc:sldChg chg="ord">
        <pc:chgData name="Selten, Harm" userId="d17381e6-1b55-4d4f-90ea-cd6d98f1a312" providerId="ADAL" clId="{689AB31F-9957-473B-923E-4DB9069E6C2E}" dt="2023-02-08T11:28:35.344" v="1"/>
        <pc:sldMkLst>
          <pc:docMk/>
          <pc:sldMk cId="1437065307" sldId="258"/>
        </pc:sldMkLst>
      </pc:sldChg>
      <pc:sldChg chg="ord">
        <pc:chgData name="Selten, Harm" userId="d17381e6-1b55-4d4f-90ea-cd6d98f1a312" providerId="ADAL" clId="{689AB31F-9957-473B-923E-4DB9069E6C2E}" dt="2023-02-08T11:29:04.037" v="7"/>
        <pc:sldMkLst>
          <pc:docMk/>
          <pc:sldMk cId="3304181597" sldId="264"/>
        </pc:sldMkLst>
      </pc:sldChg>
      <pc:sldChg chg="ord">
        <pc:chgData name="Selten, Harm" userId="d17381e6-1b55-4d4f-90ea-cd6d98f1a312" providerId="ADAL" clId="{689AB31F-9957-473B-923E-4DB9069E6C2E}" dt="2023-02-08T11:28:55.983" v="5"/>
        <pc:sldMkLst>
          <pc:docMk/>
          <pc:sldMk cId="2537144518" sldId="265"/>
        </pc:sldMkLst>
      </pc:sldChg>
      <pc:sldChg chg="ord">
        <pc:chgData name="Selten, Harm" userId="d17381e6-1b55-4d4f-90ea-cd6d98f1a312" providerId="ADAL" clId="{689AB31F-9957-473B-923E-4DB9069E6C2E}" dt="2023-02-08T11:29:09.157" v="9"/>
        <pc:sldMkLst>
          <pc:docMk/>
          <pc:sldMk cId="239184376" sldId="266"/>
        </pc:sldMkLst>
      </pc:sldChg>
      <pc:sldChg chg="ord">
        <pc:chgData name="Selten, Harm" userId="d17381e6-1b55-4d4f-90ea-cd6d98f1a312" providerId="ADAL" clId="{689AB31F-9957-473B-923E-4DB9069E6C2E}" dt="2023-02-08T11:29:15.454" v="11"/>
        <pc:sldMkLst>
          <pc:docMk/>
          <pc:sldMk cId="1544304164" sldId="272"/>
        </pc:sldMkLst>
      </pc:sldChg>
      <pc:sldChg chg="ord">
        <pc:chgData name="Selten, Harm" userId="d17381e6-1b55-4d4f-90ea-cd6d98f1a312" providerId="ADAL" clId="{689AB31F-9957-473B-923E-4DB9069E6C2E}" dt="2023-02-08T11:29:18.899" v="13"/>
        <pc:sldMkLst>
          <pc:docMk/>
          <pc:sldMk cId="2287370575" sldId="273"/>
        </pc:sldMkLst>
      </pc:sldChg>
    </pc:docChg>
  </pc:docChgLst>
  <pc:docChgLst>
    <pc:chgData name="Selten, Harm" userId="d17381e6-1b55-4d4f-90ea-cd6d98f1a312" providerId="ADAL" clId="{53389020-2E7C-4765-8109-E1C2E0D61B86}"/>
    <pc:docChg chg="modSld">
      <pc:chgData name="Selten, Harm" userId="d17381e6-1b55-4d4f-90ea-cd6d98f1a312" providerId="ADAL" clId="{53389020-2E7C-4765-8109-E1C2E0D61B86}" dt="2023-01-13T08:12:40.202" v="33" actId="20577"/>
      <pc:docMkLst>
        <pc:docMk/>
      </pc:docMkLst>
      <pc:sldChg chg="modSp mod">
        <pc:chgData name="Selten, Harm" userId="d17381e6-1b55-4d4f-90ea-cd6d98f1a312" providerId="ADAL" clId="{53389020-2E7C-4765-8109-E1C2E0D61B86}" dt="2023-01-13T08:12:40.202" v="33" actId="20577"/>
        <pc:sldMkLst>
          <pc:docMk/>
          <pc:sldMk cId="2978887623" sldId="256"/>
        </pc:sldMkLst>
        <pc:spChg chg="mod">
          <ac:chgData name="Selten, Harm" userId="d17381e6-1b55-4d4f-90ea-cd6d98f1a312" providerId="ADAL" clId="{53389020-2E7C-4765-8109-E1C2E0D61B86}" dt="2023-01-13T08:12:27.270" v="19" actId="20577"/>
          <ac:spMkLst>
            <pc:docMk/>
            <pc:sldMk cId="2978887623" sldId="256"/>
            <ac:spMk id="2" creationId="{2F65D3EA-FE5B-46E1-98FC-097A187747CD}"/>
          </ac:spMkLst>
        </pc:spChg>
        <pc:spChg chg="mod">
          <ac:chgData name="Selten, Harm" userId="d17381e6-1b55-4d4f-90ea-cd6d98f1a312" providerId="ADAL" clId="{53389020-2E7C-4765-8109-E1C2E0D61B86}" dt="2023-01-13T08:12:40.202" v="33" actId="20577"/>
          <ac:spMkLst>
            <pc:docMk/>
            <pc:sldMk cId="2978887623" sldId="256"/>
            <ac:spMk id="3" creationId="{50A7A2CB-1678-412B-ACD2-E0D807827D3B}"/>
          </ac:spMkLst>
        </pc:spChg>
      </pc:sldChg>
    </pc:docChg>
  </pc:docChgLst>
  <pc:docChgLst>
    <pc:chgData name="Selten, Harm" userId="d17381e6-1b55-4d4f-90ea-cd6d98f1a312" providerId="ADAL" clId="{9EA45AEF-A51D-4DEB-9BD7-6EFCA2DF0A58}"/>
    <pc:docChg chg="modSld">
      <pc:chgData name="Selten, Harm" userId="d17381e6-1b55-4d4f-90ea-cd6d98f1a312" providerId="ADAL" clId="{9EA45AEF-A51D-4DEB-9BD7-6EFCA2DF0A58}" dt="2023-01-31T09:28:32.628" v="0" actId="9405"/>
      <pc:docMkLst>
        <pc:docMk/>
      </pc:docMkLst>
      <pc:sldChg chg="addSp mod">
        <pc:chgData name="Selten, Harm" userId="d17381e6-1b55-4d4f-90ea-cd6d98f1a312" providerId="ADAL" clId="{9EA45AEF-A51D-4DEB-9BD7-6EFCA2DF0A58}" dt="2023-01-31T09:28:32.628" v="0" actId="9405"/>
        <pc:sldMkLst>
          <pc:docMk/>
          <pc:sldMk cId="2308926339" sldId="257"/>
        </pc:sldMkLst>
        <pc:inkChg chg="add">
          <ac:chgData name="Selten, Harm" userId="d17381e6-1b55-4d4f-90ea-cd6d98f1a312" providerId="ADAL" clId="{9EA45AEF-A51D-4DEB-9BD7-6EFCA2DF0A58}" dt="2023-01-31T09:28:32.628" v="0" actId="9405"/>
          <ac:inkMkLst>
            <pc:docMk/>
            <pc:sldMk cId="2308926339" sldId="257"/>
            <ac:inkMk id="3" creationId="{5E059F0E-0656-495F-BE46-308C7799DDBA}"/>
          </ac:inkMkLst>
        </pc:inkChg>
      </pc:sldChg>
    </pc:docChg>
  </pc:docChgLst>
  <pc:docChgLst>
    <pc:chgData name="Selten, Harm" userId="d17381e6-1b55-4d4f-90ea-cd6d98f1a312" providerId="ADAL" clId="{8935B542-0BF7-40E7-B94A-0C6AB988825E}"/>
    <pc:docChg chg="modSld">
      <pc:chgData name="Selten, Harm" userId="d17381e6-1b55-4d4f-90ea-cd6d98f1a312" providerId="ADAL" clId="{8935B542-0BF7-40E7-B94A-0C6AB988825E}" dt="2022-03-11T08:51:49.441" v="0" actId="1076"/>
      <pc:docMkLst>
        <pc:docMk/>
      </pc:docMkLst>
      <pc:sldChg chg="modSp mod">
        <pc:chgData name="Selten, Harm" userId="d17381e6-1b55-4d4f-90ea-cd6d98f1a312" providerId="ADAL" clId="{8935B542-0BF7-40E7-B94A-0C6AB988825E}" dt="2022-03-11T08:51:49.441" v="0" actId="1076"/>
        <pc:sldMkLst>
          <pc:docMk/>
          <pc:sldMk cId="3304181597" sldId="264"/>
        </pc:sldMkLst>
        <pc:picChg chg="mod">
          <ac:chgData name="Selten, Harm" userId="d17381e6-1b55-4d4f-90ea-cd6d98f1a312" providerId="ADAL" clId="{8935B542-0BF7-40E7-B94A-0C6AB988825E}" dt="2022-03-11T08:51:49.441" v="0" actId="1076"/>
          <ac:picMkLst>
            <pc:docMk/>
            <pc:sldMk cId="3304181597" sldId="264"/>
            <ac:picMk id="4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/>
              <a:t>Muzieksoorten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cat>
            <c:strRef>
              <c:f>Blad1!$A$2:$A$5</c:f>
              <c:strCache>
                <c:ptCount val="4"/>
                <c:pt idx="0">
                  <c:v>Dance</c:v>
                </c:pt>
                <c:pt idx="1">
                  <c:v>Hiphop</c:v>
                </c:pt>
                <c:pt idx="2">
                  <c:v>R&amp;B</c:v>
                </c:pt>
                <c:pt idx="3">
                  <c:v>Klassiek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22</c:v>
                </c:pt>
                <c:pt idx="1">
                  <c:v>16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5-4676-8B84-6CF2AFDE7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31T09:28:32.58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0,'18'24,"50"69,-152-87,94 6,-6-9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23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7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758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005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5929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429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8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35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9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285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79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84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37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92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94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35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F4DE2-208C-435D-8C88-82D1C4E87E3E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D69A9A2-CFA2-4CD1-B169-529BB2AD917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08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CAcQjRxqFQoTCLXe7vSDzsgCFQZeFAodfucJqQ&amp;url=http://www.olieprijs.eu/geschiedenis.html&amp;bvm=bv.105454873,d.d2s&amp;psig=AFQjCNGNLeNqbuLYWEDV41bm8JfxNu6gZg&amp;ust=144532676108022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5D3EA-FE5B-46E1-98FC-097A187747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Informatieverwerking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A7A2CB-1678-412B-ACD2-E0D807827D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3, PTA</a:t>
            </a:r>
          </a:p>
        </p:txBody>
      </p:sp>
    </p:spTree>
    <p:extLst>
      <p:ext uri="{BB962C8B-B14F-4D97-AF65-F5344CB8AC3E}">
        <p14:creationId xmlns:p14="http://schemas.microsoft.com/office/powerpoint/2010/main" val="297888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Spreidingsbreedte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verschil tussen de hoogste en laagst gegeven waarde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96" y="2511946"/>
            <a:ext cx="4795522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18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Wat is de mediaan en hoe bepaal je die?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2636912"/>
            <a:ext cx="7740352" cy="18357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070877" y="1814159"/>
            <a:ext cx="427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 mediaan is het middelste getal, behalve: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207569" y="4941169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Als het aantal getallen even is, dan is de mediaan het gemiddelde van de middelste 2 getallen</a:t>
            </a:r>
          </a:p>
        </p:txBody>
      </p:sp>
    </p:spTree>
    <p:extLst>
      <p:ext uri="{BB962C8B-B14F-4D97-AF65-F5344CB8AC3E}">
        <p14:creationId xmlns:p14="http://schemas.microsoft.com/office/powerpoint/2010/main" val="23918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7D5AC-67BB-4CEB-8A2D-BA447BCB2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boxplot</a:t>
            </a:r>
            <a:endParaRPr lang="nl-NL" dirty="0"/>
          </a:p>
        </p:txBody>
      </p:sp>
      <p:pic>
        <p:nvPicPr>
          <p:cNvPr id="6146" name="Picture 2" descr="Boxplot - Theorie wiskunde">
            <a:extLst>
              <a:ext uri="{FF2B5EF4-FFF2-40B4-BE49-F238E27FC236}">
                <a16:creationId xmlns:a16="http://schemas.microsoft.com/office/drawing/2014/main" id="{1DB9DBE5-4DF6-48DB-A46B-1DD9B11F4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88"/>
          <a:stretch/>
        </p:blipFill>
        <p:spPr bwMode="auto">
          <a:xfrm>
            <a:off x="552450" y="4171950"/>
            <a:ext cx="5831417" cy="17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Wiskunde - Boxplot - YouTube">
            <a:extLst>
              <a:ext uri="{FF2B5EF4-FFF2-40B4-BE49-F238E27FC236}">
                <a16:creationId xmlns:a16="http://schemas.microsoft.com/office/drawing/2014/main" id="{79DDF5BE-28B9-4729-91BB-A0A5667DB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235445"/>
            <a:ext cx="6049964" cy="340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tatistiek - boxplot tekenen (stappenplan) - YouTube">
            <a:extLst>
              <a:ext uri="{FF2B5EF4-FFF2-40B4-BE49-F238E27FC236}">
                <a16:creationId xmlns:a16="http://schemas.microsoft.com/office/drawing/2014/main" id="{D7EBCCD8-E21D-4B35-8207-574579EE07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38"/>
          <a:stretch/>
        </p:blipFill>
        <p:spPr bwMode="auto">
          <a:xfrm>
            <a:off x="7048767" y="1343026"/>
            <a:ext cx="4905375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304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BE3CB1-3EAC-42EB-9D4B-2762139A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Boxplot</a:t>
            </a:r>
            <a:endParaRPr lang="nl-NL" dirty="0"/>
          </a:p>
        </p:txBody>
      </p:sp>
      <p:pic>
        <p:nvPicPr>
          <p:cNvPr id="7170" name="Picture 2" descr="Nieuwe pagina 1">
            <a:extLst>
              <a:ext uri="{FF2B5EF4-FFF2-40B4-BE49-F238E27FC236}">
                <a16:creationId xmlns:a16="http://schemas.microsoft.com/office/drawing/2014/main" id="{D3C395F0-DE51-4635-A6FD-C70B46B23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443163"/>
            <a:ext cx="45720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370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C8888A-B283-4EA8-AF67-7B74E2BC6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Grafen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Inhoud leereenheid 4 Grafen Introductie 45 Leerkern 47 4.1 Enkele grafische  structuren 47 4.2 Wat is een graaf? 49 4.3 De verbin">
            <a:extLst>
              <a:ext uri="{FF2B5EF4-FFF2-40B4-BE49-F238E27FC236}">
                <a16:creationId xmlns:a16="http://schemas.microsoft.com/office/drawing/2014/main" id="{0A24724D-AFC8-4FE1-A6A1-34D62089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4928" y="1127262"/>
            <a:ext cx="5047546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 descr="Afbeelding met vervagen&#10;&#10;Automatisch gegenereerde beschrijving">
            <a:extLst>
              <a:ext uri="{FF2B5EF4-FFF2-40B4-BE49-F238E27FC236}">
                <a16:creationId xmlns:a16="http://schemas.microsoft.com/office/drawing/2014/main" id="{8E90AC01-FF7C-471D-A52B-2C9191E2E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522" y="3819641"/>
            <a:ext cx="2313166" cy="2218537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Uitwerkingen VWO 2 H9.2: Informatieverwerking met grafen - Wiskunde.net">
            <a:extLst>
              <a:ext uri="{FF2B5EF4-FFF2-40B4-BE49-F238E27FC236}">
                <a16:creationId xmlns:a16="http://schemas.microsoft.com/office/drawing/2014/main" id="{8E8CEE8F-24FD-4B8E-A563-35D630F79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837665"/>
            <a:ext cx="2490606" cy="218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83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Gerichte Graaf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792" y="2492896"/>
            <a:ext cx="4040212" cy="256157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505364" y="5599545"/>
            <a:ext cx="77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Een graaf waar eenrichtingswegen voorkomen noem je een </a:t>
            </a:r>
            <a:r>
              <a:rPr lang="nl-NL" b="1" u="sng" dirty="0"/>
              <a:t>Gerichte Graaf, </a:t>
            </a:r>
            <a:r>
              <a:rPr lang="nl-NL" dirty="0"/>
              <a:t>dit herken je aan de pijlen in de graaf 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2907137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1" y="620688"/>
            <a:ext cx="8913813" cy="914400"/>
          </a:xfrm>
        </p:spPr>
        <p:txBody>
          <a:bodyPr/>
          <a:lstStyle/>
          <a:p>
            <a:r>
              <a:rPr lang="nl-NL" dirty="0"/>
              <a:t>Gerichte graaf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9" y="1700808"/>
            <a:ext cx="4926705" cy="323974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459182" y="5334000"/>
            <a:ext cx="6567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Je kunt bijvoorbeeld wel van A naar B maar niet terug,</a:t>
            </a:r>
          </a:p>
          <a:p>
            <a:r>
              <a:rPr lang="nl-NL" dirty="0"/>
              <a:t>Idem voor B naar D</a:t>
            </a:r>
          </a:p>
          <a:p>
            <a:r>
              <a:rPr lang="nl-NL" dirty="0"/>
              <a:t>Je kunt zowel van B naar C als terug, er staat geen pijltje </a:t>
            </a:r>
          </a:p>
        </p:txBody>
      </p:sp>
    </p:spTree>
    <p:extLst>
      <p:ext uri="{BB962C8B-B14F-4D97-AF65-F5344CB8AC3E}">
        <p14:creationId xmlns:p14="http://schemas.microsoft.com/office/powerpoint/2010/main" val="429411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Afstandstabel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7565" r="-776"/>
          <a:stretch/>
        </p:blipFill>
        <p:spPr>
          <a:xfrm>
            <a:off x="1548935" y="2492896"/>
            <a:ext cx="4352636" cy="3505200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5519938" y="2924944"/>
          <a:ext cx="4871862" cy="309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19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605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r>
                        <a:rPr lang="nl-NL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122" name="Picture 2" descr="Nieuwe pagina 1">
            <a:extLst>
              <a:ext uri="{FF2B5EF4-FFF2-40B4-BE49-F238E27FC236}">
                <a16:creationId xmlns:a16="http://schemas.microsoft.com/office/drawing/2014/main" id="{26AD5EB5-C93F-4775-ACB1-744008649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697" y="333265"/>
            <a:ext cx="2361197" cy="215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281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706090"/>
          </a:xfrm>
        </p:spPr>
        <p:txBody>
          <a:bodyPr>
            <a:normAutofit/>
          </a:bodyPr>
          <a:lstStyle/>
          <a:p>
            <a:r>
              <a:rPr lang="nl-NL" sz="2400" dirty="0"/>
              <a:t>Modale klasse?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9" y="2780928"/>
            <a:ext cx="3486753" cy="3523456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207568" y="1196753"/>
            <a:ext cx="5849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dirty="0"/>
              <a:t>Diegene met de grootste frequentie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Zijn er 2 aan elkaar gelijk dan is er geen modale klasse</a:t>
            </a:r>
          </a:p>
          <a:p>
            <a:endParaRPr lang="nl-NL" dirty="0"/>
          </a:p>
          <a:p>
            <a:r>
              <a:rPr lang="nl-NL" dirty="0"/>
              <a:t>Klasse 0-3 wil zeggen alles tot 3 cm, dus 3 hier hoort niet bij!</a:t>
            </a:r>
          </a:p>
        </p:txBody>
      </p:sp>
    </p:spTree>
    <p:extLst>
      <p:ext uri="{BB962C8B-B14F-4D97-AF65-F5344CB8AC3E}">
        <p14:creationId xmlns:p14="http://schemas.microsoft.com/office/powerpoint/2010/main" val="303975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7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90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0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1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5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D389D1-ADF3-4F5C-B6BE-956FC1516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Beelddiagram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elddiagram - Mr. Chadd Academy">
            <a:extLst>
              <a:ext uri="{FF2B5EF4-FFF2-40B4-BE49-F238E27FC236}">
                <a16:creationId xmlns:a16="http://schemas.microsoft.com/office/drawing/2014/main" id="{1A0902F2-C9E2-4F75-8B87-44182371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7569" y="1127262"/>
            <a:ext cx="3542265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Beelddiagram - Theorie wiskunde">
            <a:extLst>
              <a:ext uri="{FF2B5EF4-FFF2-40B4-BE49-F238E27FC236}">
                <a16:creationId xmlns:a16="http://schemas.microsoft.com/office/drawing/2014/main" id="{1F49FFC5-D5B0-4C8A-B7F0-488718AE7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7868" y="3954375"/>
            <a:ext cx="2470475" cy="19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Rectangle 116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Uitwerkingen VMBO 2 H9.2: Beelddiagram - Wiskunde.net">
            <a:extLst>
              <a:ext uri="{FF2B5EF4-FFF2-40B4-BE49-F238E27FC236}">
                <a16:creationId xmlns:a16="http://schemas.microsoft.com/office/drawing/2014/main" id="{13226DFF-A530-4F16-B1CC-D62088216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957574"/>
            <a:ext cx="2490606" cy="194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5E059F0E-0656-495F-BE46-308C7799DDBA}"/>
                  </a:ext>
                </a:extLst>
              </p14:cNvPr>
              <p14:cNvContentPartPr/>
              <p14:nvPr/>
            </p14:nvContentPartPr>
            <p14:xfrm>
              <a:off x="5875676" y="4900842"/>
              <a:ext cx="31320" cy="5004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5E059F0E-0656-495F-BE46-308C7799DDB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66676" y="4891842"/>
                <a:ext cx="48960" cy="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892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136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0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1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2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4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5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6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055" name="Group 150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5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6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7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8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9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0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056" name="Rectangle 164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7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2058" name="Rectangle 168">
            <a:extLst>
              <a:ext uri="{FF2B5EF4-FFF2-40B4-BE49-F238E27FC236}">
                <a16:creationId xmlns:a16="http://schemas.microsoft.com/office/drawing/2014/main" id="{B7961235-F42C-4C83-B51B-7416382FB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Rectangle 170">
            <a:extLst>
              <a:ext uri="{FF2B5EF4-FFF2-40B4-BE49-F238E27FC236}">
                <a16:creationId xmlns:a16="http://schemas.microsoft.com/office/drawing/2014/main" id="{254A09A1-AE33-4C84-B62F-DC061FD56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D389D1-ADF3-4F5C-B6BE-956FC1516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528046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Staafdiagram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2060" name="Freeform 27">
            <a:extLst>
              <a:ext uri="{FF2B5EF4-FFF2-40B4-BE49-F238E27FC236}">
                <a16:creationId xmlns:a16="http://schemas.microsoft.com/office/drawing/2014/main" id="{D62F2749-B982-4ADE-B1EF-679002587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052" name="Picture 4" descr="Staafdiagram - Systeemmodellering">
            <a:extLst>
              <a:ext uri="{FF2B5EF4-FFF2-40B4-BE49-F238E27FC236}">
                <a16:creationId xmlns:a16="http://schemas.microsoft.com/office/drawing/2014/main" id="{BDC6A2E2-039E-4E91-9A8E-70AB90946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4745" y="965039"/>
            <a:ext cx="4153750" cy="236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taafdiagram">
            <a:extLst>
              <a:ext uri="{FF2B5EF4-FFF2-40B4-BE49-F238E27FC236}">
                <a16:creationId xmlns:a16="http://schemas.microsoft.com/office/drawing/2014/main" id="{22131EFD-84E4-4C24-ADF3-1CB4D0333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07308" y="3508288"/>
            <a:ext cx="3288624" cy="239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6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34082"/>
          </a:xfrm>
        </p:spPr>
        <p:txBody>
          <a:bodyPr>
            <a:normAutofit fontScale="90000"/>
          </a:bodyPr>
          <a:lstStyle/>
          <a:p>
            <a:r>
              <a:rPr lang="nl-NL" dirty="0"/>
              <a:t>Lijndiagram</a:t>
            </a:r>
          </a:p>
        </p:txBody>
      </p:sp>
      <p:pic>
        <p:nvPicPr>
          <p:cNvPr id="1026" name="Picture 2" descr="http://www.olieprijs.eu/images/absolu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476673"/>
            <a:ext cx="5047134" cy="277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64" y="3645024"/>
            <a:ext cx="4432300" cy="26924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919536" y="198884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Welke lijndiagram is betrouwbaar en welke niet? Leg uit</a:t>
            </a:r>
          </a:p>
        </p:txBody>
      </p:sp>
    </p:spTree>
    <p:extLst>
      <p:ext uri="{BB962C8B-B14F-4D97-AF65-F5344CB8AC3E}">
        <p14:creationId xmlns:p14="http://schemas.microsoft.com/office/powerpoint/2010/main" val="134780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72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3079" name="Group 86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080" name="Rectangle 100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81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3082" name="Rectangle 104">
            <a:extLst>
              <a:ext uri="{FF2B5EF4-FFF2-40B4-BE49-F238E27FC236}">
                <a16:creationId xmlns:a16="http://schemas.microsoft.com/office/drawing/2014/main" id="{13E72759-7A0A-4E0E-A2F9-3EF86C83A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106">
            <a:extLst>
              <a:ext uri="{FF2B5EF4-FFF2-40B4-BE49-F238E27FC236}">
                <a16:creationId xmlns:a16="http://schemas.microsoft.com/office/drawing/2014/main" id="{4020A939-DBBB-4BC9-8087-D274915B9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EFFFF"/>
                </a:solidFill>
              </a:rPr>
              <a:t>Steelbladdiagram</a:t>
            </a:r>
          </a:p>
        </p:txBody>
      </p:sp>
      <p:sp>
        <p:nvSpPr>
          <p:cNvPr id="3084" name="Rectangle 108">
            <a:extLst>
              <a:ext uri="{FF2B5EF4-FFF2-40B4-BE49-F238E27FC236}">
                <a16:creationId xmlns:a16="http://schemas.microsoft.com/office/drawing/2014/main" id="{68CE302C-A316-49C7-A584-5D33FAD9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5" y="965044"/>
            <a:ext cx="5821258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Wiskundeleraar">
            <a:extLst>
              <a:ext uri="{FF2B5EF4-FFF2-40B4-BE49-F238E27FC236}">
                <a16:creationId xmlns:a16="http://schemas.microsoft.com/office/drawing/2014/main" id="{D6FC4891-68AB-41D7-A73F-04C561DFD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8396" y="1127262"/>
            <a:ext cx="3800610" cy="221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Freeform 5">
            <a:extLst>
              <a:ext uri="{FF2B5EF4-FFF2-40B4-BE49-F238E27FC236}">
                <a16:creationId xmlns:a16="http://schemas.microsoft.com/office/drawing/2014/main" id="{8D7E03C2-CF97-4DF3-8309-A30AA8FC3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F8A09A4-1145-4BBE-A3F4-84B4B3CE3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7994" y="3657423"/>
            <a:ext cx="2814046" cy="2532013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352" y="3819641"/>
            <a:ext cx="2287506" cy="2218537"/>
          </a:xfrm>
          <a:prstGeom prst="rect">
            <a:avLst/>
          </a:prstGeom>
        </p:spPr>
      </p:pic>
      <p:sp>
        <p:nvSpPr>
          <p:cNvPr id="115" name="Rectangle 114">
            <a:extLst>
              <a:ext uri="{FF2B5EF4-FFF2-40B4-BE49-F238E27FC236}">
                <a16:creationId xmlns:a16="http://schemas.microsoft.com/office/drawing/2014/main" id="{445099CD-2BE9-478D-89F1-D3250B809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95203" y="3657423"/>
            <a:ext cx="2814049" cy="2532014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teelbladdiagram - Mr. Chadd Academy">
            <a:extLst>
              <a:ext uri="{FF2B5EF4-FFF2-40B4-BE49-F238E27FC236}">
                <a16:creationId xmlns:a16="http://schemas.microsoft.com/office/drawing/2014/main" id="{5AF36E44-906E-4982-B6FE-97D08AFD4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8929" y="3987008"/>
            <a:ext cx="2490606" cy="188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065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Cirkeldiagram tekenen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67608" y="1988840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343170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4007768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655840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523190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5951984" y="1628800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207568" y="168106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Muzieksoort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1703512" y="198884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Aantal liefhebbers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76489" y="168106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Dance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3935761" y="1681064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Hiphop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4641617" y="168106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R&amp;B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5159897" y="1711842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Klassiek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3503712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22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4079776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4727848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5447928" y="198884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2207568" y="2492896"/>
            <a:ext cx="586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Dit wil ik omrekenen naar een cirkeldiagram, hoe doe ik dat?</a:t>
            </a:r>
          </a:p>
        </p:txBody>
      </p:sp>
      <p:cxnSp>
        <p:nvCxnSpPr>
          <p:cNvPr id="24" name="Rechte verbindingslijn 23"/>
          <p:cNvCxnSpPr/>
          <p:nvPr/>
        </p:nvCxnSpPr>
        <p:spPr>
          <a:xfrm>
            <a:off x="2279576" y="3645024"/>
            <a:ext cx="27363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/>
          <p:cNvCxnSpPr/>
          <p:nvPr/>
        </p:nvCxnSpPr>
        <p:spPr>
          <a:xfrm>
            <a:off x="3143672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>
            <a:off x="3719736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/>
          <p:cNvCxnSpPr/>
          <p:nvPr/>
        </p:nvCxnSpPr>
        <p:spPr>
          <a:xfrm>
            <a:off x="4367808" y="3284984"/>
            <a:ext cx="0" cy="7200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1775521" y="285293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Dance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1487489" y="3337248"/>
            <a:ext cx="1514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Aantal liefhebbers</a:t>
            </a:r>
          </a:p>
        </p:txBody>
      </p:sp>
      <p:sp>
        <p:nvSpPr>
          <p:cNvPr id="32" name="Tekstvak 31"/>
          <p:cNvSpPr txBox="1"/>
          <p:nvPr/>
        </p:nvSpPr>
        <p:spPr>
          <a:xfrm>
            <a:off x="1775521" y="3645025"/>
            <a:ext cx="1263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/>
              <a:t>Aantal procent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3206306" y="32849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52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3143672" y="36450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360</a:t>
            </a:r>
          </a:p>
        </p:txBody>
      </p:sp>
      <p:sp>
        <p:nvSpPr>
          <p:cNvPr id="37" name="Tekstvak 36"/>
          <p:cNvSpPr txBox="1"/>
          <p:nvPr/>
        </p:nvSpPr>
        <p:spPr>
          <a:xfrm>
            <a:off x="3935760" y="3284984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38" name="Tekstvak 37"/>
          <p:cNvSpPr txBox="1"/>
          <p:nvPr/>
        </p:nvSpPr>
        <p:spPr>
          <a:xfrm>
            <a:off x="4439816" y="32849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22</a:t>
            </a:r>
          </a:p>
        </p:txBody>
      </p:sp>
      <p:sp>
        <p:nvSpPr>
          <p:cNvPr id="43" name="Tekstvak 42"/>
          <p:cNvSpPr txBox="1"/>
          <p:nvPr/>
        </p:nvSpPr>
        <p:spPr>
          <a:xfrm>
            <a:off x="2351585" y="4293096"/>
            <a:ext cx="453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Hetzelfde geldt voor de andere muzieksoorten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2135560" y="4797153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Dat betekent: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Dance 152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Hiphop 111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R&amp;B 83 graden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Klassiek 14 graden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16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5" grpId="0"/>
      <p:bldP spid="36" grpId="0"/>
      <p:bldP spid="37" grpId="0"/>
      <p:bldP spid="38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hoe ziet er dat dan uit?</a:t>
            </a:r>
          </a:p>
        </p:txBody>
      </p:sp>
      <p:graphicFrame>
        <p:nvGraphicFramePr>
          <p:cNvPr id="4" name="Grafiek 3"/>
          <p:cNvGraphicFramePr/>
          <p:nvPr/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5519936" y="3212976"/>
            <a:ext cx="1242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152 graden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5800" y="4221088"/>
            <a:ext cx="1242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111 graden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935761" y="3212976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83 graden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079777" y="1772816"/>
            <a:ext cx="112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14 graden</a:t>
            </a:r>
          </a:p>
        </p:txBody>
      </p:sp>
    </p:spTree>
    <p:extLst>
      <p:ext uri="{BB962C8B-B14F-4D97-AF65-F5344CB8AC3E}">
        <p14:creationId xmlns:p14="http://schemas.microsoft.com/office/powerpoint/2010/main" val="343921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Stapeldiagram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116632"/>
            <a:ext cx="4711774" cy="633903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135560" y="1628800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Meerdere staafdiagrammen op elkaar!</a:t>
            </a:r>
          </a:p>
          <a:p>
            <a:endParaRPr lang="nl-NL" dirty="0"/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waren er de meeste onvoldoendes voor Engels?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waren er de minste onvoldoendes?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In welk blok was het aantal onvoldoendes voor Duits het grootst? Hoeveel? </a:t>
            </a:r>
          </a:p>
        </p:txBody>
      </p:sp>
    </p:spTree>
    <p:extLst>
      <p:ext uri="{BB962C8B-B14F-4D97-AF65-F5344CB8AC3E}">
        <p14:creationId xmlns:p14="http://schemas.microsoft.com/office/powerpoint/2010/main" val="42279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bereken je het gemiddelde?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2420888"/>
            <a:ext cx="5018862" cy="376808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63552" y="1628801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nl-NL" dirty="0"/>
              <a:t>Totale waarde: totale aantal= 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354730" y="2788076"/>
            <a:ext cx="22291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En dat is: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81: 24= </a:t>
            </a:r>
          </a:p>
          <a:p>
            <a:pPr marL="285750" indent="-285750">
              <a:buFont typeface="Arial"/>
              <a:buChar char="•"/>
            </a:pPr>
            <a:r>
              <a:rPr lang="nl-NL" dirty="0"/>
              <a:t>3.375 </a:t>
            </a:r>
          </a:p>
          <a:p>
            <a:pPr marL="285750" indent="-285750">
              <a:buFont typeface="Arial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1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1409</TotalTime>
  <Words>334</Words>
  <Application>Microsoft Office PowerPoint</Application>
  <PresentationFormat>Breedbeeld</PresentationFormat>
  <Paragraphs>104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Sliert</vt:lpstr>
      <vt:lpstr>Informatieverwerking</vt:lpstr>
      <vt:lpstr>Beelddiagram</vt:lpstr>
      <vt:lpstr>Staafdiagram</vt:lpstr>
      <vt:lpstr>Lijndiagram</vt:lpstr>
      <vt:lpstr>Steelbladdiagram</vt:lpstr>
      <vt:lpstr>Cirkeldiagram tekenen</vt:lpstr>
      <vt:lpstr>En hoe ziet er dat dan uit?</vt:lpstr>
      <vt:lpstr>Stapeldiagram</vt:lpstr>
      <vt:lpstr>Hoe bereken je het gemiddelde?</vt:lpstr>
      <vt:lpstr>Spreidingsbreedte</vt:lpstr>
      <vt:lpstr>Wat is de mediaan en hoe bepaal je die?</vt:lpstr>
      <vt:lpstr>boxplot</vt:lpstr>
      <vt:lpstr>Boxplot</vt:lpstr>
      <vt:lpstr>Grafen</vt:lpstr>
      <vt:lpstr>Gerichte Graaf</vt:lpstr>
      <vt:lpstr>Gerichte graaf </vt:lpstr>
      <vt:lpstr>Afstandstabel</vt:lpstr>
      <vt:lpstr>Modale klasse?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Selten, Harm</dc:creator>
  <cp:lastModifiedBy>Selten, Harm</cp:lastModifiedBy>
  <cp:revision>2</cp:revision>
  <dcterms:created xsi:type="dcterms:W3CDTF">2021-12-22T10:48:10Z</dcterms:created>
  <dcterms:modified xsi:type="dcterms:W3CDTF">2023-02-08T11:29:25Z</dcterms:modified>
</cp:coreProperties>
</file>