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23"/>
  </p:notesMasterIdLst>
  <p:sldIdLst>
    <p:sldId id="256" r:id="rId2"/>
    <p:sldId id="275" r:id="rId3"/>
    <p:sldId id="276" r:id="rId4"/>
    <p:sldId id="268" r:id="rId5"/>
    <p:sldId id="260" r:id="rId6"/>
    <p:sldId id="257" r:id="rId7"/>
    <p:sldId id="258" r:id="rId8"/>
    <p:sldId id="259" r:id="rId9"/>
    <p:sldId id="263" r:id="rId10"/>
    <p:sldId id="264" r:id="rId11"/>
    <p:sldId id="267" r:id="rId12"/>
    <p:sldId id="261" r:id="rId13"/>
    <p:sldId id="262" r:id="rId14"/>
    <p:sldId id="269" r:id="rId15"/>
    <p:sldId id="265" r:id="rId16"/>
    <p:sldId id="266" r:id="rId17"/>
    <p:sldId id="270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57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5AFC2D4-E72C-4A45-827C-4C6FC97E67AE}" v="6" dt="2020-02-10T20:38:22.1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81" d="100"/>
          <a:sy n="81" d="100"/>
        </p:scale>
        <p:origin x="1517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7FF72-A859-4248-9F24-9E37D22A9585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74F52-A89E-4F40-BCDA-C0D87582098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86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11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05210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4460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16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134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vrouwelijk%20teken&amp;source=images&amp;cd=&amp;docid=lldpyYojDL94AM&amp;tbnid=FzWPb5ojDmENGM:&amp;ved=0CAUQjRw&amp;url=http://nl.dreamstime.com/stock-afbeeldingen-vrouwelijk-venus-teken-image6335314&amp;ei=KD4fUsH7KcGN0wWU4YDgDg&amp;psig=AFQjCNH6VZ8OHbuqbcqvW9n4-9x8XhLOwg&amp;ust=1377865625246300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eenmalige%20katheter&amp;source=images&amp;cd=&amp;cad=rja&amp;docid=UvUNd4DOkghMRM&amp;tbnid=Kq7f5HT-CfmJTM:&amp;ved=0CAUQjRw&amp;url=https://urologie.slingeland.nl/professionals/Materialen/Katheters/Kleurcode-katheter/1349/1354/1362&amp;ei=wQYfUoGQDcyY1AWGn4HgDw&amp;bvm=bv.51495398,d.d2k&amp;psig=AFQjCNGSlq8RcGvR-YH6uSPAr5HjUTI-jQ&amp;ust=1377851407172179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anatomie%20blaas&amp;source=images&amp;cd=&amp;cad=rja&amp;docid=Em-8zw0JyYVrLM&amp;tbnid=T2LdzRgtQ_fIdM:&amp;ved=0CAUQjRw&amp;url=http://www.urologiekortrijk.be/patieninformatie/ziektebeelden/blaas&amp;ei=8GMgUtjVDoy10QXRvoDIAg&amp;bvm=bv.51495398,d.d2k&amp;psig=AFQjCNFt3ENWez_84GkyxD4GYZ8V82hCUw&amp;ust=1377940815841053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NU5EjU4VD5U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eenmalige%20katheter&amp;source=images&amp;cd=&amp;cad=rja&amp;docid=C3gQ7VLvYOMomM&amp;tbnid=DICIBKqYxEXrWM:&amp;ved=0CAUQjRw&amp;url=http://www.medireva.nl/productzoeker/product.php?z=2&amp;c1item=2&amp;c2item=0&amp;c3item=0&amp;c4item=2&amp;id=15543315&amp;selectFabrikant=&amp;ei=rT8fUrG3DOam0AXY44HQAQ&amp;psig=AFQjCNFPHfDM2D22kkjd9qIrPinU7x2KUg&amp;ust=1377865996274914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spoelkatheter&amp;source=images&amp;cd=&amp;docid=7lSxbdhTEjiUUM&amp;tbnid=55HjddrgySwWKM:&amp;ved=0CAUQjRw&amp;url=https://urologie.slingeland.nl/professionals/Materialen/Katheters/Spoelkatheter/1349/1354/1410&amp;ei=4EIfUuq4KJL60gWjjYC4BA&amp;bvm=bv.51495398,d.d2k&amp;psig=AFQjCNF4V5O0mDJtCKaAbSVRSE2qINUpjg&amp;ust=1377866826801241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3400" y="188640"/>
            <a:ext cx="7422976" cy="1872208"/>
          </a:xfrm>
        </p:spPr>
        <p:txBody>
          <a:bodyPr/>
          <a:lstStyle/>
          <a:p>
            <a:r>
              <a:rPr lang="nl-NL" dirty="0"/>
              <a:t>    </a:t>
            </a:r>
            <a:r>
              <a:rPr lang="nl-NL" dirty="0">
                <a:solidFill>
                  <a:srgbClr val="21576D"/>
                </a:solidFill>
              </a:rPr>
              <a:t>katheteriseren</a:t>
            </a:r>
            <a:r>
              <a:rPr lang="nl-NL" dirty="0"/>
              <a:t> </a:t>
            </a:r>
            <a:r>
              <a:rPr lang="nl-NL" dirty="0">
                <a:solidFill>
                  <a:srgbClr val="21576D"/>
                </a:solidFill>
              </a:rPr>
              <a:t>vrouw</a:t>
            </a:r>
          </a:p>
        </p:txBody>
      </p:sp>
      <p:pic>
        <p:nvPicPr>
          <p:cNvPr id="1026" name="Picture 2" descr="http://thumbs.dreamstime.com/z/vrouwelijk-venus-teken-633531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1878" y="2492896"/>
            <a:ext cx="40767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204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5" y="1052736"/>
            <a:ext cx="82809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u="sng" dirty="0">
                <a:solidFill>
                  <a:srgbClr val="21576D"/>
                </a:solidFill>
              </a:rPr>
              <a:t>Indicaties voor verblijfskatheter:</a:t>
            </a:r>
          </a:p>
          <a:p>
            <a:endParaRPr lang="nl-NL" sz="36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3600" dirty="0">
                <a:solidFill>
                  <a:srgbClr val="21576D"/>
                </a:solidFill>
              </a:rPr>
              <a:t>incontinentie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36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3600" dirty="0">
                <a:solidFill>
                  <a:srgbClr val="21576D"/>
                </a:solidFill>
              </a:rPr>
              <a:t>voor of na een operatie,  na een bevalling,  trauma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36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3600" dirty="0">
                <a:solidFill>
                  <a:srgbClr val="21576D"/>
                </a:solidFill>
              </a:rPr>
              <a:t>blaasspoeling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3600" dirty="0"/>
          </a:p>
          <a:p>
            <a:pPr marL="571500" indent="-571500">
              <a:buFont typeface="Wingdings" pitchFamily="2" charset="2"/>
              <a:buChar char="§"/>
            </a:pP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221830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692696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000" dirty="0"/>
          </a:p>
          <a:p>
            <a:r>
              <a:rPr lang="nl-NL" sz="4000" b="1" u="sng" dirty="0">
                <a:solidFill>
                  <a:srgbClr val="21576D"/>
                </a:solidFill>
              </a:rPr>
              <a:t>Retentie</a:t>
            </a:r>
            <a:r>
              <a:rPr lang="nl-NL" sz="4000" dirty="0">
                <a:solidFill>
                  <a:srgbClr val="21576D"/>
                </a:solidFill>
              </a:rPr>
              <a:t> = het achterblijven van urine in de blaas omdat iemand niet kan plassen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r>
              <a:rPr lang="nl-NL" sz="4000" b="1" u="sng" dirty="0">
                <a:solidFill>
                  <a:srgbClr val="21576D"/>
                </a:solidFill>
              </a:rPr>
              <a:t>Residu</a:t>
            </a:r>
            <a:r>
              <a:rPr lang="nl-NL" sz="4000" dirty="0">
                <a:solidFill>
                  <a:srgbClr val="21576D"/>
                </a:solidFill>
              </a:rPr>
              <a:t> = urine die achterblijft na het plassen</a:t>
            </a:r>
          </a:p>
        </p:txBody>
      </p:sp>
    </p:spTree>
    <p:extLst>
      <p:ext uri="{BB962C8B-B14F-4D97-AF65-F5344CB8AC3E}">
        <p14:creationId xmlns:p14="http://schemas.microsoft.com/office/powerpoint/2010/main" val="2705444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1556792"/>
            <a:ext cx="835292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</a:t>
            </a:r>
            <a:r>
              <a:rPr lang="nl-NL" sz="4000" dirty="0">
                <a:solidFill>
                  <a:srgbClr val="21576D"/>
                </a:solidFill>
              </a:rPr>
              <a:t>doorsnede wordt uitgedrukt </a:t>
            </a:r>
          </a:p>
          <a:p>
            <a:r>
              <a:rPr lang="nl-NL" sz="4000" dirty="0">
                <a:solidFill>
                  <a:srgbClr val="21576D"/>
                </a:solidFill>
              </a:rPr>
              <a:t>                   in charrière    </a:t>
            </a:r>
          </a:p>
          <a:p>
            <a:r>
              <a:rPr lang="nl-NL" sz="4000" dirty="0">
                <a:solidFill>
                  <a:srgbClr val="21576D"/>
                </a:solidFill>
              </a:rPr>
              <a:t>            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r>
              <a:rPr lang="nl-NL" sz="4000" dirty="0">
                <a:solidFill>
                  <a:srgbClr val="21576D"/>
                </a:solidFill>
              </a:rPr>
              <a:t>          </a:t>
            </a:r>
            <a:r>
              <a:rPr lang="nl-NL" sz="4000" b="1" dirty="0">
                <a:solidFill>
                  <a:srgbClr val="21576D"/>
                </a:solidFill>
              </a:rPr>
              <a:t>1 charrière = 0,3 mm</a:t>
            </a:r>
          </a:p>
        </p:txBody>
      </p:sp>
    </p:spTree>
    <p:extLst>
      <p:ext uri="{BB962C8B-B14F-4D97-AF65-F5344CB8AC3E}">
        <p14:creationId xmlns:p14="http://schemas.microsoft.com/office/powerpoint/2010/main" val="23667130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s://www.slingeland.nl/wms/fm/userfiles/content/urologie/verpleegkundig_kenniscentrum/kleurcodes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08720"/>
            <a:ext cx="7704856" cy="43924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21523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560" y="404664"/>
            <a:ext cx="7626767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>
                <a:solidFill>
                  <a:srgbClr val="21576D"/>
                </a:solidFill>
              </a:rPr>
              <a:t>Oorzaken urineretentie:</a:t>
            </a:r>
          </a:p>
          <a:p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na verdoving door een ruggenprik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epiduraal katheter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zwelling van de urethramond door een operatie,  na een bevalling of na trauma</a:t>
            </a:r>
          </a:p>
          <a:p>
            <a:endParaRPr lang="nl-NL" sz="2800" b="1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het dichtdrukken van de urethra door een vergrote prostaat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neurologische aandoeningen (dwarslaesie)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nl-NL" sz="2800" dirty="0"/>
          </a:p>
          <a:p>
            <a:pPr marL="285750" indent="-285750">
              <a:buFont typeface="Wingdings" pitchFamily="2" charset="2"/>
              <a:buChar char="§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528402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urologiekortrijk.be/_userfiles/images/detrusor_n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8680"/>
            <a:ext cx="6736448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403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1372152"/>
            <a:ext cx="62646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/>
              <a:t>       </a:t>
            </a:r>
            <a:r>
              <a:rPr lang="nl-NL" sz="4000" b="1" dirty="0">
                <a:solidFill>
                  <a:srgbClr val="21576D"/>
                </a:solidFill>
              </a:rPr>
              <a:t>urethra = urinebuis                                                               </a:t>
            </a:r>
          </a:p>
          <a:p>
            <a:endParaRPr lang="nl-NL" dirty="0">
              <a:solidFill>
                <a:srgbClr val="21576D"/>
              </a:solidFill>
            </a:endParaRPr>
          </a:p>
          <a:p>
            <a:r>
              <a:rPr lang="nl-NL" sz="3600" dirty="0">
                <a:solidFill>
                  <a:srgbClr val="21576D"/>
                </a:solidFill>
              </a:rPr>
              <a:t>           bij vrouwen is deze                </a:t>
            </a:r>
          </a:p>
          <a:p>
            <a:r>
              <a:rPr lang="nl-NL" sz="3600" dirty="0">
                <a:solidFill>
                  <a:srgbClr val="21576D"/>
                </a:solidFill>
              </a:rPr>
              <a:t>                 2,5 tot 4 cm</a:t>
            </a:r>
          </a:p>
        </p:txBody>
      </p:sp>
    </p:spTree>
    <p:extLst>
      <p:ext uri="{BB962C8B-B14F-4D97-AF65-F5344CB8AC3E}">
        <p14:creationId xmlns:p14="http://schemas.microsoft.com/office/powerpoint/2010/main" val="23619138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vakq.eu/pic/18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76672"/>
            <a:ext cx="6120680" cy="5129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57557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619672" y="548680"/>
            <a:ext cx="552869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000" dirty="0">
                <a:solidFill>
                  <a:srgbClr val="21576D"/>
                </a:solidFill>
              </a:rPr>
              <a:t>Steriel werken</a:t>
            </a:r>
            <a:r>
              <a:rPr lang="nl-NL" sz="6000" dirty="0"/>
              <a:t>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683568" y="1588684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</a:rPr>
              <a:t>Steriel werkveld maken voor de steriele materialen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</a:rPr>
              <a:t>Vooraf handen desinfecteren en </a:t>
            </a:r>
            <a:r>
              <a:rPr lang="nl-NL" sz="2400" b="1" u="sng" dirty="0">
                <a:solidFill>
                  <a:srgbClr val="21576D"/>
                </a:solidFill>
              </a:rPr>
              <a:t>steriele</a:t>
            </a:r>
            <a:r>
              <a:rPr lang="nl-NL" sz="2400" dirty="0">
                <a:solidFill>
                  <a:srgbClr val="21576D"/>
                </a:solidFill>
              </a:rPr>
              <a:t> handschoenen dragen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</a:rPr>
              <a:t>Extra materiaal meenemen voor het geval je met steriel materiaal een onsteriel object aanraakt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</a:rPr>
              <a:t>Je kunt de handeling met 2 verpleegkundige uitvoeren, waarbij je collega het steriel materiaal aangeeft </a:t>
            </a:r>
          </a:p>
        </p:txBody>
      </p:sp>
    </p:spTree>
    <p:extLst>
      <p:ext uri="{BB962C8B-B14F-4D97-AF65-F5344CB8AC3E}">
        <p14:creationId xmlns:p14="http://schemas.microsoft.com/office/powerpoint/2010/main" val="248189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63588" y="612844"/>
            <a:ext cx="741682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>
                <a:solidFill>
                  <a:srgbClr val="21576D"/>
                </a:solidFill>
              </a:rPr>
              <a:t>Complicaties:</a:t>
            </a:r>
          </a:p>
          <a:p>
            <a:endParaRPr lang="nl-NL" sz="24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</a:rPr>
              <a:t>urineweginfectie  (blaasontsteking of nierbekkenontsteking) </a:t>
            </a:r>
            <a:r>
              <a:rPr lang="nl-NL" sz="2400" dirty="0">
                <a:solidFill>
                  <a:srgbClr val="21576D"/>
                </a:solidFill>
                <a:sym typeface="Wingdings" pitchFamily="2" charset="2"/>
              </a:rPr>
              <a:t> door onvoldoende hygiënische werken of door ontlasting op de katheter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  <a:sym typeface="Wingdings" pitchFamily="2" charset="2"/>
              </a:rPr>
              <a:t>blaaskrampen  reactie van blaas op de ballon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  <a:sym typeface="Wingdings" pitchFamily="2" charset="2"/>
              </a:rPr>
              <a:t>incontinentie  na het verwijderen,  blaas is de controle kwijt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400" dirty="0">
              <a:solidFill>
                <a:srgbClr val="21576D"/>
              </a:solidFill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400" dirty="0">
                <a:solidFill>
                  <a:srgbClr val="21576D"/>
                </a:solidFill>
                <a:sym typeface="Wingdings" pitchFamily="2" charset="2"/>
              </a:rPr>
              <a:t>schrompelblaas  bij lange tijd (1 jaar) een katheter,  blaas is niet meer gevuld en krimpt</a:t>
            </a:r>
            <a:endParaRPr lang="nl-NL" sz="24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767544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764704"/>
            <a:ext cx="6762429" cy="65556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u="sng" dirty="0">
                <a:solidFill>
                  <a:srgbClr val="21576D"/>
                </a:solidFill>
              </a:rPr>
              <a:t>Lesdoelen:</a:t>
            </a:r>
            <a:br>
              <a:rPr lang="nl-NL" sz="2000" dirty="0">
                <a:solidFill>
                  <a:srgbClr val="21576D"/>
                </a:solidFill>
              </a:rPr>
            </a:b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Verschillende soorten blaaskatheters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Indicaties voor katheteriseren (eenmalig en </a:t>
            </a:r>
            <a:r>
              <a:rPr lang="nl-NL" sz="2000" dirty="0" err="1">
                <a:solidFill>
                  <a:srgbClr val="21576D"/>
                </a:solidFill>
              </a:rPr>
              <a:t>verblijfs</a:t>
            </a:r>
            <a:r>
              <a:rPr lang="nl-NL" sz="2000" dirty="0">
                <a:solidFill>
                  <a:srgbClr val="21576D"/>
                </a:solidFill>
              </a:rPr>
              <a:t>)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Begrippen retentie en residu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Oorzaken van blaasretentie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Anatomie van de blaas en geslachtsdelen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Steriel werken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Complicaties na katheteriseren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>
                <a:solidFill>
                  <a:srgbClr val="21576D"/>
                </a:solidFill>
              </a:rPr>
              <a:t>Aandachtspunten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nl-NL" sz="2000" dirty="0">
              <a:solidFill>
                <a:srgbClr val="2157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8475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1340768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>
                <a:solidFill>
                  <a:srgbClr val="21576D"/>
                </a:solidFill>
              </a:rPr>
              <a:t>Aandachtspunten:</a:t>
            </a:r>
          </a:p>
          <a:p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Bij extreme pijn, weerstand en bloedingen direct stoppen en een arts raadplegen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2800" dirty="0">
                <a:solidFill>
                  <a:srgbClr val="21576D"/>
                </a:solidFill>
              </a:rPr>
              <a:t>Je mag maximaal 500 ml in één keer af laten lopen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28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598794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475656" y="1052736"/>
            <a:ext cx="66967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200" b="1" u="sng" dirty="0">
                <a:hlinkClick r:id="rId2"/>
              </a:rPr>
              <a:t>Filmpje katheteriseren</a:t>
            </a:r>
            <a:endParaRPr lang="nl-NL" sz="3200" b="1" u="sng" dirty="0"/>
          </a:p>
          <a:p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329102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516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03648" y="2780928"/>
            <a:ext cx="6165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solidFill>
                  <a:srgbClr val="21576D"/>
                </a:solidFill>
              </a:rPr>
              <a:t>voorbehouden handeling</a:t>
            </a:r>
          </a:p>
        </p:txBody>
      </p:sp>
    </p:spTree>
    <p:extLst>
      <p:ext uri="{BB962C8B-B14F-4D97-AF65-F5344CB8AC3E}">
        <p14:creationId xmlns:p14="http://schemas.microsoft.com/office/powerpoint/2010/main" val="40602824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11560" y="764704"/>
            <a:ext cx="8402044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u="sng" dirty="0">
                <a:solidFill>
                  <a:srgbClr val="21576D"/>
                </a:solidFill>
              </a:rPr>
              <a:t>Soorten blaaskatheters:</a:t>
            </a:r>
          </a:p>
          <a:p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§"/>
            </a:pPr>
            <a:r>
              <a:rPr lang="nl-NL" sz="4000" dirty="0">
                <a:solidFill>
                  <a:srgbClr val="21576D"/>
                </a:solidFill>
              </a:rPr>
              <a:t>eenmalige katheters</a:t>
            </a:r>
          </a:p>
          <a:p>
            <a:pPr marL="571500" indent="-571500">
              <a:buFont typeface="Wingdings" pitchFamily="2" charset="2"/>
              <a:buChar char="§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§"/>
            </a:pPr>
            <a:r>
              <a:rPr lang="nl-NL" sz="4000" dirty="0">
                <a:solidFill>
                  <a:srgbClr val="21576D"/>
                </a:solidFill>
              </a:rPr>
              <a:t>verblijfskatheters (dubbelloops)</a:t>
            </a:r>
          </a:p>
          <a:p>
            <a:pPr marL="571500" indent="-571500">
              <a:buFont typeface="Wingdings" pitchFamily="2" charset="2"/>
              <a:buChar char="§"/>
            </a:pPr>
            <a:endParaRPr lang="nl-NL" sz="4000" dirty="0">
              <a:solidFill>
                <a:srgbClr val="21576D"/>
              </a:solidFill>
            </a:endParaRPr>
          </a:p>
          <a:p>
            <a:pPr marL="571500" indent="-571500">
              <a:buFont typeface="Wingdings" pitchFamily="2" charset="2"/>
              <a:buChar char="§"/>
            </a:pPr>
            <a:r>
              <a:rPr lang="nl-NL" sz="4000" dirty="0">
                <a:solidFill>
                  <a:srgbClr val="21576D"/>
                </a:solidFill>
              </a:rPr>
              <a:t>spoelkatheter (drieloops</a:t>
            </a:r>
            <a:r>
              <a:rPr lang="nl-NL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379324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medireva.beveronline.nl/afbeeldingen/1554331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204864"/>
            <a:ext cx="5760640" cy="3402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hthoek 2"/>
          <p:cNvSpPr/>
          <p:nvPr/>
        </p:nvSpPr>
        <p:spPr>
          <a:xfrm>
            <a:off x="2411760" y="4581872"/>
            <a:ext cx="51845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nl-NL" sz="2800" dirty="0"/>
              <a:t>eenmalige katheters</a:t>
            </a:r>
          </a:p>
        </p:txBody>
      </p:sp>
    </p:spTree>
    <p:extLst>
      <p:ext uri="{BB962C8B-B14F-4D97-AF65-F5344CB8AC3E}">
        <p14:creationId xmlns:p14="http://schemas.microsoft.com/office/powerpoint/2010/main" val="704096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ziekenverzorgende.nl/zv57/F-8710-Verblijfscatheter-vr.jp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253" y="404664"/>
            <a:ext cx="6768752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908951" y="5712675"/>
            <a:ext cx="25226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verblijfskatheter</a:t>
            </a:r>
          </a:p>
        </p:txBody>
      </p:sp>
    </p:spTree>
    <p:extLst>
      <p:ext uri="{BB962C8B-B14F-4D97-AF65-F5344CB8AC3E}">
        <p14:creationId xmlns:p14="http://schemas.microsoft.com/office/powerpoint/2010/main" val="23953532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slingeland.nl/wms/fm/userfiles/content/urologie/verpleegkundig_kenniscentrum/drieweg_spoelkatheter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96752"/>
            <a:ext cx="6480720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123728" y="5589240"/>
            <a:ext cx="24673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/>
              <a:t>spoelkatheter</a:t>
            </a:r>
          </a:p>
        </p:txBody>
      </p:sp>
    </p:spTree>
    <p:extLst>
      <p:ext uri="{BB962C8B-B14F-4D97-AF65-F5344CB8AC3E}">
        <p14:creationId xmlns:p14="http://schemas.microsoft.com/office/powerpoint/2010/main" val="7290639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1052736"/>
            <a:ext cx="97324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u="sng" dirty="0">
                <a:solidFill>
                  <a:srgbClr val="21576D"/>
                </a:solidFill>
              </a:rPr>
              <a:t>Indicaties eenmalige katheterisatie:</a:t>
            </a:r>
          </a:p>
          <a:p>
            <a:endParaRPr lang="nl-NL" sz="36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3600" dirty="0">
                <a:solidFill>
                  <a:srgbClr val="21576D"/>
                </a:solidFill>
              </a:rPr>
              <a:t>steriel opvangen van urine</a:t>
            </a:r>
          </a:p>
          <a:p>
            <a:pPr marL="285750" indent="-285750">
              <a:buFont typeface="Wingdings" pitchFamily="2" charset="2"/>
              <a:buChar char="§"/>
            </a:pPr>
            <a:endParaRPr lang="nl-NL" sz="3600" dirty="0">
              <a:solidFill>
                <a:srgbClr val="21576D"/>
              </a:solidFill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nl-NL" sz="3600" dirty="0">
                <a:solidFill>
                  <a:srgbClr val="21576D"/>
                </a:solidFill>
              </a:rPr>
              <a:t>bij urineretentie </a:t>
            </a:r>
          </a:p>
        </p:txBody>
      </p:sp>
    </p:spTree>
    <p:extLst>
      <p:ext uri="{BB962C8B-B14F-4D97-AF65-F5344CB8AC3E}">
        <p14:creationId xmlns:p14="http://schemas.microsoft.com/office/powerpoint/2010/main" val="3849395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339</TotalTime>
  <Words>305</Words>
  <Application>Microsoft Office PowerPoint</Application>
  <PresentationFormat>Diavoorstelling (4:3)</PresentationFormat>
  <Paragraphs>93</Paragraphs>
  <Slides>21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Calibri</vt:lpstr>
      <vt:lpstr>Rockwell</vt:lpstr>
      <vt:lpstr>Wingdings</vt:lpstr>
      <vt:lpstr>Wingdings 2</vt:lpstr>
      <vt:lpstr>Gieterij</vt:lpstr>
      <vt:lpstr>    katheteriseren vrouw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katheteriseren vrouw</dc:title>
  <dc:creator>Laure, Debby de</dc:creator>
  <cp:lastModifiedBy>Jolanda Vermeulen</cp:lastModifiedBy>
  <cp:revision>34</cp:revision>
  <dcterms:created xsi:type="dcterms:W3CDTF">2013-08-29T12:20:49Z</dcterms:created>
  <dcterms:modified xsi:type="dcterms:W3CDTF">2020-11-27T22:26:29Z</dcterms:modified>
</cp:coreProperties>
</file>