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7"/>
  </p:notesMasterIdLst>
  <p:sldIdLst>
    <p:sldId id="256" r:id="rId2"/>
    <p:sldId id="261" r:id="rId3"/>
    <p:sldId id="264" r:id="rId4"/>
    <p:sldId id="263" r:id="rId5"/>
    <p:sldId id="265" r:id="rId6"/>
    <p:sldId id="308" r:id="rId7"/>
    <p:sldId id="266" r:id="rId8"/>
    <p:sldId id="279" r:id="rId9"/>
    <p:sldId id="267" r:id="rId10"/>
    <p:sldId id="280" r:id="rId11"/>
    <p:sldId id="286" r:id="rId12"/>
    <p:sldId id="277" r:id="rId13"/>
    <p:sldId id="260" r:id="rId14"/>
    <p:sldId id="278" r:id="rId15"/>
    <p:sldId id="268" r:id="rId16"/>
    <p:sldId id="287" r:id="rId17"/>
    <p:sldId id="270" r:id="rId18"/>
    <p:sldId id="276" r:id="rId19"/>
    <p:sldId id="281" r:id="rId20"/>
    <p:sldId id="273" r:id="rId21"/>
    <p:sldId id="282" r:id="rId22"/>
    <p:sldId id="288" r:id="rId23"/>
    <p:sldId id="289" r:id="rId24"/>
    <p:sldId id="305" r:id="rId25"/>
    <p:sldId id="284" r:id="rId26"/>
    <p:sldId id="291" r:id="rId27"/>
    <p:sldId id="290" r:id="rId28"/>
    <p:sldId id="306" r:id="rId29"/>
    <p:sldId id="293" r:id="rId30"/>
    <p:sldId id="292" r:id="rId31"/>
    <p:sldId id="307" r:id="rId32"/>
    <p:sldId id="301" r:id="rId33"/>
    <p:sldId id="304" r:id="rId34"/>
    <p:sldId id="295" r:id="rId35"/>
    <p:sldId id="294" r:id="rId3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9AC25-E535-40A8-915E-3815E906A0E2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65540-4026-48DE-B391-6E43B2313F1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5709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8280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Je hebt</a:t>
            </a:r>
            <a:r>
              <a:rPr lang="nl-NL" baseline="0" dirty="0"/>
              <a:t> </a:t>
            </a:r>
            <a:r>
              <a:rPr lang="nl-NL" baseline="0"/>
              <a:t>ook chronische wonden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6886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Je hebt</a:t>
            </a:r>
            <a:r>
              <a:rPr lang="nl-NL" baseline="0" dirty="0"/>
              <a:t> </a:t>
            </a:r>
            <a:r>
              <a:rPr lang="nl-NL" baseline="0"/>
              <a:t>ook chronische wonden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96886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775F5F5-E26C-4875-A031-F17BF6DE4E5D}" type="slidenum">
              <a:rPr lang="nl-NL">
                <a:latin typeface="Arial" charset="0"/>
              </a:rPr>
              <a:pPr eaLnBrk="1" hangingPunct="1"/>
              <a:t>15</a:t>
            </a:fld>
            <a:endParaRPr lang="nl-NL">
              <a:latin typeface="Arial" charset="0"/>
            </a:endParaRPr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25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67442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29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45996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2</a:t>
            </a:r>
            <a:r>
              <a:rPr lang="nl-NL" baseline="30000" dirty="0"/>
              <a:t>e</a:t>
            </a:r>
            <a:r>
              <a:rPr lang="nl-NL" dirty="0"/>
              <a:t> </a:t>
            </a:r>
            <a:r>
              <a:rPr lang="nl-NL" dirty="0" err="1"/>
              <a:t>graads</a:t>
            </a:r>
            <a:r>
              <a:rPr lang="nl-NL" baseline="0" dirty="0"/>
              <a:t> heet water verbranding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65540-4026-48DE-B391-6E43B2313F1F}" type="slidenum">
              <a:rPr lang="nl-NL" smtClean="0"/>
              <a:t>30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0360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2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2CFFA-CD82-4BBF-990B-E893DBBDB165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32D318-A4EA-4364-B853-D86458B3CA27}" type="slidenum">
              <a:rPr lang="nl-NL" smtClean="0"/>
              <a:t>‹nr.›</a:t>
            </a:fld>
            <a:endParaRPr lang="nl-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source=images&amp;cd=&amp;cad=rja&amp;docid=wm-INY9n11gTZM&amp;tbnid=aV2rkL8asHTMoM&amp;ved=0CAgQjRw&amp;url=http://wondzorg.jouwweb.nl/&amp;ei=sPQEU8_GCeKM0AXC_ICACg&amp;psig=AFQjCNEYb1-iynyKyp3O1QkH5MDgiC1Bfw&amp;ust=139292011221290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_zuKG-nNleEIDM&amp;tbnid=FJefEtrYpUD1HM:&amp;ved=0CAUQjRw&amp;url=http://feyenoord.netwerk.to/forums/HTML/forum14/32-100.php&amp;ei=sLcDU7bROKSd0QWMzYHABg&amp;psig=AFQjCNEo8RSdW8Y2Q9QNbd06KNN7kL2eRw&amp;ust=1392838915156037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huidziekten.nl/afbeeldingen/decubitus-graad-2-ontvelling.jpg" TargetMode="Externa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rotescheur.nl/wp-content/uploads/2011/08/ehbo-1010-schaafwond.jpg" TargetMode="Externa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source=images&amp;cd=&amp;cad=rja&amp;docid=hgWXeqn_yNFxUM&amp;tbnid=_Dx9MPhngp769M&amp;ved=0CAgQjRw&amp;url=http://www.klinion.nl/open_beenwonden/&amp;ei=FPgEU7GZKsOS0AWE1IDQAw&amp;psig=AFQjCNEiMTIPgBeMP3jstQIKMT9OOVIx6w&amp;ust=1392920980758774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grotescheur.nl/wp-content/uploads/2011/06/ehbo-090-kneuzingenkel.jpg" TargetMode="Externa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google.nl/url?sa=i&amp;rct=j&amp;q=&amp;esrc=s&amp;frm=1&amp;source=images&amp;cd=&amp;cad=rja&amp;uact=8&amp;docid=dCjdfN9L9XqCZM&amp;tbnid=13f4LClg7krpcM:&amp;ved=0CAUQjRw&amp;url=http://www.huidziekten.nl/folders/nederlands/erysipelas-wondroos-belroos.htm&amp;ei=_vt8U4DLHIiiyQOFkIDIBA&amp;bvm=bv.67229260,d.bGQ&amp;psig=AFQjCNHjWWOYT3etMPb3ET9J40o-7MOfTQ&amp;ust=1400786222725747" TargetMode="Externa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lotuskringdekempen.nl/cms/images/lotus/doordringen/09_wond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nl/url?sa=i&amp;rct=j&amp;q=&amp;esrc=s&amp;frm=1&amp;source=images&amp;cd=&amp;cad=rja&amp;docid=9lXi_fJezR8q6M&amp;tbnid=YFNfbXQKgETKcM:&amp;ved=0CAUQjRw&amp;url=http://www.learningsupport.nl/operatie-inzicht/traumatologie/weke-delen-letsel/wondgenezing.html&amp;ei=dWcCU_TCMsam0QX_tIDwDg&amp;bvm=bv.61535280,d.d2k&amp;psig=AFQjCNFwTS5D1y0TYSiP9cQpx6I8Uz3X0g&amp;ust=1392752820756729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frm=1&amp;source=images&amp;cd=&amp;cad=rja&amp;docid=t_INoP4_gvHHnM&amp;tbnid=ccwzRWk25L7OAM:&amp;ved=0CAUQjRw&amp;url=http://www.menselijk-lichaam.com/eerste-hulp-ehbo/soorten-hechtingen&amp;ei=GrcDU7DdBevI0AXg74HQBQ&amp;psig=AFQjCNGRGs-rRRAnz8v503j53aXFTkgAmQ&amp;ust=1392838733463614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9lXi_fJezR8q6M&amp;tbnid=JUrBRzJltTliUM:&amp;ved=0CAUQjRw&amp;url=http://www.learningsupport.nl/operatie-inzicht/traumatologie/weke-delen-letsel/wondgenezing.html&amp;ei=yWcCU_3VDebH0AXyloCgBg&amp;bvm=bv.61535280,d.d2k&amp;psig=AFQjCNEcqgkhmd0uOn3LGVVY8ERcpSGoaA&amp;ust=139275292471510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t3.gstatic.com/images?q=tbn:ANd9GcRRC7x_kNY7hrn32jbRIQjqdSVTf_ao6RPM_zpwyR76jrPoZTwL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36712"/>
            <a:ext cx="8001000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3327347" y="4133412"/>
            <a:ext cx="228139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>
                <a:latin typeface="Arial" pitchFamily="34" charset="0"/>
                <a:cs typeface="Arial" pitchFamily="34" charset="0"/>
              </a:rPr>
              <a:t>deel 1</a:t>
            </a:r>
          </a:p>
        </p:txBody>
      </p:sp>
    </p:spTree>
    <p:extLst>
      <p:ext uri="{BB962C8B-B14F-4D97-AF65-F5344CB8AC3E}">
        <p14:creationId xmlns:p14="http://schemas.microsoft.com/office/powerpoint/2010/main" val="37877185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560" y="764703"/>
            <a:ext cx="78527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Secundaire wondzorg: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1028" name="Picture 4" descr="http://4.bp.blogspot.com/_27mrSmXYH1E/SsLLaqep2eI/AAAAAAAAC6k/nIhzXYodL1U/s400/32724718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067" y="1841921"/>
            <a:ext cx="640377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18751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15616" y="2636912"/>
            <a:ext cx="59779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Indeling van wonden</a:t>
            </a:r>
          </a:p>
        </p:txBody>
      </p:sp>
    </p:spTree>
    <p:extLst>
      <p:ext uri="{BB962C8B-B14F-4D97-AF65-F5344CB8AC3E}">
        <p14:creationId xmlns:p14="http://schemas.microsoft.com/office/powerpoint/2010/main" val="1166008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692696"/>
            <a:ext cx="792088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                      </a:t>
            </a:r>
            <a:r>
              <a:rPr lang="nl-NL" sz="6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nl-NL" sz="6000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nl-NL" sz="60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S</a:t>
            </a:r>
            <a:endParaRPr lang="nl-NL" sz="6000" dirty="0">
              <a:latin typeface="Arial" pitchFamily="34" charset="0"/>
              <a:cs typeface="Arial" pitchFamily="34" charset="0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                     classificatie</a:t>
            </a:r>
          </a:p>
          <a:p>
            <a:endParaRPr lang="nl-NL" sz="3200" u="sng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  <a:sym typeface="Wingdings" pitchFamily="2" charset="2"/>
              </a:rPr>
              <a:t>hiermee wordt structuur aangebracht in de wondbehandeling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  <a:sym typeface="Wingdings" pitchFamily="2" charset="2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  <a:sym typeface="Wingdings" pitchFamily="2" charset="2"/>
              </a:rPr>
              <a:t>           wonden worden ingedeeld in: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  <a:sym typeface="Wingdings" pitchFamily="2" charset="2"/>
            </a:endParaRPr>
          </a:p>
          <a:p>
            <a:r>
              <a:rPr lang="nl-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                   </a:t>
            </a:r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zwart</a:t>
            </a:r>
            <a:r>
              <a:rPr lang="nl-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 – </a:t>
            </a:r>
            <a:r>
              <a:rPr lang="nl-NL" sz="3200" dirty="0">
                <a:solidFill>
                  <a:srgbClr val="FFFF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geel </a:t>
            </a:r>
            <a:r>
              <a:rPr lang="nl-NL" sz="3200" dirty="0">
                <a:latin typeface="Arial" pitchFamily="34" charset="0"/>
                <a:cs typeface="Arial" pitchFamily="34" charset="0"/>
                <a:sym typeface="Wingdings" pitchFamily="2" charset="2"/>
              </a:rPr>
              <a:t>- </a:t>
            </a:r>
            <a:r>
              <a:rPr lang="nl-NL" sz="3200" dirty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rood</a:t>
            </a:r>
          </a:p>
          <a:p>
            <a:endParaRPr lang="nl-NL" sz="3200" dirty="0">
              <a:latin typeface="Arial" pitchFamily="34" charset="0"/>
              <a:cs typeface="Arial" pitchFamily="34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355196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WCS classificatiemode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8135"/>
            <a:ext cx="8382693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21528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707347"/>
            <a:ext cx="5032147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400" b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              </a:t>
            </a:r>
            <a:r>
              <a:rPr lang="nl-NL" sz="44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Rode wond:</a:t>
            </a:r>
          </a:p>
          <a:p>
            <a:endParaRPr lang="nl-NL" sz="4400" b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sz="4400" b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1026" name="Picture 2" descr="http://www.wondbedekkers.nl/afbeeldingen/400Papillomatosi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97835"/>
            <a:ext cx="6381417" cy="3657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544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323528" y="260648"/>
            <a:ext cx="8568952" cy="6192688"/>
          </a:xfrm>
        </p:spPr>
        <p:txBody>
          <a:bodyPr>
            <a:noAutofit/>
          </a:bodyPr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endParaRPr lang="nl-NL" sz="3200" i="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nl-NL" sz="3200" b="1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de rode wond </a:t>
            </a:r>
            <a:r>
              <a:rPr lang="nl-NL" sz="3200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= een wond in de </a:t>
            </a:r>
            <a:r>
              <a:rPr lang="nl-NL" sz="3200" i="0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herstelfase</a:t>
            </a:r>
            <a:r>
              <a:rPr lang="nl-NL" sz="3200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, waarvan het wondoppervlak grotendeels of geheel bestaat uit granulatieweefsel. </a:t>
            </a:r>
          </a:p>
          <a:p>
            <a:pPr eaLnBrk="1" hangingPunct="1">
              <a:lnSpc>
                <a:spcPct val="90000"/>
              </a:lnSpc>
              <a:defRPr/>
            </a:pPr>
            <a:endParaRPr lang="nl-NL" sz="3200" i="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buNone/>
              <a:defRPr/>
            </a:pPr>
            <a:endParaRPr lang="nl-NL" sz="3200" i="0" u="sng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buNone/>
              <a:defRPr/>
            </a:pPr>
            <a:r>
              <a:rPr lang="nl-NL" sz="3200" i="0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Doel bij een droge wond:</a:t>
            </a:r>
            <a:r>
              <a:rPr lang="nl-NL" sz="3200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</a:t>
            </a:r>
          </a:p>
          <a:p>
            <a:pPr>
              <a:buFontTx/>
              <a:buChar char="-"/>
              <a:defRPr/>
            </a:pPr>
            <a:r>
              <a:rPr lang="nl-NL" sz="3200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beschermen en vochtig milieu creëren</a:t>
            </a:r>
          </a:p>
          <a:p>
            <a:pPr>
              <a:buNone/>
              <a:defRPr/>
            </a:pPr>
            <a:r>
              <a:rPr lang="nl-NL" sz="3200" i="0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Doel bij vochtige wond:</a:t>
            </a:r>
          </a:p>
          <a:p>
            <a:pPr>
              <a:buNone/>
              <a:defRPr/>
            </a:pPr>
            <a:r>
              <a:rPr lang="nl-NL" sz="3200" i="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- beschermen en teveel aan vocht beperken</a:t>
            </a: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nl-NL" sz="3200" i="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922781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15616" y="2636912"/>
            <a:ext cx="60083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verzorgen</a:t>
            </a:r>
          </a:p>
          <a:p>
            <a:endParaRPr lang="nl-NL" sz="4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18249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75436" y="476672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Een wond verzorgen:</a:t>
            </a:r>
          </a:p>
          <a:p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Lees het wondzorgplan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Verzamel </a:t>
            </a:r>
            <a:r>
              <a:rPr lang="nl-NL" sz="3200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alle</a:t>
            </a:r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benodigde materialen voor 1 wondzorg</a:t>
            </a:r>
          </a:p>
          <a:p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Ongebruikte steriele materialen mogen niet terug in de kast</a:t>
            </a:r>
          </a:p>
          <a:p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endParaRPr lang="nl-NL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919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andalcoh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5616" y="620688"/>
            <a:ext cx="6695975" cy="5113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299388" y="5932785"/>
            <a:ext cx="43284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desinfecteer je handen</a:t>
            </a:r>
          </a:p>
        </p:txBody>
      </p:sp>
    </p:spTree>
    <p:extLst>
      <p:ext uri="{BB962C8B-B14F-4D97-AF65-F5344CB8AC3E}">
        <p14:creationId xmlns:p14="http://schemas.microsoft.com/office/powerpoint/2010/main" val="3218038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75436" y="476672"/>
            <a:ext cx="820891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verzorgen: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Contoleer het verband op: geur, kleur en exsudaat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Gooi het verband met je handschoenen in de afvalzak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3" name="Picture 3" descr="wondverzorging 0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563888" y="4005064"/>
            <a:ext cx="3816350" cy="2484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106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116632"/>
            <a:ext cx="8892480" cy="8802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			LEERDOELEN</a:t>
            </a:r>
          </a:p>
          <a:p>
            <a:endParaRPr lang="nl-NL" sz="36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Welke soorten wonden er zijn</a:t>
            </a:r>
          </a:p>
          <a:p>
            <a:pPr marL="571500" indent="-571500">
              <a:buFont typeface="Arial" pitchFamily="34" charset="0"/>
              <a:buChar char="•"/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Kun je vertellen wat granulatieweefsel is</a:t>
            </a:r>
          </a:p>
          <a:p>
            <a:pPr marL="571500" indent="-571500">
              <a:buFont typeface="Arial" pitchFamily="34" charset="0"/>
              <a:buChar char="•"/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Kun je een indeling maken van wonden volgens de WCS classificatie</a:t>
            </a:r>
          </a:p>
          <a:p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	</a:t>
            </a:r>
            <a:r>
              <a:rPr lang="nl-NL" sz="28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 deze les de rode wond</a:t>
            </a:r>
          </a:p>
          <a:p>
            <a:endParaRPr lang="nl-NL" sz="2800" i="1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28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Kun je het doel aangegeven bij de rode wondzorg </a:t>
            </a:r>
          </a:p>
          <a:p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Kun je vertellen hoe je een wond moet verzorgen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endParaRPr lang="nl-NL" sz="36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endParaRPr lang="nl-NL" sz="36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endParaRPr lang="nl-NL" sz="36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571500" indent="-571500">
              <a:buFont typeface="Arial" pitchFamily="34" charset="0"/>
              <a:buChar char="•"/>
            </a:pPr>
            <a:endParaRPr lang="nl-NL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367295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548680"/>
            <a:ext cx="66247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Inspecteer de wond op:</a:t>
            </a:r>
          </a:p>
          <a:p>
            <a:pPr>
              <a:lnSpc>
                <a:spcPct val="90000"/>
              </a:lnSpc>
            </a:pPr>
            <a:endParaRPr lang="nl-NL" sz="3200" u="sng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kleur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geur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afmeting (grootte en diepte)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ondermijningen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wondranden / huid rondom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hoeveelheid exsudaat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pijn</a:t>
            </a:r>
          </a:p>
          <a:p>
            <a:pPr marL="457200" indent="-457200">
              <a:lnSpc>
                <a:spcPct val="9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beleving patiënt</a:t>
            </a:r>
          </a:p>
        </p:txBody>
      </p:sp>
      <p:pic>
        <p:nvPicPr>
          <p:cNvPr id="3" name="Picture 5" descr="812678-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975" y="3799026"/>
            <a:ext cx="1698625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5320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75436" y="476672"/>
            <a:ext cx="8208912" cy="664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verzorgen:</a:t>
            </a: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lnSpc>
                <a:spcPct val="80000"/>
              </a:lnSpc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Trek schone handschoenen aan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Reinig de wond:</a:t>
            </a:r>
          </a:p>
          <a:p>
            <a:pPr>
              <a:lnSpc>
                <a:spcPct val="80000"/>
              </a:lnSpc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	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spoelen met kraanwater (of een andere spoelvloeistof).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spoelen onder de douche.</a:t>
            </a: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914400" lvl="1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28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schoonmaken met een vochtig gaas (1 strijkbeweging van schoon naar vies en dan gaasje vernieuwen).</a:t>
            </a:r>
          </a:p>
          <a:p>
            <a:pPr lvl="1">
              <a:lnSpc>
                <a:spcPct val="80000"/>
              </a:lnSpc>
            </a:pPr>
            <a:endParaRPr lang="nl-NL" sz="28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914400" lvl="1" indent="-45720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241950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75436" y="476672"/>
            <a:ext cx="8208912" cy="659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verzorgen:</a:t>
            </a: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lnSpc>
                <a:spcPct val="80000"/>
              </a:lnSpc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Trek nieuwe schone handschoenen aan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Je mag ook de no-</a:t>
            </a:r>
            <a:r>
              <a:rPr lang="nl-NL" sz="3200" dirty="0" err="1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touch</a:t>
            </a: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methode gebruiken m.b.v. 2 pincetten 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Breng het nieuwe verband aan zoals voorgeschreven in het wondzorgplan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4" name="Picture 2" descr="https://www.mediqcombicare.nl/imgdl.aspx?type=productgroot&amp;url=http://mediqdirect.beveronline.nl/afbeeldingen/000571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068960"/>
            <a:ext cx="4043856" cy="1870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51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75436" y="476672"/>
            <a:ext cx="8208912" cy="41435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verzorgen:</a:t>
            </a: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lnSpc>
                <a:spcPct val="80000"/>
              </a:lnSpc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Verzamel al het afval in de afvalzak</a:t>
            </a:r>
          </a:p>
          <a:p>
            <a:pPr>
              <a:lnSpc>
                <a:spcPct val="80000"/>
              </a:lnSpc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>
              <a:lnSpc>
                <a:spcPct val="80000"/>
              </a:lnSpc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Trek handschoenen uit en knoop de afvalzak dicht voordat je de kamer verlaat</a:t>
            </a: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457200" indent="-457200">
              <a:lnSpc>
                <a:spcPct val="80000"/>
              </a:lnSpc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5" name="Picture 3" descr="wondverzorging 04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47916" y="4149080"/>
            <a:ext cx="4463951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95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2" y="2852936"/>
            <a:ext cx="646189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>
                <a:solidFill>
                  <a:schemeClr val="bg1"/>
                </a:solidFill>
                <a:latin typeface="Hadassah Friedlaender" panose="02020603050405020304" pitchFamily="18" charset="-79"/>
                <a:ea typeface="Tahoma" pitchFamily="34" charset="0"/>
                <a:cs typeface="Hadassah Friedlaender" panose="02020603050405020304" pitchFamily="18" charset="-79"/>
              </a:rPr>
              <a:t>   Soorten wonden</a:t>
            </a:r>
          </a:p>
        </p:txBody>
      </p:sp>
    </p:spTree>
    <p:extLst>
      <p:ext uri="{BB962C8B-B14F-4D97-AF65-F5344CB8AC3E}">
        <p14:creationId xmlns:p14="http://schemas.microsoft.com/office/powerpoint/2010/main" val="9184566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hemische wond, brandwond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692696"/>
            <a:ext cx="752483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3775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raad 2 decubitus (ontvelling) (klik op foto voor vergroting) [bron: www.decubitus.be]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04972"/>
            <a:ext cx="7560840" cy="5188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313299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rotescheur.nl/wp-content/uploads/2011/08/ehbo-1010-schaafwon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80728"/>
            <a:ext cx="6120680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78422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opyright www.chirurgenoperatie.nl     Gebruik voor presentaties slechts na schriftelijke toestemming en met bronvermelding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52842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85050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1.gstatic.com/images?q=tbn:ANd9GcS4a9pXVXljGK1q04VAwpOaZDlx_LEXS7avzBa01jC8MvmRIMGY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052736"/>
            <a:ext cx="7128791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5363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08615" y="1052736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3600" b="1" i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Definitie:</a:t>
            </a:r>
          </a:p>
          <a:p>
            <a:pPr lvl="0"/>
            <a:endParaRPr lang="nl-NL" sz="3600" b="1" i="1" u="sng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lvl="0"/>
            <a:r>
              <a:rPr lang="nl-NL" sz="36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Een wond is een verbreking van de anatomische en functionele samenhang van levend weefsel.</a:t>
            </a:r>
            <a:endParaRPr lang="nl-NL" sz="36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2050" name="Picture 2" descr="http://www.fioretticollege.nl/cursus-veilig-werken/wond-wondje-kni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915204"/>
            <a:ext cx="2592288" cy="2394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79773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activiteit_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128792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8429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wratten&#10;                                                    behandeld met&#10;                                                    stiksto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736"/>
            <a:ext cx="576064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83311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rotescheur.nl/wp-content/uploads/2011/06/ehbo-090-kneuzingenk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268760"/>
            <a:ext cx="6696744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91877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huidziekten.nl/afbeeldingen/erysipelas-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1341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2919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mg00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96752"/>
            <a:ext cx="6858000" cy="422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280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lotuskringdekempen.nl/cms/images/lotus/doordringen/09_wond_thumb.jpg">
            <a:hlinkClick r:id="rId2" tooltip="Doordringende wond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6"/>
            <a:ext cx="784887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327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188640"/>
            <a:ext cx="7776864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Soorten wonden: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Mechanische wonden</a:t>
            </a: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	* stomp</a:t>
            </a: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	* scherp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Chemische wonden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Elektrische wonden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Stralingswonden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Thermische wonden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Circulatiestoornis wonden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Oncologische wonden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3200" i="1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Infectiewonden</a:t>
            </a:r>
          </a:p>
        </p:txBody>
      </p:sp>
    </p:spTree>
    <p:extLst>
      <p:ext uri="{BB962C8B-B14F-4D97-AF65-F5344CB8AC3E}">
        <p14:creationId xmlns:p14="http://schemas.microsoft.com/office/powerpoint/2010/main" val="3909879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3128" y="836712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Granulatieweefsel</a:t>
            </a:r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 = jong bloedvatrijk bindweefsel 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roze, korrelig en bloedt gemakkelijk</a:t>
            </a:r>
          </a:p>
        </p:txBody>
      </p:sp>
      <p:pic>
        <p:nvPicPr>
          <p:cNvPr id="3" name="Picture 2" descr="http://www.wondbedekkers.nl/afbeeldingen/400Leishmaniasis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645024"/>
            <a:ext cx="3810000" cy="249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4352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pload.wikimedia.org/wikipedia/commons/thumb/5/58/Scar_%28xndr%29.jpg/800px-Scar_%28xndr%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7219950" cy="595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689165" y="6412686"/>
            <a:ext cx="989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Litteken</a:t>
            </a:r>
          </a:p>
        </p:txBody>
      </p:sp>
    </p:spTree>
    <p:extLst>
      <p:ext uri="{BB962C8B-B14F-4D97-AF65-F5344CB8AC3E}">
        <p14:creationId xmlns:p14="http://schemas.microsoft.com/office/powerpoint/2010/main" val="3288227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93527" y="620688"/>
            <a:ext cx="805493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Primaire wondgenezing: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De wond is schoon en geneest zonder problemen (vaak met hechtingen)</a:t>
            </a:r>
          </a:p>
          <a:p>
            <a:endParaRPr lang="nl-NL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endParaRPr lang="nl-NL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</p:txBody>
      </p:sp>
      <p:pic>
        <p:nvPicPr>
          <p:cNvPr id="3074" name="Picture 2" descr="http://www.learningsupport.nl/files/operatie-inzicht/traumatologie/introductie/primaire-wondgenezing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657" y="3645024"/>
            <a:ext cx="6181556" cy="2666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22606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93527" y="620688"/>
            <a:ext cx="80549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Primaire</a:t>
            </a:r>
            <a:r>
              <a:rPr lang="nl-NL" sz="4000" b="1" u="sng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nl-NL" sz="40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wondgenezing:</a:t>
            </a:r>
          </a:p>
          <a:p>
            <a:endParaRPr lang="nl-NL" sz="3200" dirty="0">
              <a:latin typeface="Arial" pitchFamily="34" charset="0"/>
              <a:cs typeface="Arial" pitchFamily="34" charset="0"/>
            </a:endParaRP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0" name="Picture 2" descr="http://www.menselijk-lichaam.com/wp-content/uploads/hechtinge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732" y="2251904"/>
            <a:ext cx="5627603" cy="369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6421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learningsupport.nl/files/operatie-inzicht/traumatologie/introductie/secundaire-wondgenezin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45" y="3429000"/>
            <a:ext cx="6196608" cy="3035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611560" y="764703"/>
            <a:ext cx="7852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Secundaire wondzorg:</a:t>
            </a:r>
          </a:p>
          <a:p>
            <a:endParaRPr lang="nl-NL" sz="3200" dirty="0">
              <a:solidFill>
                <a:schemeClr val="bg1"/>
              </a:solidFill>
              <a:latin typeface="Hadassah Friedlaender" panose="02020603050405020304" pitchFamily="18" charset="-79"/>
              <a:cs typeface="Hadassah Friedlaender" panose="02020603050405020304" pitchFamily="18" charset="-79"/>
            </a:endParaRPr>
          </a:p>
          <a:p>
            <a:r>
              <a:rPr lang="nl-NL" sz="3200" dirty="0">
                <a:solidFill>
                  <a:schemeClr val="bg1"/>
                </a:solidFill>
                <a:latin typeface="Hadassah Friedlaender" panose="02020603050405020304" pitchFamily="18" charset="-79"/>
                <a:cs typeface="Hadassah Friedlaender" panose="02020603050405020304" pitchFamily="18" charset="-79"/>
              </a:rPr>
              <a:t>De wond is vuil of rafelig en kan niet worden gehecht, hij moet langzaam dichtgroeien</a:t>
            </a:r>
          </a:p>
        </p:txBody>
      </p:sp>
    </p:spTree>
    <p:extLst>
      <p:ext uri="{BB962C8B-B14F-4D97-AF65-F5344CB8AC3E}">
        <p14:creationId xmlns:p14="http://schemas.microsoft.com/office/powerpoint/2010/main" val="2132983692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Beurspresentatie</Template>
  <TotalTime>432</TotalTime>
  <Words>421</Words>
  <Application>Microsoft Office PowerPoint</Application>
  <PresentationFormat>Diavoorstelling (4:3)</PresentationFormat>
  <Paragraphs>131</Paragraphs>
  <Slides>35</Slides>
  <Notes>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35</vt:i4>
      </vt:variant>
    </vt:vector>
  </HeadingPairs>
  <TitlesOfParts>
    <vt:vector size="41" baseType="lpstr">
      <vt:lpstr>Arial</vt:lpstr>
      <vt:lpstr>Arial Black</vt:lpstr>
      <vt:lpstr>Calibri</vt:lpstr>
      <vt:lpstr>Candara</vt:lpstr>
      <vt:lpstr>Hadassah Friedlaender</vt:lpstr>
      <vt:lpstr>Tradeshow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Laure, Debby de</dc:creator>
  <cp:lastModifiedBy>Jolanda Vermeulen</cp:lastModifiedBy>
  <cp:revision>51</cp:revision>
  <dcterms:created xsi:type="dcterms:W3CDTF">2014-02-16T18:21:01Z</dcterms:created>
  <dcterms:modified xsi:type="dcterms:W3CDTF">2020-11-21T04:34:25Z</dcterms:modified>
</cp:coreProperties>
</file>