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56" r:id="rId3"/>
    <p:sldId id="257" r:id="rId4"/>
    <p:sldId id="258" r:id="rId5"/>
    <p:sldId id="259" r:id="rId6"/>
    <p:sldId id="260" r:id="rId7"/>
    <p:sldId id="288" r:id="rId8"/>
    <p:sldId id="287" r:id="rId9"/>
    <p:sldId id="261" r:id="rId10"/>
    <p:sldId id="262" r:id="rId11"/>
    <p:sldId id="263" r:id="rId12"/>
    <p:sldId id="264" r:id="rId13"/>
    <p:sldId id="289" r:id="rId14"/>
    <p:sldId id="291" r:id="rId15"/>
    <p:sldId id="290" r:id="rId16"/>
    <p:sldId id="292" r:id="rId17"/>
    <p:sldId id="265" r:id="rId18"/>
    <p:sldId id="266" r:id="rId19"/>
    <p:sldId id="267" r:id="rId20"/>
    <p:sldId id="296" r:id="rId21"/>
    <p:sldId id="29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86" r:id="rId34"/>
    <p:sldId id="279" r:id="rId35"/>
    <p:sldId id="280" r:id="rId36"/>
    <p:sldId id="281" r:id="rId37"/>
    <p:sldId id="282" r:id="rId38"/>
    <p:sldId id="283" r:id="rId39"/>
    <p:sldId id="284" r:id="rId40"/>
    <p:sldId id="293" r:id="rId41"/>
    <p:sldId id="285" r:id="rId42"/>
    <p:sldId id="294" r:id="rId43"/>
    <p:sldId id="295" r:id="rId4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77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9B07047-8607-4939-8684-A42C75557D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835EB-5ACD-49BF-9841-EE6CA62CAE74}" type="datetimeFigureOut">
              <a:rPr lang="nl-NL"/>
              <a:pPr>
                <a:defRPr/>
              </a:pPr>
              <a:t>21-11-2020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F922275-38D9-4A6F-8064-3145DE90C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EFB0760-D0BD-47A4-AF57-C8932F618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4EFA2-A4C9-493E-889F-850614E5D642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59186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487B02F-BADA-4B8D-A8CF-364DB8D52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DC815-8ED2-45AF-B694-E8A64A50B5A7}" type="datetimeFigureOut">
              <a:rPr lang="nl-NL"/>
              <a:pPr>
                <a:defRPr/>
              </a:pPr>
              <a:t>21-11-2020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2E8E62E-4360-42C1-9345-BF5A3AD49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FB48160-E826-4160-B250-DAF515B9D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161841-7BD8-4D2F-B3F0-7DDC7E1171BD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022800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1629263-82DD-4208-A176-51C3F79DA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9C29B-29F3-4ECE-A900-97C337537C06}" type="datetimeFigureOut">
              <a:rPr lang="nl-NL"/>
              <a:pPr>
                <a:defRPr/>
              </a:pPr>
              <a:t>21-11-2020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956215F-6E69-4EBA-8BFD-E65D0FAA0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C34CB19-E05E-4461-9245-652A854224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82272-9333-4876-A5B7-ED41CF9359DB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1790663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B7FC11F8-63AE-4C06-8490-AB543BE44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1C3BC-BC1E-401E-BB66-B80A0BE272E7}" type="datetimeFigureOut">
              <a:rPr lang="nl-NL"/>
              <a:pPr>
                <a:defRPr/>
              </a:pPr>
              <a:t>21-11-2020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F9A7FF3-A337-4B2F-9E74-CF9A90A81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9ADCFE5-9779-4F91-8663-3C29D0A85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E0E730-216C-4D8F-8840-B615E6BD906A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79308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86F64CD-654C-4F99-9D07-C2ED51EE7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D3943-0DE2-452B-AE74-B436D8233B23}" type="datetimeFigureOut">
              <a:rPr lang="nl-NL"/>
              <a:pPr>
                <a:defRPr/>
              </a:pPr>
              <a:t>21-11-2020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0878B30-8987-42C9-9E7E-58B36606E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3386376-DD49-4D4C-A12D-44D30485E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D0DDE4-90A7-46CB-9359-AACF3D1EA8E9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3395507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1A22DEC4-9BAF-4B42-99D3-31243C387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2C7BE-1CA4-457C-B056-642E0A53217E}" type="datetimeFigureOut">
              <a:rPr lang="nl-NL"/>
              <a:pPr>
                <a:defRPr/>
              </a:pPr>
              <a:t>21-11-2020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BD7D9058-6B9F-41B4-9B13-CA9E4E5A8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274DCE05-93BD-40D1-8F17-7E1C3CEA0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F185D9-5FE9-4492-B03E-ACA522982B43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288514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3">
            <a:extLst>
              <a:ext uri="{FF2B5EF4-FFF2-40B4-BE49-F238E27FC236}">
                <a16:creationId xmlns:a16="http://schemas.microsoft.com/office/drawing/2014/main" id="{0E8D9EE7-2E04-4A5D-A239-610FE5517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CF0A4-10B7-4B8F-AB9B-503EE0906777}" type="datetimeFigureOut">
              <a:rPr lang="nl-NL"/>
              <a:pPr>
                <a:defRPr/>
              </a:pPr>
              <a:t>21-11-2020</a:t>
            </a:fld>
            <a:endParaRPr lang="nl-NL"/>
          </a:p>
        </p:txBody>
      </p:sp>
      <p:sp>
        <p:nvSpPr>
          <p:cNvPr id="8" name="Tijdelijke aanduiding voor voettekst 4">
            <a:extLst>
              <a:ext uri="{FF2B5EF4-FFF2-40B4-BE49-F238E27FC236}">
                <a16:creationId xmlns:a16="http://schemas.microsoft.com/office/drawing/2014/main" id="{A41DC9A0-F38A-4FEF-8AE2-73C281E90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69A2C8E8-8FFF-4C53-A79D-B52D7BA08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D052D9-26F8-438E-9B57-AAAF53117752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206874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3">
            <a:extLst>
              <a:ext uri="{FF2B5EF4-FFF2-40B4-BE49-F238E27FC236}">
                <a16:creationId xmlns:a16="http://schemas.microsoft.com/office/drawing/2014/main" id="{791F2A59-4835-4ABA-9A94-0B2C70F8A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32EB9-422A-4B2F-95A1-198BDEAB5643}" type="datetimeFigureOut">
              <a:rPr lang="nl-NL"/>
              <a:pPr>
                <a:defRPr/>
              </a:pPr>
              <a:t>21-11-2020</a:t>
            </a:fld>
            <a:endParaRPr lang="nl-NL"/>
          </a:p>
        </p:txBody>
      </p:sp>
      <p:sp>
        <p:nvSpPr>
          <p:cNvPr id="4" name="Tijdelijke aanduiding voor voettekst 4">
            <a:extLst>
              <a:ext uri="{FF2B5EF4-FFF2-40B4-BE49-F238E27FC236}">
                <a16:creationId xmlns:a16="http://schemas.microsoft.com/office/drawing/2014/main" id="{47035670-7B46-42CE-B17B-03DF6A099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>
            <a:extLst>
              <a:ext uri="{FF2B5EF4-FFF2-40B4-BE49-F238E27FC236}">
                <a16:creationId xmlns:a16="http://schemas.microsoft.com/office/drawing/2014/main" id="{5AC938E5-DA9F-45A4-9070-5EC3DC272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D6503E-192F-441B-B318-96658781D9FC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207238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>
            <a:extLst>
              <a:ext uri="{FF2B5EF4-FFF2-40B4-BE49-F238E27FC236}">
                <a16:creationId xmlns:a16="http://schemas.microsoft.com/office/drawing/2014/main" id="{F76809CD-BC33-4A65-9987-4BD4D43A9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8B0A0-49BE-41C3-98F6-0BC8D5894A6D}" type="datetimeFigureOut">
              <a:rPr lang="nl-NL"/>
              <a:pPr>
                <a:defRPr/>
              </a:pPr>
              <a:t>21-11-2020</a:t>
            </a:fld>
            <a:endParaRPr lang="nl-NL"/>
          </a:p>
        </p:txBody>
      </p:sp>
      <p:sp>
        <p:nvSpPr>
          <p:cNvPr id="3" name="Tijdelijke aanduiding voor voettekst 4">
            <a:extLst>
              <a:ext uri="{FF2B5EF4-FFF2-40B4-BE49-F238E27FC236}">
                <a16:creationId xmlns:a16="http://schemas.microsoft.com/office/drawing/2014/main" id="{4C48E924-8DF6-441D-8982-AE5251EF3A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>
            <a:extLst>
              <a:ext uri="{FF2B5EF4-FFF2-40B4-BE49-F238E27FC236}">
                <a16:creationId xmlns:a16="http://schemas.microsoft.com/office/drawing/2014/main" id="{8A4E157F-51B4-4BF4-B0AF-4D6CA2D30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51A377-0345-41E7-96F9-E862E4EB8C8E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124047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B26B2C93-D394-485D-859D-9B08B08429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305F9-95A7-4E22-8DB9-B6BAC7EF48D3}" type="datetimeFigureOut">
              <a:rPr lang="nl-NL"/>
              <a:pPr>
                <a:defRPr/>
              </a:pPr>
              <a:t>21-11-2020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5C423B2F-51FD-4093-BB77-DDB2AFB6E6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E9CCC4D4-2A33-43BE-8DC9-75D6618EA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300654-929D-4A2F-A513-F7F228FF5998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4045602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>
            <a:extLst>
              <a:ext uri="{FF2B5EF4-FFF2-40B4-BE49-F238E27FC236}">
                <a16:creationId xmlns:a16="http://schemas.microsoft.com/office/drawing/2014/main" id="{761F6C82-A606-4B78-B79D-53821F4EBB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A4FAC-513E-41B4-8ACA-795F883499F4}" type="datetimeFigureOut">
              <a:rPr lang="nl-NL"/>
              <a:pPr>
                <a:defRPr/>
              </a:pPr>
              <a:t>21-11-2020</a:t>
            </a:fld>
            <a:endParaRPr lang="nl-NL"/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D2C8BB60-357B-45CB-85CF-49E6697D9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>
            <a:extLst>
              <a:ext uri="{FF2B5EF4-FFF2-40B4-BE49-F238E27FC236}">
                <a16:creationId xmlns:a16="http://schemas.microsoft.com/office/drawing/2014/main" id="{1A9F3881-F803-46A7-80FC-9B8AD9544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857E15-57D9-41EE-9686-78C9B73C0F5B}" type="slidenum">
              <a:rPr lang="nl-NL" altLang="nl-NL"/>
              <a:pPr/>
              <a:t>‹nr.›</a:t>
            </a:fld>
            <a:endParaRPr lang="nl-NL" altLang="nl-NL"/>
          </a:p>
        </p:txBody>
      </p:sp>
    </p:spTree>
    <p:extLst>
      <p:ext uri="{BB962C8B-B14F-4D97-AF65-F5344CB8AC3E}">
        <p14:creationId xmlns:p14="http://schemas.microsoft.com/office/powerpoint/2010/main" val="244730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>
            <a:extLst>
              <a:ext uri="{FF2B5EF4-FFF2-40B4-BE49-F238E27FC236}">
                <a16:creationId xmlns:a16="http://schemas.microsoft.com/office/drawing/2014/main" id="{2090B9B7-7087-4313-9B97-C7E7A648BA3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stijl te bewerken</a:t>
            </a:r>
          </a:p>
        </p:txBody>
      </p:sp>
      <p:sp>
        <p:nvSpPr>
          <p:cNvPr id="1027" name="Tijdelijke aanduiding voor tekst 2">
            <a:extLst>
              <a:ext uri="{FF2B5EF4-FFF2-40B4-BE49-F238E27FC236}">
                <a16:creationId xmlns:a16="http://schemas.microsoft.com/office/drawing/2014/main" id="{C070E5F9-2F45-46EB-9A80-F9258ECE266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nl-NL"/>
              <a:t>Klik om de modelstijlen te bewerken</a:t>
            </a:r>
          </a:p>
          <a:p>
            <a:pPr lvl="1"/>
            <a:r>
              <a:rPr lang="nl-NL" altLang="nl-NL"/>
              <a:t>Tweede niveau</a:t>
            </a:r>
          </a:p>
          <a:p>
            <a:pPr lvl="2"/>
            <a:r>
              <a:rPr lang="nl-NL" altLang="nl-NL"/>
              <a:t>Derde niveau</a:t>
            </a:r>
          </a:p>
          <a:p>
            <a:pPr lvl="3"/>
            <a:r>
              <a:rPr lang="nl-NL" altLang="nl-NL"/>
              <a:t>Vierde niveau</a:t>
            </a:r>
          </a:p>
          <a:p>
            <a:pPr lvl="4"/>
            <a:r>
              <a:rPr lang="nl-NL" alt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EF4CCDA8-EE86-4322-8D90-C6AF9BD7F8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91F4CD1-9288-481C-B5B8-2E50EAE0A2B8}" type="datetimeFigureOut">
              <a:rPr lang="nl-NL"/>
              <a:pPr>
                <a:defRPr/>
              </a:pPr>
              <a:t>21-11-2020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ABD3498-18B2-4F1C-A94C-152E07681F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B903720-B7F1-489F-8D70-3A84C49A64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887DFA2E-8DA3-4B74-A3CC-6C063D7341F9}" type="slidenum">
              <a:rPr lang="nl-NL" altLang="nl-NL"/>
              <a:pPr/>
              <a:t>‹nr.›</a:t>
            </a:fld>
            <a:endParaRPr lang="nl-NL" alt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64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el 1">
            <a:extLst>
              <a:ext uri="{FF2B5EF4-FFF2-40B4-BE49-F238E27FC236}">
                <a16:creationId xmlns:a16="http://schemas.microsoft.com/office/drawing/2014/main" id="{2F7C3FB0-2E18-40A2-A9EF-A1C2EA75F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COPD </a:t>
            </a:r>
          </a:p>
        </p:txBody>
      </p:sp>
      <p:pic>
        <p:nvPicPr>
          <p:cNvPr id="11267" name="Picture 2">
            <a:extLst>
              <a:ext uri="{FF2B5EF4-FFF2-40B4-BE49-F238E27FC236}">
                <a16:creationId xmlns:a16="http://schemas.microsoft.com/office/drawing/2014/main" id="{EC17F9E3-8243-4ACE-AF95-4EE21C2E40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470025"/>
            <a:ext cx="7345362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>
            <a:extLst>
              <a:ext uri="{FF2B5EF4-FFF2-40B4-BE49-F238E27FC236}">
                <a16:creationId xmlns:a16="http://schemas.microsoft.com/office/drawing/2014/main" id="{DE131C28-F166-4132-B6E6-D06C37A5B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Indeling van inhalatiemedicijnen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A4570A-66C8-42A4-81FB-FC12014E5C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/>
              <a:t>Luchtwegverwijders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nl-NL" dirty="0"/>
              <a:t>Onstekingsremmers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nl-NL" dirty="0" err="1"/>
              <a:t>Coffeïne-afgeleiden</a:t>
            </a:r>
            <a:endParaRPr lang="nl-NL" dirty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nl-NL" dirty="0" err="1"/>
              <a:t>Slijmoplossers</a:t>
            </a:r>
            <a:endParaRPr lang="nl-NL" dirty="0"/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nl-NL" dirty="0"/>
              <a:t>Ook zuurstof is een medicijn dat je inhaleert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el 1">
            <a:extLst>
              <a:ext uri="{FF2B5EF4-FFF2-40B4-BE49-F238E27FC236}">
                <a16:creationId xmlns:a16="http://schemas.microsoft.com/office/drawing/2014/main" id="{0CFF58EB-353B-4583-A0AD-AEEE714A2F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Luchtwegverwijders </a:t>
            </a:r>
          </a:p>
        </p:txBody>
      </p:sp>
      <p:sp>
        <p:nvSpPr>
          <p:cNvPr id="13315" name="Tijdelijke aanduiding voor inhoud 2">
            <a:extLst>
              <a:ext uri="{FF2B5EF4-FFF2-40B4-BE49-F238E27FC236}">
                <a16:creationId xmlns:a16="http://schemas.microsoft.com/office/drawing/2014/main" id="{995CCDCB-8F51-4C13-8BC4-719A968E11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Bij acute benauwdheid</a:t>
            </a:r>
          </a:p>
          <a:p>
            <a:pPr eaLnBrk="1" hangingPunct="1"/>
            <a:r>
              <a:rPr lang="nl-NL" altLang="nl-NL"/>
              <a:t>Werkt binnen 10-30 min is de zorgvrager minder benauwd</a:t>
            </a:r>
          </a:p>
          <a:p>
            <a:pPr eaLnBrk="1" hangingPunct="1"/>
            <a:r>
              <a:rPr lang="nl-NL" altLang="nl-NL"/>
              <a:t>Medicatie werken 5-12 uur</a:t>
            </a:r>
          </a:p>
          <a:p>
            <a:pPr eaLnBrk="1" hangingPunct="1"/>
            <a:r>
              <a:rPr lang="nl-NL" altLang="nl-NL"/>
              <a:t>Ze ontspannen verkrampte spieren in de kleinste luchtwegen</a:t>
            </a:r>
          </a:p>
          <a:p>
            <a:pPr eaLnBrk="1" hangingPunct="1"/>
            <a:r>
              <a:rPr lang="nl-NL" altLang="nl-NL"/>
              <a:t>Bijwerkingen: trillende handen, onrust en hartkloppingen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el 1">
            <a:extLst>
              <a:ext uri="{FF2B5EF4-FFF2-40B4-BE49-F238E27FC236}">
                <a16:creationId xmlns:a16="http://schemas.microsoft.com/office/drawing/2014/main" id="{0750992B-EA29-4EC1-A08B-35F6BBB9A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/>
              <a:t>Kortwerkende luchtwegverwijders</a:t>
            </a:r>
          </a:p>
        </p:txBody>
      </p:sp>
      <p:sp>
        <p:nvSpPr>
          <p:cNvPr id="14339" name="Tijdelijke aanduiding voor inhoud 2">
            <a:extLst>
              <a:ext uri="{FF2B5EF4-FFF2-40B4-BE49-F238E27FC236}">
                <a16:creationId xmlns:a16="http://schemas.microsoft.com/office/drawing/2014/main" id="{0BD25EED-9521-4D91-923F-832A5EA06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784725"/>
          </a:xfrm>
        </p:spPr>
        <p:txBody>
          <a:bodyPr/>
          <a:lstStyle/>
          <a:p>
            <a:r>
              <a:rPr lang="nl-NL" altLang="nl-NL" sz="2800"/>
              <a:t>verwijden de luchtwegen</a:t>
            </a:r>
          </a:p>
          <a:p>
            <a:r>
              <a:rPr lang="nl-NL" altLang="nl-NL" sz="2800"/>
              <a:t>er zijn twee verschillende soorten;</a:t>
            </a:r>
          </a:p>
          <a:p>
            <a:r>
              <a:rPr lang="nl-NL" altLang="nl-NL" sz="2800"/>
              <a:t>	1. de anticholinergica (Atrovent)</a:t>
            </a:r>
          </a:p>
          <a:p>
            <a:r>
              <a:rPr lang="nl-NL" altLang="nl-NL" sz="2800"/>
              <a:t>	2. Beta2-sympaticomimetica </a:t>
            </a:r>
            <a:br>
              <a:rPr lang="nl-NL" altLang="nl-NL" sz="2800"/>
            </a:br>
            <a:r>
              <a:rPr lang="nl-NL" altLang="nl-NL" sz="2800"/>
              <a:t>	(o.a. Ventolin of Salbutamol). </a:t>
            </a:r>
          </a:p>
          <a:p>
            <a:r>
              <a:rPr lang="nl-NL" altLang="nl-NL" sz="2800"/>
              <a:t>anticholinergica werkt 4 tot 6 uur en werkt pas na ongeveer 20 minuten, terwijl de Beta-sympaticomimetica ook 4-6 uur werkt maar al na 2-5 minuten effect heeft. </a:t>
            </a:r>
          </a:p>
          <a:p>
            <a:r>
              <a:rPr lang="nl-NL" altLang="nl-NL" sz="2800"/>
              <a:t>De kortwerkende luchtwegverwijders worden vaak gebruikt tijdens een benauwdheidsaanval.</a:t>
            </a:r>
          </a:p>
          <a:p>
            <a:endParaRPr lang="nl-NL" altLang="nl-NL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el 1">
            <a:extLst>
              <a:ext uri="{FF2B5EF4-FFF2-40B4-BE49-F238E27FC236}">
                <a16:creationId xmlns:a16="http://schemas.microsoft.com/office/drawing/2014/main" id="{8A5A7830-4377-4D33-B1DE-9D44766198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/>
              <a:t>Inhalatiemedicatie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8CEDAF-7F8D-4D26-AF4F-F7C3B2468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5111750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nl-NL" sz="2400" dirty="0"/>
              <a:t>Voorbeelden kortwerkende β2 agonisten</a:t>
            </a:r>
          </a:p>
          <a:p>
            <a:pPr>
              <a:buFont typeface="Arial" charset="0"/>
              <a:buChar char="•"/>
              <a:defRPr/>
            </a:pPr>
            <a:r>
              <a:rPr lang="nl-NL" sz="2400" dirty="0" err="1"/>
              <a:t>Bricanyl</a:t>
            </a:r>
            <a:r>
              <a:rPr lang="nl-NL" sz="2400" dirty="0"/>
              <a:t>, </a:t>
            </a:r>
            <a:r>
              <a:rPr lang="nl-NL" sz="2400" dirty="0" err="1"/>
              <a:t>Ventolin</a:t>
            </a:r>
            <a:r>
              <a:rPr lang="nl-NL" sz="2400" dirty="0"/>
              <a:t>:</a:t>
            </a:r>
          </a:p>
          <a:p>
            <a:pPr>
              <a:buFont typeface="Arial" charset="0"/>
              <a:buChar char="•"/>
              <a:defRPr/>
            </a:pPr>
            <a:r>
              <a:rPr lang="nl-NL" sz="2400" dirty="0"/>
              <a:t>Dosering: (aantal keren per dag)</a:t>
            </a:r>
          </a:p>
          <a:p>
            <a:pPr>
              <a:buFont typeface="Arial" charset="0"/>
              <a:buChar char="•"/>
              <a:defRPr/>
            </a:pPr>
            <a:r>
              <a:rPr lang="nl-NL" sz="2400" dirty="0"/>
              <a:t>Zo nodig</a:t>
            </a:r>
          </a:p>
          <a:p>
            <a:pPr marL="0" indent="0">
              <a:buFont typeface="Arial" charset="0"/>
              <a:buNone/>
              <a:defRPr/>
            </a:pPr>
            <a:r>
              <a:rPr lang="nl-NL" sz="2400" b="1" dirty="0"/>
              <a:t>Werking:</a:t>
            </a:r>
          </a:p>
          <a:p>
            <a:pPr>
              <a:buFont typeface="Arial" charset="0"/>
              <a:buChar char="•"/>
              <a:defRPr/>
            </a:pPr>
            <a:r>
              <a:rPr lang="nl-NL" sz="2400" dirty="0"/>
              <a:t>Na 5 minuten. Optimale werking bereikt na 30 tot 60 minuten.</a:t>
            </a:r>
          </a:p>
          <a:p>
            <a:pPr>
              <a:buFont typeface="Arial" charset="0"/>
              <a:buChar char="•"/>
              <a:defRPr/>
            </a:pPr>
            <a:r>
              <a:rPr lang="nl-NL" sz="2400" dirty="0"/>
              <a:t>Totale werkingsduur = 4 uur.</a:t>
            </a:r>
          </a:p>
          <a:p>
            <a:pPr marL="0" indent="0">
              <a:buFont typeface="Arial" charset="0"/>
              <a:buNone/>
              <a:defRPr/>
            </a:pPr>
            <a:r>
              <a:rPr lang="nl-NL" sz="2400" b="1" dirty="0"/>
              <a:t>Bijwerkingen:</a:t>
            </a:r>
          </a:p>
          <a:p>
            <a:pPr>
              <a:buFont typeface="Arial" charset="0"/>
              <a:buChar char="•"/>
              <a:defRPr/>
            </a:pPr>
            <a:r>
              <a:rPr lang="nl-NL" sz="2400" dirty="0"/>
              <a:t>Trillen van handen, onrust</a:t>
            </a:r>
          </a:p>
          <a:p>
            <a:pPr>
              <a:buFont typeface="Arial" charset="0"/>
              <a:buChar char="•"/>
              <a:defRPr/>
            </a:pPr>
            <a:r>
              <a:rPr lang="nl-NL" sz="2400" dirty="0"/>
              <a:t>Bij hogere doseringen: hartkloppingen, verhoogde hartslag, gejaagd gevoel, slapeloosheid.</a:t>
            </a:r>
          </a:p>
          <a:p>
            <a:pPr>
              <a:buFont typeface="Arial" charset="0"/>
              <a:buChar char="•"/>
              <a:defRPr/>
            </a:pPr>
            <a:endParaRPr lang="nl-NL" dirty="0"/>
          </a:p>
        </p:txBody>
      </p:sp>
      <p:pic>
        <p:nvPicPr>
          <p:cNvPr id="15364" name="Picture 2">
            <a:extLst>
              <a:ext uri="{FF2B5EF4-FFF2-40B4-BE49-F238E27FC236}">
                <a16:creationId xmlns:a16="http://schemas.microsoft.com/office/drawing/2014/main" id="{4EB4FCC4-BA4B-4951-AA01-CA2E80BC2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554038"/>
            <a:ext cx="1590675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3">
            <a:extLst>
              <a:ext uri="{FF2B5EF4-FFF2-40B4-BE49-F238E27FC236}">
                <a16:creationId xmlns:a16="http://schemas.microsoft.com/office/drawing/2014/main" id="{CB220F18-4D80-4551-BC7E-22FB00767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005263"/>
            <a:ext cx="1554162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el 1">
            <a:extLst>
              <a:ext uri="{FF2B5EF4-FFF2-40B4-BE49-F238E27FC236}">
                <a16:creationId xmlns:a16="http://schemas.microsoft.com/office/drawing/2014/main" id="{04ED8EEE-E42E-4FFE-ADC0-124CBBF6C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/>
              <a:t>Langwerkende luchtwegverwijders</a:t>
            </a:r>
          </a:p>
        </p:txBody>
      </p:sp>
      <p:sp>
        <p:nvSpPr>
          <p:cNvPr id="16387" name="Tijdelijke aanduiding voor inhoud 2">
            <a:extLst>
              <a:ext uri="{FF2B5EF4-FFF2-40B4-BE49-F238E27FC236}">
                <a16:creationId xmlns:a16="http://schemas.microsoft.com/office/drawing/2014/main" id="{E23A53DC-DD96-4377-BFD0-358B05BC19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450"/>
          </a:xfrm>
        </p:spPr>
        <p:txBody>
          <a:bodyPr/>
          <a:lstStyle/>
          <a:p>
            <a:r>
              <a:rPr lang="nl-NL" altLang="nl-NL"/>
              <a:t>hebben dezelfde werking als de kortwerkende alleen het effect houdt langer aan. Je hebt de beta2-sympaticomimetica zoals Foradil, Oxis en Serevent die 8-12 uur werking behouden en Spiriva, een anticholinergicum die 24 uur werkt. </a:t>
            </a:r>
          </a:p>
          <a:p>
            <a:r>
              <a:rPr lang="nl-NL" altLang="nl-NL"/>
              <a:t>Deze medicatie is minder geschikt als crisismedicatie tijdens benauwdheid of de specialist moet het anders hebben voorgeschreven.</a:t>
            </a:r>
          </a:p>
          <a:p>
            <a:endParaRPr lang="nl-NL" altLang="nl-NL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>
            <a:extLst>
              <a:ext uri="{FF2B5EF4-FFF2-40B4-BE49-F238E27FC236}">
                <a16:creationId xmlns:a16="http://schemas.microsoft.com/office/drawing/2014/main" id="{0F2D36D4-55CC-409A-A1E9-147D0BC95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/>
              <a:t>Langwerkende luchtwegverwijders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82ABA5D-CFF2-4DF0-B24F-BE7368D0D7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nl-NL" sz="2000" dirty="0"/>
              <a:t>Voorbeelden:</a:t>
            </a:r>
          </a:p>
          <a:p>
            <a:pPr>
              <a:buFont typeface="Arial" charset="0"/>
              <a:buChar char="•"/>
              <a:defRPr/>
            </a:pPr>
            <a:r>
              <a:rPr lang="nl-NL" sz="2000" dirty="0" err="1"/>
              <a:t>Foradil</a:t>
            </a:r>
            <a:r>
              <a:rPr lang="nl-NL" sz="2000" dirty="0"/>
              <a:t>, </a:t>
            </a:r>
            <a:r>
              <a:rPr lang="nl-NL" sz="2000" dirty="0" err="1"/>
              <a:t>Oxis</a:t>
            </a:r>
            <a:r>
              <a:rPr lang="nl-NL" sz="2000" dirty="0"/>
              <a:t>, </a:t>
            </a:r>
            <a:r>
              <a:rPr lang="nl-NL" sz="2000" dirty="0" err="1"/>
              <a:t>Serevent</a:t>
            </a:r>
            <a:r>
              <a:rPr lang="nl-NL" sz="2000" dirty="0"/>
              <a:t>, </a:t>
            </a:r>
            <a:r>
              <a:rPr lang="nl-NL" sz="2000" dirty="0" err="1"/>
              <a:t>Onbrez</a:t>
            </a:r>
            <a:endParaRPr lang="nl-NL" sz="2000" dirty="0"/>
          </a:p>
          <a:p>
            <a:pPr marL="0" indent="0">
              <a:buFont typeface="Arial" charset="0"/>
              <a:buNone/>
              <a:defRPr/>
            </a:pPr>
            <a:r>
              <a:rPr lang="nl-NL" sz="2000" dirty="0"/>
              <a:t>Dosering: (aantal keren per dag)</a:t>
            </a:r>
          </a:p>
          <a:p>
            <a:pPr>
              <a:buFont typeface="Arial" charset="0"/>
              <a:buChar char="•"/>
              <a:defRPr/>
            </a:pPr>
            <a:r>
              <a:rPr lang="nl-NL" sz="2000" dirty="0" err="1"/>
              <a:t>Onbrez</a:t>
            </a:r>
            <a:r>
              <a:rPr lang="nl-NL" sz="2000" dirty="0"/>
              <a:t> 1xdgs</a:t>
            </a:r>
          </a:p>
          <a:p>
            <a:pPr>
              <a:buFont typeface="Arial" charset="0"/>
              <a:buChar char="•"/>
              <a:defRPr/>
            </a:pPr>
            <a:r>
              <a:rPr lang="nl-NL" sz="2000" dirty="0" err="1"/>
              <a:t>Serevent</a:t>
            </a:r>
            <a:r>
              <a:rPr lang="nl-NL" sz="2000" dirty="0"/>
              <a:t> 2xdgs</a:t>
            </a:r>
          </a:p>
          <a:p>
            <a:pPr>
              <a:buFont typeface="Arial" charset="0"/>
              <a:buChar char="•"/>
              <a:defRPr/>
            </a:pPr>
            <a:r>
              <a:rPr lang="nl-NL" sz="2000" dirty="0" err="1"/>
              <a:t>Foradil</a:t>
            </a:r>
            <a:r>
              <a:rPr lang="nl-NL" sz="2000" dirty="0"/>
              <a:t> en </a:t>
            </a:r>
            <a:r>
              <a:rPr lang="nl-NL" sz="2000" dirty="0" err="1"/>
              <a:t>Oxis</a:t>
            </a:r>
            <a:r>
              <a:rPr lang="nl-NL" sz="2000" dirty="0"/>
              <a:t> 2xdgs en zo nodig</a:t>
            </a:r>
          </a:p>
          <a:p>
            <a:pPr marL="0" indent="0">
              <a:buFont typeface="Arial" charset="0"/>
              <a:buNone/>
              <a:defRPr/>
            </a:pPr>
            <a:r>
              <a:rPr lang="nl-NL" sz="2000" dirty="0"/>
              <a:t>Werking:</a:t>
            </a:r>
          </a:p>
          <a:p>
            <a:pPr>
              <a:buFont typeface="Arial" charset="0"/>
              <a:buChar char="•"/>
              <a:defRPr/>
            </a:pPr>
            <a:r>
              <a:rPr lang="nl-NL" sz="2000" dirty="0"/>
              <a:t>Na 3 minuten, </a:t>
            </a:r>
            <a:r>
              <a:rPr lang="nl-NL" sz="2000" dirty="0" err="1"/>
              <a:t>Serevent</a:t>
            </a:r>
            <a:r>
              <a:rPr lang="nl-NL" sz="2000" dirty="0"/>
              <a:t> na 10 a 20 minuten.</a:t>
            </a:r>
          </a:p>
          <a:p>
            <a:pPr>
              <a:buFont typeface="Arial" charset="0"/>
              <a:buChar char="•"/>
              <a:defRPr/>
            </a:pPr>
            <a:r>
              <a:rPr lang="nl-NL" sz="2000" dirty="0"/>
              <a:t>Met name gebruiken bij nachtelijke </a:t>
            </a:r>
            <a:r>
              <a:rPr lang="nl-NL" sz="2000" dirty="0" err="1"/>
              <a:t>dyspnoe</a:t>
            </a:r>
            <a:r>
              <a:rPr lang="nl-NL" sz="2000" dirty="0"/>
              <a:t>.</a:t>
            </a:r>
          </a:p>
          <a:p>
            <a:pPr>
              <a:buFont typeface="Arial" charset="0"/>
              <a:buChar char="•"/>
              <a:defRPr/>
            </a:pPr>
            <a:r>
              <a:rPr lang="nl-NL" sz="2000" dirty="0"/>
              <a:t>Werkingsduur = 12 uur</a:t>
            </a:r>
          </a:p>
          <a:p>
            <a:pPr marL="0" indent="0">
              <a:buFont typeface="Arial" charset="0"/>
              <a:buNone/>
              <a:defRPr/>
            </a:pPr>
            <a:r>
              <a:rPr lang="nl-NL" sz="2000" dirty="0"/>
              <a:t>Bijwerkingen:</a:t>
            </a:r>
          </a:p>
          <a:p>
            <a:pPr>
              <a:buFont typeface="Arial" charset="0"/>
              <a:buChar char="•"/>
              <a:defRPr/>
            </a:pPr>
            <a:r>
              <a:rPr lang="nl-NL" sz="2000" dirty="0"/>
              <a:t>Trillen van handen, onrust</a:t>
            </a:r>
          </a:p>
          <a:p>
            <a:pPr>
              <a:buFont typeface="Arial" charset="0"/>
              <a:buChar char="•"/>
              <a:defRPr/>
            </a:pPr>
            <a:r>
              <a:rPr lang="nl-NL" sz="2000" dirty="0"/>
              <a:t>Bij hogere doseringen: hartkloppingen, verhoogde hartslag, onrustig gevoel, slapeloosheid.</a:t>
            </a:r>
          </a:p>
          <a:p>
            <a:pPr>
              <a:buFont typeface="Arial" charset="0"/>
              <a:buChar char="•"/>
              <a:defRPr/>
            </a:pPr>
            <a:endParaRPr lang="nl-NL" dirty="0"/>
          </a:p>
        </p:txBody>
      </p:sp>
      <p:pic>
        <p:nvPicPr>
          <p:cNvPr id="17412" name="Picture 2">
            <a:extLst>
              <a:ext uri="{FF2B5EF4-FFF2-40B4-BE49-F238E27FC236}">
                <a16:creationId xmlns:a16="http://schemas.microsoft.com/office/drawing/2014/main" id="{3C0B4723-A779-490F-8675-714710684A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2688" y="1700213"/>
            <a:ext cx="1431925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3">
            <a:extLst>
              <a:ext uri="{FF2B5EF4-FFF2-40B4-BE49-F238E27FC236}">
                <a16:creationId xmlns:a16="http://schemas.microsoft.com/office/drawing/2014/main" id="{4B316777-6716-4C96-AC52-B962BE73F4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1736725"/>
            <a:ext cx="1493837" cy="174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4">
            <a:extLst>
              <a:ext uri="{FF2B5EF4-FFF2-40B4-BE49-F238E27FC236}">
                <a16:creationId xmlns:a16="http://schemas.microsoft.com/office/drawing/2014/main" id="{AF180F1D-0D61-4995-9CD6-144F380473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4005263"/>
            <a:ext cx="1584325" cy="148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el 1">
            <a:extLst>
              <a:ext uri="{FF2B5EF4-FFF2-40B4-BE49-F238E27FC236}">
                <a16:creationId xmlns:a16="http://schemas.microsoft.com/office/drawing/2014/main" id="{2C92C30B-4BF8-4DD6-8582-F87BA0C51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Voorbeelden </a:t>
            </a:r>
          </a:p>
        </p:txBody>
      </p:sp>
      <p:sp>
        <p:nvSpPr>
          <p:cNvPr id="18435" name="Tijdelijke aanduiding voor inhoud 2">
            <a:extLst>
              <a:ext uri="{FF2B5EF4-FFF2-40B4-BE49-F238E27FC236}">
                <a16:creationId xmlns:a16="http://schemas.microsoft.com/office/drawing/2014/main" id="{51BB0B9D-2946-493E-AB65-9112BDC1BF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Salbutamol (Ventolin)</a:t>
            </a:r>
          </a:p>
          <a:p>
            <a:pPr eaLnBrk="1" hangingPunct="1"/>
            <a:r>
              <a:rPr lang="nl-NL" altLang="nl-NL"/>
              <a:t>Fenoterol (Berotec)</a:t>
            </a:r>
          </a:p>
          <a:p>
            <a:pPr eaLnBrk="1" hangingPunct="1"/>
            <a:r>
              <a:rPr lang="nl-NL" altLang="nl-NL"/>
              <a:t>Salmeterol (Serevent)</a:t>
            </a:r>
          </a:p>
          <a:p>
            <a:pPr eaLnBrk="1" hangingPunct="1"/>
            <a:r>
              <a:rPr lang="nl-NL" altLang="nl-NL"/>
              <a:t>Ipratropiumbromide (Atrovent)</a:t>
            </a:r>
          </a:p>
          <a:p>
            <a:pPr eaLnBrk="1" hangingPunct="1"/>
            <a:endParaRPr lang="nl-NL" altLang="nl-NL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el 1">
            <a:extLst>
              <a:ext uri="{FF2B5EF4-FFF2-40B4-BE49-F238E27FC236}">
                <a16:creationId xmlns:a16="http://schemas.microsoft.com/office/drawing/2014/main" id="{55870DB6-FC03-47DF-9E36-945AB3F67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Ontstekingsremmers</a:t>
            </a:r>
            <a:r>
              <a:rPr lang="nl-NL" altLang="nl-NL"/>
              <a:t> </a:t>
            </a:r>
          </a:p>
        </p:txBody>
      </p:sp>
      <p:sp>
        <p:nvSpPr>
          <p:cNvPr id="19459" name="Tijdelijke aanduiding voor inhoud 2">
            <a:extLst>
              <a:ext uri="{FF2B5EF4-FFF2-40B4-BE49-F238E27FC236}">
                <a16:creationId xmlns:a16="http://schemas.microsoft.com/office/drawing/2014/main" id="{855BA075-B6C6-4BF0-8FAA-885E2A8EFB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Dit zijn bijnierschorshormonen (corticosteroïden) </a:t>
            </a:r>
          </a:p>
          <a:p>
            <a:pPr eaLnBrk="1" hangingPunct="1"/>
            <a:r>
              <a:rPr lang="nl-NL" altLang="nl-NL"/>
              <a:t>De arts schrijft deze medicatie voor aan zorgvragers die meer dan éénmaal per week een luchtwegverwijder nodig heeft</a:t>
            </a:r>
          </a:p>
          <a:p>
            <a:pPr eaLnBrk="1" hangingPunct="1"/>
            <a:r>
              <a:rPr lang="nl-NL" altLang="nl-NL"/>
              <a:t>Werking begint na 6 uur</a:t>
            </a:r>
          </a:p>
          <a:p>
            <a:pPr eaLnBrk="1" hangingPunct="1"/>
            <a:r>
              <a:rPr lang="nl-NL" altLang="nl-NL"/>
              <a:t>Heeft geen nut bij acute benauwdheid</a:t>
            </a:r>
          </a:p>
          <a:p>
            <a:pPr eaLnBrk="1" hangingPunct="1"/>
            <a:r>
              <a:rPr lang="nl-NL" altLang="nl-NL"/>
              <a:t>Medicatie nemen vóórdat deze klachten krijgt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nl-NL" altLang="nl-NL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>
            <a:extLst>
              <a:ext uri="{FF2B5EF4-FFF2-40B4-BE49-F238E27FC236}">
                <a16:creationId xmlns:a16="http://schemas.microsoft.com/office/drawing/2014/main" id="{B961E0D0-7358-4B28-8ACC-ED6A43D480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Ontstekingremmers </a:t>
            </a:r>
          </a:p>
        </p:txBody>
      </p:sp>
      <p:sp>
        <p:nvSpPr>
          <p:cNvPr id="20483" name="Tijdelijke aanduiding voor inhoud 2">
            <a:extLst>
              <a:ext uri="{FF2B5EF4-FFF2-40B4-BE49-F238E27FC236}">
                <a16:creationId xmlns:a16="http://schemas.microsoft.com/office/drawing/2014/main" id="{A834CCAD-D716-4481-B310-6D8734D2A9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400675"/>
          </a:xfrm>
        </p:spPr>
        <p:txBody>
          <a:bodyPr/>
          <a:lstStyle/>
          <a:p>
            <a:pPr eaLnBrk="1" hangingPunct="1"/>
            <a:r>
              <a:rPr lang="nl-NL" altLang="nl-NL"/>
              <a:t>De medicatie ontspannen de verkrampte spieren van de luchtwegen</a:t>
            </a:r>
          </a:p>
          <a:p>
            <a:pPr eaLnBrk="1" hangingPunct="1"/>
            <a:r>
              <a:rPr lang="nl-NL" altLang="nl-NL"/>
              <a:t>Ze laten de zwelling/slijmproductie verminderen</a:t>
            </a:r>
          </a:p>
          <a:p>
            <a:pPr eaLnBrk="1" hangingPunct="1"/>
            <a:r>
              <a:rPr lang="nl-NL" altLang="nl-NL"/>
              <a:t>1-2 keer per dag</a:t>
            </a:r>
          </a:p>
          <a:p>
            <a:pPr eaLnBrk="1" hangingPunct="1"/>
            <a:r>
              <a:rPr lang="nl-NL" altLang="nl-NL"/>
              <a:t>Voorbeelden: budesondide (Pulmicort) fluticason (flixotide) </a:t>
            </a:r>
          </a:p>
          <a:p>
            <a:pPr eaLnBrk="1" hangingPunct="1"/>
            <a:r>
              <a:rPr lang="nl-NL" altLang="nl-NL"/>
              <a:t>Weinig bijwerkingen: schimmel in de mond, heesheid</a:t>
            </a:r>
          </a:p>
          <a:p>
            <a:pPr eaLnBrk="1" hangingPunct="1"/>
            <a:r>
              <a:rPr lang="nl-NL" altLang="nl-NL"/>
              <a:t>Je mag nooit meteen stoppen met medicatie</a:t>
            </a:r>
          </a:p>
          <a:p>
            <a:pPr eaLnBrk="1" hangingPunct="1"/>
            <a:endParaRPr lang="nl-NL" altLang="nl-NL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>
            <a:extLst>
              <a:ext uri="{FF2B5EF4-FFF2-40B4-BE49-F238E27FC236}">
                <a16:creationId xmlns:a16="http://schemas.microsoft.com/office/drawing/2014/main" id="{63A5C426-11F7-46C5-94B8-7D25D1FC4F9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Medicijnen toedienen via de luchtweg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>
            <a:extLst>
              <a:ext uri="{FF2B5EF4-FFF2-40B4-BE49-F238E27FC236}">
                <a16:creationId xmlns:a16="http://schemas.microsoft.com/office/drawing/2014/main" id="{80149169-6D2A-4CEB-8A1A-D42725953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/>
              <a:t>Anticholinergica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DACB9A-680F-4BAF-AA5F-325642C5AA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400675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nl-NL" sz="2400" dirty="0"/>
              <a:t>Voorbeelden:</a:t>
            </a:r>
          </a:p>
          <a:p>
            <a:pPr>
              <a:buFont typeface="Arial" charset="0"/>
              <a:buChar char="•"/>
              <a:defRPr/>
            </a:pPr>
            <a:r>
              <a:rPr lang="nl-NL" sz="2400" dirty="0" err="1"/>
              <a:t>Atrovent</a:t>
            </a:r>
            <a:r>
              <a:rPr lang="nl-NL" sz="2400" dirty="0"/>
              <a:t>, </a:t>
            </a:r>
            <a:r>
              <a:rPr lang="nl-NL" sz="2400" dirty="0" err="1"/>
              <a:t>Spiriva</a:t>
            </a:r>
            <a:endParaRPr lang="nl-NL" sz="2400" dirty="0"/>
          </a:p>
          <a:p>
            <a:pPr marL="0" indent="0">
              <a:buFont typeface="Arial" charset="0"/>
              <a:buNone/>
              <a:defRPr/>
            </a:pPr>
            <a:r>
              <a:rPr lang="nl-NL" sz="2400" dirty="0"/>
              <a:t>Dosering: (aantal keren per dag)</a:t>
            </a:r>
          </a:p>
          <a:p>
            <a:pPr>
              <a:buFont typeface="Arial" charset="0"/>
              <a:buChar char="•"/>
              <a:defRPr/>
            </a:pPr>
            <a:r>
              <a:rPr lang="nl-NL" sz="2400" dirty="0" err="1"/>
              <a:t>Atrovent</a:t>
            </a:r>
            <a:r>
              <a:rPr lang="nl-NL" sz="2400" dirty="0"/>
              <a:t> (4xdgs)</a:t>
            </a:r>
          </a:p>
          <a:p>
            <a:pPr>
              <a:buFont typeface="Arial" charset="0"/>
              <a:buChar char="•"/>
              <a:defRPr/>
            </a:pPr>
            <a:r>
              <a:rPr lang="nl-NL" sz="2400" dirty="0" err="1"/>
              <a:t>Spiriva</a:t>
            </a:r>
            <a:r>
              <a:rPr lang="nl-NL" sz="2400" dirty="0"/>
              <a:t> (1xdgs)</a:t>
            </a:r>
          </a:p>
          <a:p>
            <a:pPr marL="0" indent="0">
              <a:buFont typeface="Arial" charset="0"/>
              <a:buNone/>
              <a:defRPr/>
            </a:pPr>
            <a:r>
              <a:rPr lang="nl-NL" sz="2400" dirty="0"/>
              <a:t>Werking:</a:t>
            </a:r>
          </a:p>
          <a:p>
            <a:pPr>
              <a:buFont typeface="Arial" charset="0"/>
              <a:buChar char="•"/>
              <a:defRPr/>
            </a:pPr>
            <a:r>
              <a:rPr lang="nl-NL" sz="2400" dirty="0" err="1"/>
              <a:t>Atrovent</a:t>
            </a:r>
            <a:r>
              <a:rPr lang="nl-NL" sz="2400" dirty="0"/>
              <a:t> werkt vrij snel, effect binnen 1 dag. Heeft een werking van 4 tot 8 uur.</a:t>
            </a:r>
          </a:p>
          <a:p>
            <a:pPr>
              <a:buFont typeface="Arial" charset="0"/>
              <a:buChar char="•"/>
              <a:defRPr/>
            </a:pPr>
            <a:r>
              <a:rPr lang="nl-NL" sz="2400" dirty="0" err="1"/>
              <a:t>Spiriva</a:t>
            </a:r>
            <a:r>
              <a:rPr lang="nl-NL" sz="2400" dirty="0"/>
              <a:t> werkt optimaal na 3 dagen.</a:t>
            </a:r>
          </a:p>
          <a:p>
            <a:pPr marL="0" indent="0">
              <a:buFont typeface="Arial" charset="0"/>
              <a:buNone/>
              <a:defRPr/>
            </a:pPr>
            <a:r>
              <a:rPr lang="nl-NL" sz="2400" dirty="0"/>
              <a:t>Bijwerkingen:</a:t>
            </a:r>
          </a:p>
          <a:p>
            <a:pPr>
              <a:buFont typeface="Arial" charset="0"/>
              <a:buChar char="•"/>
              <a:defRPr/>
            </a:pPr>
            <a:r>
              <a:rPr lang="nl-NL" sz="2400" dirty="0"/>
              <a:t>Soms een droge mond, </a:t>
            </a:r>
          </a:p>
          <a:p>
            <a:pPr>
              <a:buFont typeface="Arial" charset="0"/>
              <a:buChar char="•"/>
              <a:defRPr/>
            </a:pPr>
            <a:r>
              <a:rPr lang="nl-NL" sz="2400" dirty="0" err="1"/>
              <a:t>Spiriva</a:t>
            </a:r>
            <a:r>
              <a:rPr lang="nl-NL" sz="2400" dirty="0"/>
              <a:t>: moeilijkheden bij urineren, irritatie van mond/keel, wazig zien.</a:t>
            </a:r>
          </a:p>
          <a:p>
            <a:pPr>
              <a:buFont typeface="Arial" charset="0"/>
              <a:buChar char="•"/>
              <a:defRPr/>
            </a:pPr>
            <a:endParaRPr lang="nl-NL" dirty="0"/>
          </a:p>
        </p:txBody>
      </p:sp>
      <p:pic>
        <p:nvPicPr>
          <p:cNvPr id="21508" name="Picture 2">
            <a:extLst>
              <a:ext uri="{FF2B5EF4-FFF2-40B4-BE49-F238E27FC236}">
                <a16:creationId xmlns:a16="http://schemas.microsoft.com/office/drawing/2014/main" id="{27524F73-20EB-41F9-9C6A-2A8279442B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1065213"/>
            <a:ext cx="2232025" cy="202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3">
            <a:extLst>
              <a:ext uri="{FF2B5EF4-FFF2-40B4-BE49-F238E27FC236}">
                <a16:creationId xmlns:a16="http://schemas.microsoft.com/office/drawing/2014/main" id="{E9031FAD-B481-4508-8DCD-495F7E6B06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538" y="4292600"/>
            <a:ext cx="1835150" cy="1844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>
            <a:extLst>
              <a:ext uri="{FF2B5EF4-FFF2-40B4-BE49-F238E27FC236}">
                <a16:creationId xmlns:a16="http://schemas.microsoft.com/office/drawing/2014/main" id="{77EA5336-9E3F-4D38-A54F-8EBCF2C08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/>
              <a:t>Corticosteroïden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91435F3-00B9-4A0C-ADA0-A947E9C4F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329237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nl-NL" sz="1800" dirty="0"/>
              <a:t>Voorbeelden:</a:t>
            </a:r>
          </a:p>
          <a:p>
            <a:pPr>
              <a:buFont typeface="Arial" charset="0"/>
              <a:buChar char="•"/>
              <a:defRPr/>
            </a:pPr>
            <a:r>
              <a:rPr lang="nl-NL" sz="1800" dirty="0" err="1"/>
              <a:t>Pulmicort</a:t>
            </a:r>
            <a:r>
              <a:rPr lang="nl-NL" sz="1800" dirty="0"/>
              <a:t>, </a:t>
            </a:r>
            <a:r>
              <a:rPr lang="nl-NL" sz="1800" dirty="0" err="1"/>
              <a:t>Flixotide</a:t>
            </a:r>
            <a:r>
              <a:rPr lang="nl-NL" sz="1800" dirty="0"/>
              <a:t>, </a:t>
            </a:r>
            <a:r>
              <a:rPr lang="nl-NL" sz="1800" dirty="0" err="1"/>
              <a:t>Qvar</a:t>
            </a:r>
            <a:r>
              <a:rPr lang="nl-NL" sz="1800" dirty="0"/>
              <a:t>, </a:t>
            </a:r>
            <a:r>
              <a:rPr lang="nl-NL" sz="1800" dirty="0" err="1"/>
              <a:t>Alvesco</a:t>
            </a:r>
            <a:endParaRPr lang="nl-NL" sz="1800" dirty="0"/>
          </a:p>
          <a:p>
            <a:pPr marL="0" indent="0">
              <a:buFont typeface="Arial" charset="0"/>
              <a:buNone/>
              <a:defRPr/>
            </a:pPr>
            <a:r>
              <a:rPr lang="nl-NL" sz="1800" dirty="0"/>
              <a:t>Dosering: (aantal keren per dag)</a:t>
            </a:r>
          </a:p>
          <a:p>
            <a:pPr>
              <a:buFont typeface="Arial" charset="0"/>
              <a:buChar char="•"/>
              <a:defRPr/>
            </a:pPr>
            <a:r>
              <a:rPr lang="nl-NL" sz="1800" dirty="0" err="1"/>
              <a:t>Pulmicort</a:t>
            </a:r>
            <a:r>
              <a:rPr lang="nl-NL" sz="1800" dirty="0"/>
              <a:t> (2xdgs)</a:t>
            </a:r>
          </a:p>
          <a:p>
            <a:pPr>
              <a:buFont typeface="Arial" charset="0"/>
              <a:buChar char="•"/>
              <a:defRPr/>
            </a:pPr>
            <a:r>
              <a:rPr lang="nl-NL" sz="1800" dirty="0" err="1"/>
              <a:t>Flixotide</a:t>
            </a:r>
            <a:r>
              <a:rPr lang="nl-NL" sz="1800" dirty="0"/>
              <a:t> (2xdgs)</a:t>
            </a:r>
          </a:p>
          <a:p>
            <a:pPr>
              <a:buFont typeface="Arial" charset="0"/>
              <a:buChar char="•"/>
              <a:defRPr/>
            </a:pPr>
            <a:r>
              <a:rPr lang="nl-NL" sz="1800" dirty="0" err="1"/>
              <a:t>Alvesco</a:t>
            </a:r>
            <a:r>
              <a:rPr lang="nl-NL" sz="1800" dirty="0"/>
              <a:t> (1xdgs)</a:t>
            </a:r>
          </a:p>
          <a:p>
            <a:pPr>
              <a:buFont typeface="Arial" charset="0"/>
              <a:buChar char="•"/>
              <a:defRPr/>
            </a:pPr>
            <a:r>
              <a:rPr lang="nl-NL" sz="1800" dirty="0" err="1"/>
              <a:t>Qvar</a:t>
            </a:r>
            <a:r>
              <a:rPr lang="nl-NL" sz="1800" dirty="0"/>
              <a:t> (1xdgs)</a:t>
            </a:r>
          </a:p>
          <a:p>
            <a:pPr marL="0" indent="0">
              <a:buFont typeface="Arial" charset="0"/>
              <a:buNone/>
              <a:defRPr/>
            </a:pPr>
            <a:r>
              <a:rPr lang="nl-NL" sz="1800" dirty="0"/>
              <a:t>Werking:</a:t>
            </a:r>
          </a:p>
          <a:p>
            <a:pPr>
              <a:buFont typeface="Arial" charset="0"/>
              <a:buChar char="•"/>
              <a:defRPr/>
            </a:pPr>
            <a:r>
              <a:rPr lang="nl-NL" sz="1800" dirty="0"/>
              <a:t>Na 7 a 10 dagen. Belangrijk bij deze groep is aan te merken dat ook wanneer </a:t>
            </a:r>
            <a:r>
              <a:rPr lang="nl-NL" sz="1800" dirty="0" err="1"/>
              <a:t>patienten</a:t>
            </a:r>
            <a:r>
              <a:rPr lang="nl-NL" sz="1800" dirty="0"/>
              <a:t> klachtenvrij zijn, zij toch deze medicatie moeten doorgebruiken.</a:t>
            </a:r>
          </a:p>
          <a:p>
            <a:pPr marL="0" indent="0">
              <a:buFont typeface="Arial" charset="0"/>
              <a:buNone/>
              <a:defRPr/>
            </a:pPr>
            <a:r>
              <a:rPr lang="nl-NL" sz="1800" dirty="0"/>
              <a:t>Bijwerkingen:</a:t>
            </a:r>
          </a:p>
          <a:p>
            <a:pPr>
              <a:buFont typeface="Arial" charset="0"/>
              <a:buChar char="•"/>
              <a:defRPr/>
            </a:pPr>
            <a:r>
              <a:rPr lang="nl-NL" sz="1800" dirty="0"/>
              <a:t>Heesheid, irritatie van de keel, candida-infecties</a:t>
            </a:r>
          </a:p>
          <a:p>
            <a:pPr>
              <a:buFont typeface="Arial" charset="0"/>
              <a:buChar char="•"/>
              <a:defRPr/>
            </a:pPr>
            <a:r>
              <a:rPr lang="nl-NL" sz="1800" dirty="0"/>
              <a:t>Bij </a:t>
            </a:r>
            <a:r>
              <a:rPr lang="nl-NL" sz="1800" dirty="0" err="1"/>
              <a:t>pulmicort</a:t>
            </a:r>
            <a:r>
              <a:rPr lang="nl-NL" sz="1800" dirty="0"/>
              <a:t>: nervositeit, rusteloosheid, heesheid, irritatie van de keel, candida-infecties</a:t>
            </a:r>
          </a:p>
          <a:p>
            <a:pPr>
              <a:buFont typeface="Arial" charset="0"/>
              <a:buChar char="•"/>
              <a:defRPr/>
            </a:pPr>
            <a:r>
              <a:rPr lang="nl-NL" sz="1800" dirty="0"/>
              <a:t>Bij </a:t>
            </a:r>
            <a:r>
              <a:rPr lang="nl-NL" sz="1800" dirty="0" err="1"/>
              <a:t>pulmicort</a:t>
            </a:r>
            <a:r>
              <a:rPr lang="nl-NL" sz="1800" dirty="0"/>
              <a:t>: nervositeit, rusteloosheid.</a:t>
            </a:r>
          </a:p>
          <a:p>
            <a:pPr>
              <a:buFont typeface="Arial" charset="0"/>
              <a:buChar char="•"/>
              <a:defRPr/>
            </a:pPr>
            <a:endParaRPr lang="nl-NL" dirty="0"/>
          </a:p>
        </p:txBody>
      </p:sp>
      <p:pic>
        <p:nvPicPr>
          <p:cNvPr id="22532" name="Picture 3">
            <a:extLst>
              <a:ext uri="{FF2B5EF4-FFF2-40B4-BE49-F238E27FC236}">
                <a16:creationId xmlns:a16="http://schemas.microsoft.com/office/drawing/2014/main" id="{DD4191C2-BE34-4AFD-9368-7C30B8E075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196975"/>
            <a:ext cx="2705100" cy="254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4">
            <a:extLst>
              <a:ext uri="{FF2B5EF4-FFF2-40B4-BE49-F238E27FC236}">
                <a16:creationId xmlns:a16="http://schemas.microsoft.com/office/drawing/2014/main" id="{8126361C-0874-4E51-AC2B-1A185A0C46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1484313"/>
            <a:ext cx="18796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5">
            <a:extLst>
              <a:ext uri="{FF2B5EF4-FFF2-40B4-BE49-F238E27FC236}">
                <a16:creationId xmlns:a16="http://schemas.microsoft.com/office/drawing/2014/main" id="{66BD7B99-1AA4-419D-8187-BB4148E4A6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5516563"/>
            <a:ext cx="1444625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>
            <a:extLst>
              <a:ext uri="{FF2B5EF4-FFF2-40B4-BE49-F238E27FC236}">
                <a16:creationId xmlns:a16="http://schemas.microsoft.com/office/drawing/2014/main" id="{6298EC95-D044-4C41-8563-FA489C07F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Combinatiegeneesmiddelen </a:t>
            </a:r>
          </a:p>
        </p:txBody>
      </p:sp>
      <p:sp>
        <p:nvSpPr>
          <p:cNvPr id="23555" name="Tijdelijke aanduiding voor inhoud 2">
            <a:extLst>
              <a:ext uri="{FF2B5EF4-FFF2-40B4-BE49-F238E27FC236}">
                <a16:creationId xmlns:a16="http://schemas.microsoft.com/office/drawing/2014/main" id="{943E5E51-A4AE-4CC0-A8FF-A198556E37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Deze bevatten zowel luchtwegverwijders als ontstekingsremmers</a:t>
            </a:r>
          </a:p>
          <a:p>
            <a:pPr eaLnBrk="1" hangingPunct="1"/>
            <a:r>
              <a:rPr lang="nl-NL" altLang="nl-NL"/>
              <a:t>1-2 keer per dag</a:t>
            </a:r>
          </a:p>
          <a:p>
            <a:pPr eaLnBrk="1" hangingPunct="1"/>
            <a:r>
              <a:rPr lang="nl-NL" altLang="nl-NL"/>
              <a:t>Voorbeeld: seretide (serevent met flixotide)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1">
            <a:extLst>
              <a:ext uri="{FF2B5EF4-FFF2-40B4-BE49-F238E27FC236}">
                <a16:creationId xmlns:a16="http://schemas.microsoft.com/office/drawing/2014/main" id="{2D79CE27-051A-43D9-8719-ED9FCC53E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Coffeïnegeleiden </a:t>
            </a:r>
          </a:p>
        </p:txBody>
      </p:sp>
      <p:sp>
        <p:nvSpPr>
          <p:cNvPr id="24579" name="Tijdelijke aanduiding voor inhoud 2">
            <a:extLst>
              <a:ext uri="{FF2B5EF4-FFF2-40B4-BE49-F238E27FC236}">
                <a16:creationId xmlns:a16="http://schemas.microsoft.com/office/drawing/2014/main" id="{479861DB-9C92-410C-B1FC-89CB9F3C20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413"/>
            <a:ext cx="8218488" cy="4752975"/>
          </a:xfrm>
        </p:spPr>
        <p:txBody>
          <a:bodyPr/>
          <a:lstStyle/>
          <a:p>
            <a:pPr eaLnBrk="1" hangingPunct="1"/>
            <a:r>
              <a:rPr lang="nl-NL" altLang="nl-NL"/>
              <a:t>Dit maakt je wakker en helder</a:t>
            </a:r>
          </a:p>
          <a:p>
            <a:pPr eaLnBrk="1" hangingPunct="1"/>
            <a:r>
              <a:rPr lang="nl-NL" altLang="nl-NL"/>
              <a:t>Je gaat beter ademhalen</a:t>
            </a:r>
          </a:p>
          <a:p>
            <a:pPr eaLnBrk="1" hangingPunct="1"/>
            <a:r>
              <a:rPr lang="nl-NL" altLang="nl-NL"/>
              <a:t>Coffeïne ontspant de gladde spiervezels in de luchtwegen</a:t>
            </a:r>
          </a:p>
          <a:p>
            <a:pPr eaLnBrk="1" hangingPunct="1"/>
            <a:r>
              <a:rPr lang="nl-NL" altLang="nl-NL"/>
              <a:t>Stimuleert ademhalingscentrum. Je gaat dieper en krachtiger inademen</a:t>
            </a:r>
          </a:p>
          <a:p>
            <a:pPr eaLnBrk="1" hangingPunct="1"/>
            <a:r>
              <a:rPr lang="nl-NL" altLang="nl-NL"/>
              <a:t>Coffeïne en Theofylline </a:t>
            </a:r>
          </a:p>
          <a:p>
            <a:pPr eaLnBrk="1" hangingPunct="1"/>
            <a:r>
              <a:rPr lang="nl-NL" altLang="nl-NL"/>
              <a:t>Hoofdpijn, misselijk, duizelig, prikkelbaar, trillende handen, diarree, braken. </a:t>
            </a:r>
          </a:p>
          <a:p>
            <a:pPr eaLnBrk="1" hangingPunct="1"/>
            <a:r>
              <a:rPr lang="nl-NL" altLang="nl-NL"/>
              <a:t> Spiegel in het bloed wordt nagekeken</a:t>
            </a:r>
          </a:p>
          <a:p>
            <a:pPr eaLnBrk="1" hangingPunct="1"/>
            <a:endParaRPr lang="nl-NL" altLang="nl-NL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el 1">
            <a:extLst>
              <a:ext uri="{FF2B5EF4-FFF2-40B4-BE49-F238E27FC236}">
                <a16:creationId xmlns:a16="http://schemas.microsoft.com/office/drawing/2014/main" id="{C7F39EE8-4F9B-42AF-A1DF-836DE5B25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Slijmoplossers </a:t>
            </a:r>
          </a:p>
        </p:txBody>
      </p:sp>
      <p:sp>
        <p:nvSpPr>
          <p:cNvPr id="25603" name="Tijdelijke aanduiding voor inhoud 2">
            <a:extLst>
              <a:ext uri="{FF2B5EF4-FFF2-40B4-BE49-F238E27FC236}">
                <a16:creationId xmlns:a16="http://schemas.microsoft.com/office/drawing/2014/main" id="{BDC9A84A-199F-4CDC-AC0D-C022D8DB12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Slijmoplossende werking</a:t>
            </a:r>
          </a:p>
          <a:p>
            <a:pPr eaLnBrk="1" hangingPunct="1"/>
            <a:r>
              <a:rPr lang="nl-NL" altLang="nl-NL"/>
              <a:t>Je kan dit vernevelen</a:t>
            </a:r>
          </a:p>
          <a:p>
            <a:pPr eaLnBrk="1" hangingPunct="1"/>
            <a:r>
              <a:rPr lang="nl-NL" altLang="nl-NL"/>
              <a:t>Ook via bruistabletten (acetylsteïne)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nl-NL" altLang="nl-NL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el 1">
            <a:extLst>
              <a:ext uri="{FF2B5EF4-FFF2-40B4-BE49-F238E27FC236}">
                <a16:creationId xmlns:a16="http://schemas.microsoft.com/office/drawing/2014/main" id="{70D8B1DF-09E4-425E-84FE-CA2235F06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Zuurstoftherapie </a:t>
            </a:r>
          </a:p>
        </p:txBody>
      </p:sp>
      <p:sp>
        <p:nvSpPr>
          <p:cNvPr id="26627" name="Tijdelijke aanduiding voor inhoud 2">
            <a:extLst>
              <a:ext uri="{FF2B5EF4-FFF2-40B4-BE49-F238E27FC236}">
                <a16:creationId xmlns:a16="http://schemas.microsoft.com/office/drawing/2014/main" id="{F9FFD088-AF9F-4542-B177-F5719AF7C3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De inademingslucht bevat een verhoogde hoeveelheid zuurstof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itel 1">
            <a:extLst>
              <a:ext uri="{FF2B5EF4-FFF2-40B4-BE49-F238E27FC236}">
                <a16:creationId xmlns:a16="http://schemas.microsoft.com/office/drawing/2014/main" id="{564BA8EB-4FC0-420A-A439-BF4C43DE8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Indeling naar inhalatiewijze </a:t>
            </a:r>
          </a:p>
        </p:txBody>
      </p:sp>
      <p:sp>
        <p:nvSpPr>
          <p:cNvPr id="27651" name="Tijdelijke aanduiding voor inhoud 2">
            <a:extLst>
              <a:ext uri="{FF2B5EF4-FFF2-40B4-BE49-F238E27FC236}">
                <a16:creationId xmlns:a16="http://schemas.microsoft.com/office/drawing/2014/main" id="{6E6D3B8F-0FC9-4AB9-88EA-1CC80FBB5E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Je kunt ze indelen naar manier van toedienen</a:t>
            </a:r>
          </a:p>
          <a:p>
            <a:pPr eaLnBrk="1" hangingPunct="1"/>
            <a:r>
              <a:rPr lang="nl-NL" altLang="nl-NL"/>
              <a:t>Poeder of vloeistof</a:t>
            </a:r>
          </a:p>
          <a:p>
            <a:pPr eaLnBrk="1" hangingPunct="1"/>
            <a:r>
              <a:rPr lang="nl-NL" altLang="nl-NL"/>
              <a:t>Elk medicijn heeft zijn eigen apparaatje</a:t>
            </a:r>
          </a:p>
          <a:p>
            <a:pPr eaLnBrk="1" hangingPunct="1"/>
            <a:r>
              <a:rPr lang="nl-NL" altLang="nl-NL"/>
              <a:t>Zorg dat de bijsluiter goed gelezen wordt </a:t>
            </a:r>
          </a:p>
          <a:p>
            <a:pPr eaLnBrk="1" hangingPunct="1"/>
            <a:r>
              <a:rPr lang="nl-NL" altLang="nl-NL"/>
              <a:t>Na gebruik de mond goed spoelen</a:t>
            </a:r>
          </a:p>
          <a:p>
            <a:pPr eaLnBrk="1" hangingPunct="1"/>
            <a:r>
              <a:rPr lang="nl-NL" altLang="nl-NL"/>
              <a:t>De medicatie verlagen de weerstand, waardoor schimmel snel ontstaat</a:t>
            </a:r>
          </a:p>
          <a:p>
            <a:pPr eaLnBrk="1" hangingPunct="1"/>
            <a:r>
              <a:rPr lang="nl-NL" altLang="nl-NL"/>
              <a:t>Water niet doorslikken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el 1">
            <a:extLst>
              <a:ext uri="{FF2B5EF4-FFF2-40B4-BE49-F238E27FC236}">
                <a16:creationId xmlns:a16="http://schemas.microsoft.com/office/drawing/2014/main" id="{E074E402-4FFC-49EF-907E-FB2EA6FF91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Dosisaërosol </a:t>
            </a:r>
          </a:p>
        </p:txBody>
      </p:sp>
      <p:sp>
        <p:nvSpPr>
          <p:cNvPr id="28675" name="Tijdelijke aanduiding voor inhoud 2">
            <a:extLst>
              <a:ext uri="{FF2B5EF4-FFF2-40B4-BE49-F238E27FC236}">
                <a16:creationId xmlns:a16="http://schemas.microsoft.com/office/drawing/2014/main" id="{87AB78BB-86E2-46D3-B51B-EFBD946C5C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329237"/>
          </a:xfrm>
        </p:spPr>
        <p:txBody>
          <a:bodyPr/>
          <a:lstStyle/>
          <a:p>
            <a:pPr eaLnBrk="1" hangingPunct="1"/>
            <a:r>
              <a:rPr lang="nl-NL" altLang="nl-NL"/>
              <a:t>Spuitbusje gevuld met medicatie</a:t>
            </a:r>
          </a:p>
          <a:p>
            <a:pPr eaLnBrk="1" hangingPunct="1"/>
            <a:r>
              <a:rPr lang="nl-NL" altLang="nl-NL"/>
              <a:t>Spuitbusje moet op zijn kop in de houder</a:t>
            </a:r>
          </a:p>
          <a:p>
            <a:pPr eaLnBrk="1" hangingPunct="1"/>
            <a:r>
              <a:rPr lang="nl-NL" altLang="nl-NL"/>
              <a:t>Kort op de onderkant duwen er komt nevel uit</a:t>
            </a:r>
          </a:p>
          <a:p>
            <a:pPr eaLnBrk="1" hangingPunct="1"/>
            <a:r>
              <a:rPr lang="nl-NL" altLang="nl-NL"/>
              <a:t>Inademen is moeilijk. Klein deel bereikt de longen</a:t>
            </a:r>
          </a:p>
          <a:p>
            <a:pPr eaLnBrk="1" hangingPunct="1"/>
            <a:r>
              <a:rPr lang="nl-NL" altLang="nl-NL"/>
              <a:t>De rest slaat neer in de keel</a:t>
            </a:r>
          </a:p>
          <a:p>
            <a:pPr eaLnBrk="1" hangingPunct="1"/>
            <a:r>
              <a:rPr lang="nl-NL" altLang="nl-NL"/>
              <a:t>Let op het koude-freon-effect </a:t>
            </a:r>
          </a:p>
          <a:p>
            <a:pPr eaLnBrk="1" hangingPunct="1"/>
            <a:r>
              <a:rPr lang="nl-NL" altLang="nl-NL"/>
              <a:t>Op het verkeerde moment de nevel inademen</a:t>
            </a:r>
          </a:p>
          <a:p>
            <a:pPr eaLnBrk="1" hangingPunct="1"/>
            <a:r>
              <a:rPr lang="nl-NL" altLang="nl-NL"/>
              <a:t>Je kunt niet snel zien of het busje leeg is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el 1">
            <a:extLst>
              <a:ext uri="{FF2B5EF4-FFF2-40B4-BE49-F238E27FC236}">
                <a16:creationId xmlns:a16="http://schemas.microsoft.com/office/drawing/2014/main" id="{43118A88-9444-4C52-8FD0-BB26D931C8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Voorzetkamer </a:t>
            </a:r>
          </a:p>
        </p:txBody>
      </p:sp>
      <p:sp>
        <p:nvSpPr>
          <p:cNvPr id="29699" name="Tijdelijke aanduiding voor inhoud 2">
            <a:extLst>
              <a:ext uri="{FF2B5EF4-FFF2-40B4-BE49-F238E27FC236}">
                <a16:creationId xmlns:a16="http://schemas.microsoft.com/office/drawing/2014/main" id="{BCC9E459-2457-4858-B8FE-89C1ED2513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256213"/>
          </a:xfrm>
        </p:spPr>
        <p:txBody>
          <a:bodyPr/>
          <a:lstStyle/>
          <a:p>
            <a:pPr eaLnBrk="1" hangingPunct="1"/>
            <a:r>
              <a:rPr lang="nl-NL" altLang="nl-NL"/>
              <a:t>Hulpstuk voor dosisaërosol </a:t>
            </a:r>
          </a:p>
          <a:p>
            <a:pPr eaLnBrk="1" hangingPunct="1"/>
            <a:r>
              <a:rPr lang="nl-NL" altLang="nl-NL"/>
              <a:t>Door gebruik verlaagt de zorgvrager de uitstroomsnelheid van het medicijn</a:t>
            </a:r>
          </a:p>
          <a:p>
            <a:pPr eaLnBrk="1" hangingPunct="1"/>
            <a:r>
              <a:rPr lang="nl-NL" altLang="nl-NL"/>
              <a:t>De nevel raakt met kleine snelheid de keel</a:t>
            </a:r>
          </a:p>
          <a:p>
            <a:pPr eaLnBrk="1" hangingPunct="1"/>
            <a:r>
              <a:rPr lang="nl-NL" altLang="nl-NL"/>
              <a:t>Je voorkomt het koude-freon-effect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nl-NL" altLang="nl-NL"/>
              <a:t>Voorbeelden: </a:t>
            </a:r>
          </a:p>
          <a:p>
            <a:pPr eaLnBrk="1" hangingPunct="1"/>
            <a:r>
              <a:rPr lang="nl-NL" altLang="nl-NL"/>
              <a:t>Aerochamber. (145ml inhoud)</a:t>
            </a:r>
          </a:p>
          <a:p>
            <a:pPr eaLnBrk="1" hangingPunct="1"/>
            <a:r>
              <a:rPr lang="nl-NL" altLang="nl-NL"/>
              <a:t>De metalen Nebuhaler (250 ml inhoud)</a:t>
            </a:r>
          </a:p>
          <a:p>
            <a:pPr eaLnBrk="1" hangingPunct="1"/>
            <a:r>
              <a:rPr lang="nl-NL" altLang="nl-NL"/>
              <a:t>Volumatic (750 ml) en de babyhaler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el 1">
            <a:extLst>
              <a:ext uri="{FF2B5EF4-FFF2-40B4-BE49-F238E27FC236}">
                <a16:creationId xmlns:a16="http://schemas.microsoft.com/office/drawing/2014/main" id="{1450FC5C-1C34-48E0-A547-1A132EDF3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Voorzetkamer </a:t>
            </a:r>
          </a:p>
        </p:txBody>
      </p:sp>
      <p:sp>
        <p:nvSpPr>
          <p:cNvPr id="30723" name="Tijdelijke aanduiding voor inhoud 2">
            <a:extLst>
              <a:ext uri="{FF2B5EF4-FFF2-40B4-BE49-F238E27FC236}">
                <a16:creationId xmlns:a16="http://schemas.microsoft.com/office/drawing/2014/main" id="{AC809DCC-E590-4EDE-A91B-33CF0694D2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Voorzetkamer is makkelijk voor mensen met slechte hand-adem-coordinatie </a:t>
            </a:r>
          </a:p>
          <a:p>
            <a:pPr eaLnBrk="1" hangingPunct="1"/>
            <a:r>
              <a:rPr lang="nl-NL" altLang="nl-NL"/>
              <a:t>Ze kunnen moeilijk drukken en tegelijkertijd inademen</a:t>
            </a:r>
          </a:p>
          <a:p>
            <a:pPr eaLnBrk="1" hangingPunct="1"/>
            <a:r>
              <a:rPr lang="nl-NL" altLang="nl-NL"/>
              <a:t>Tegenwoordig heb je ook de autohaler</a:t>
            </a:r>
          </a:p>
          <a:p>
            <a:pPr eaLnBrk="1" hangingPunct="1"/>
            <a:r>
              <a:rPr lang="nl-NL" altLang="nl-NL"/>
              <a:t>Dient automatisch het medicijn toe, wanneer de zorgvrager inademt</a:t>
            </a:r>
          </a:p>
          <a:p>
            <a:pPr eaLnBrk="1" hangingPunct="1"/>
            <a:r>
              <a:rPr lang="nl-NL" altLang="nl-NL"/>
              <a:t>Dat heet ademactivatie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 1">
            <a:extLst>
              <a:ext uri="{FF2B5EF4-FFF2-40B4-BE49-F238E27FC236}">
                <a16:creationId xmlns:a16="http://schemas.microsoft.com/office/drawing/2014/main" id="{8FB73E75-D2E5-4D68-B80C-4D2E926E0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Inhalatie </a:t>
            </a:r>
          </a:p>
        </p:txBody>
      </p:sp>
      <p:sp>
        <p:nvSpPr>
          <p:cNvPr id="4099" name="Tijdelijke aanduiding voor inhoud 2">
            <a:extLst>
              <a:ext uri="{FF2B5EF4-FFF2-40B4-BE49-F238E27FC236}">
                <a16:creationId xmlns:a16="http://schemas.microsoft.com/office/drawing/2014/main" id="{0CE8ECA2-B873-4A8C-A4E4-F9A09A6CE2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Je kunt  medicijnen ook inademen. In de lucht die je inademt, zitten kleine poeder- of vloeistofdeeltjes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el 1">
            <a:extLst>
              <a:ext uri="{FF2B5EF4-FFF2-40B4-BE49-F238E27FC236}">
                <a16:creationId xmlns:a16="http://schemas.microsoft.com/office/drawing/2014/main" id="{9A4CB2DE-B11C-4949-8678-17594C2BE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Schoonmaken </a:t>
            </a:r>
          </a:p>
        </p:txBody>
      </p:sp>
      <p:sp>
        <p:nvSpPr>
          <p:cNvPr id="31747" name="Tijdelijke aanduiding voor inhoud 2">
            <a:extLst>
              <a:ext uri="{FF2B5EF4-FFF2-40B4-BE49-F238E27FC236}">
                <a16:creationId xmlns:a16="http://schemas.microsoft.com/office/drawing/2014/main" id="{7C5E6652-4D0A-4373-9908-C8EB948318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Laat de voorzetkamer aan de lucht drogen</a:t>
            </a:r>
          </a:p>
          <a:p>
            <a:pPr eaLnBrk="1" hangingPunct="1"/>
            <a:r>
              <a:rPr lang="nl-NL" altLang="nl-NL"/>
              <a:t>Voorkomt statische electriciteit</a:t>
            </a:r>
          </a:p>
          <a:p>
            <a:pPr eaLnBrk="1" hangingPunct="1"/>
            <a:r>
              <a:rPr lang="nl-NL" altLang="nl-NL"/>
              <a:t>Anders trekt dit stof, medicijndeeltjes aan en slaat neer aan de rand en bereiken de longen niet</a:t>
            </a:r>
          </a:p>
          <a:p>
            <a:pPr eaLnBrk="1" hangingPunct="1"/>
            <a:r>
              <a:rPr lang="nl-NL" altLang="nl-NL"/>
              <a:t>Neerleggen op een schone doek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el 1">
            <a:extLst>
              <a:ext uri="{FF2B5EF4-FFF2-40B4-BE49-F238E27FC236}">
                <a16:creationId xmlns:a16="http://schemas.microsoft.com/office/drawing/2014/main" id="{BB5A61CA-26A9-4BB1-AC75-25EF35D0A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Poederinhalatoren </a:t>
            </a:r>
          </a:p>
        </p:txBody>
      </p:sp>
      <p:sp>
        <p:nvSpPr>
          <p:cNvPr id="32771" name="Tijdelijke aanduiding voor inhoud 2">
            <a:extLst>
              <a:ext uri="{FF2B5EF4-FFF2-40B4-BE49-F238E27FC236}">
                <a16:creationId xmlns:a16="http://schemas.microsoft.com/office/drawing/2014/main" id="{8B244B4D-F557-4814-A0B4-9D6CF92099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De zorgvrager merkt dat hij wat inneemt</a:t>
            </a:r>
          </a:p>
          <a:p>
            <a:pPr eaLnBrk="1" hangingPunct="1"/>
            <a:r>
              <a:rPr lang="nl-NL" altLang="nl-NL"/>
              <a:t>Diep en krachtig inademen </a:t>
            </a:r>
          </a:p>
          <a:p>
            <a:pPr eaLnBrk="1" hangingPunct="1"/>
            <a:r>
              <a:rPr lang="nl-NL" altLang="nl-NL"/>
              <a:t>Geschikt voor mensen met inademingskracht</a:t>
            </a:r>
          </a:p>
          <a:p>
            <a:pPr eaLnBrk="1" hangingPunct="1"/>
            <a:r>
              <a:rPr lang="nl-NL" altLang="nl-NL"/>
              <a:t>Kijk goed hoe je hem moet laden, gebruiken en schoonmaken (bijsluiter)</a:t>
            </a:r>
          </a:p>
          <a:p>
            <a:pPr eaLnBrk="1" hangingPunct="1"/>
            <a:r>
              <a:rPr lang="nl-NL" altLang="nl-NL"/>
              <a:t>De poederinhalator is gekoppeld aan het merk medicijn</a:t>
            </a:r>
          </a:p>
          <a:p>
            <a:pPr eaLnBrk="1" hangingPunct="1"/>
            <a:endParaRPr lang="nl-NL" altLang="nl-NL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el 1">
            <a:extLst>
              <a:ext uri="{FF2B5EF4-FFF2-40B4-BE49-F238E27FC236}">
                <a16:creationId xmlns:a16="http://schemas.microsoft.com/office/drawing/2014/main" id="{2197A377-6821-4195-823E-BCBDAC8FF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Voorbeelden van poederinhalatoren</a:t>
            </a:r>
          </a:p>
        </p:txBody>
      </p:sp>
      <p:sp>
        <p:nvSpPr>
          <p:cNvPr id="33795" name="Tijdelijke aanduiding voor inhoud 2">
            <a:extLst>
              <a:ext uri="{FF2B5EF4-FFF2-40B4-BE49-F238E27FC236}">
                <a16:creationId xmlns:a16="http://schemas.microsoft.com/office/drawing/2014/main" id="{4643547F-962C-4A63-92AA-812C0F7E58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Turbuhaler</a:t>
            </a:r>
          </a:p>
          <a:p>
            <a:pPr eaLnBrk="1" hangingPunct="1"/>
            <a:r>
              <a:rPr lang="nl-NL" altLang="nl-NL"/>
              <a:t>Spinhaler</a:t>
            </a:r>
          </a:p>
          <a:p>
            <a:pPr eaLnBrk="1" hangingPunct="1"/>
            <a:r>
              <a:rPr lang="nl-NL" altLang="nl-NL"/>
              <a:t>Diskhaler</a:t>
            </a:r>
          </a:p>
          <a:p>
            <a:pPr eaLnBrk="1" hangingPunct="1"/>
            <a:r>
              <a:rPr lang="nl-NL" altLang="nl-NL"/>
              <a:t>Diskus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nl-NL" altLang="nl-NL"/>
          </a:p>
          <a:p>
            <a:pPr eaLnBrk="1" hangingPunct="1"/>
            <a:endParaRPr lang="nl-NL" altLang="nl-NL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Users\Cathelijn\Documents\diskhaler.jpg">
            <a:extLst>
              <a:ext uri="{FF2B5EF4-FFF2-40B4-BE49-F238E27FC236}">
                <a16:creationId xmlns:a16="http://schemas.microsoft.com/office/drawing/2014/main" id="{560702BC-F046-4F6F-BE7D-4D6EBEF1EE7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188913"/>
            <a:ext cx="3905250" cy="3076575"/>
          </a:xfrm>
          <a:noFill/>
        </p:spPr>
      </p:pic>
      <p:pic>
        <p:nvPicPr>
          <p:cNvPr id="34819" name="Picture 3" descr="C:\Users\Cathelijn\Documents\turbuhaler.jpg">
            <a:extLst>
              <a:ext uri="{FF2B5EF4-FFF2-40B4-BE49-F238E27FC236}">
                <a16:creationId xmlns:a16="http://schemas.microsoft.com/office/drawing/2014/main" id="{DECCC1D2-FD84-44BA-B1FC-EB8576FD16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188913"/>
            <a:ext cx="2185988" cy="303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4" descr="C:\Users\Cathelijn\Documents\diskussen.jpg">
            <a:extLst>
              <a:ext uri="{FF2B5EF4-FFF2-40B4-BE49-F238E27FC236}">
                <a16:creationId xmlns:a16="http://schemas.microsoft.com/office/drawing/2014/main" id="{C5107D23-F8E5-49CA-A140-63D435FE0D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00438"/>
            <a:ext cx="3984625" cy="265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1" name="Picture 5" descr="C:\Users\Cathelijn\Documents\foradi2.jpg">
            <a:extLst>
              <a:ext uri="{FF2B5EF4-FFF2-40B4-BE49-F238E27FC236}">
                <a16:creationId xmlns:a16="http://schemas.microsoft.com/office/drawing/2014/main" id="{50004902-D971-4813-B9F9-4C5E54275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005263"/>
            <a:ext cx="3095625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el 1">
            <a:extLst>
              <a:ext uri="{FF2B5EF4-FFF2-40B4-BE49-F238E27FC236}">
                <a16:creationId xmlns:a16="http://schemas.microsoft.com/office/drawing/2014/main" id="{1E305A47-E466-4C71-BACB-7346F5D567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Medicijnen vernevelen </a:t>
            </a:r>
          </a:p>
        </p:txBody>
      </p:sp>
      <p:sp>
        <p:nvSpPr>
          <p:cNvPr id="35843" name="Tijdelijke aanduiding voor inhoud 2">
            <a:extLst>
              <a:ext uri="{FF2B5EF4-FFF2-40B4-BE49-F238E27FC236}">
                <a16:creationId xmlns:a16="http://schemas.microsoft.com/office/drawing/2014/main" id="{03C4F15A-5EF4-4D7C-9030-5C9545748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Betrouwbare methode</a:t>
            </a:r>
          </a:p>
          <a:p>
            <a:pPr eaLnBrk="1" hangingPunct="1"/>
            <a:r>
              <a:rPr lang="nl-NL" altLang="nl-NL"/>
              <a:t>Medicijn is verpakt in ampullen/flesjes</a:t>
            </a:r>
          </a:p>
          <a:p>
            <a:pPr eaLnBrk="1" hangingPunct="1"/>
            <a:r>
              <a:rPr lang="nl-NL" altLang="nl-NL"/>
              <a:t>Wordt opgelost met NaCl 0,9%. </a:t>
            </a:r>
          </a:p>
          <a:p>
            <a:pPr eaLnBrk="1" hangingPunct="1"/>
            <a:r>
              <a:rPr lang="nl-NL" altLang="nl-NL"/>
              <a:t>Mengsel wordt in een bakje gedaan</a:t>
            </a:r>
          </a:p>
          <a:p>
            <a:pPr eaLnBrk="1" hangingPunct="1"/>
            <a:r>
              <a:rPr lang="nl-NL" altLang="nl-NL"/>
              <a:t>Het medicijn wordt met hoge snelheid lucht  geblazen. Zo vernevelt de vloeistof</a:t>
            </a:r>
          </a:p>
          <a:p>
            <a:pPr eaLnBrk="1" hangingPunct="1"/>
            <a:r>
              <a:rPr lang="nl-NL" altLang="nl-NL"/>
              <a:t>Nevel wordt ingeademd via een mondstuk of kapje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el 1">
            <a:extLst>
              <a:ext uri="{FF2B5EF4-FFF2-40B4-BE49-F238E27FC236}">
                <a16:creationId xmlns:a16="http://schemas.microsoft.com/office/drawing/2014/main" id="{D284F80E-1B6A-40A9-9103-079D5DAB9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/>
              <a:t>Voordelen </a:t>
            </a:r>
          </a:p>
        </p:txBody>
      </p:sp>
      <p:sp>
        <p:nvSpPr>
          <p:cNvPr id="36867" name="Tijdelijke aanduiding voor inhoud 2">
            <a:extLst>
              <a:ext uri="{FF2B5EF4-FFF2-40B4-BE49-F238E27FC236}">
                <a16:creationId xmlns:a16="http://schemas.microsoft.com/office/drawing/2014/main" id="{A72C491F-B8CD-42D1-961E-9B6CCCE05D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/>
              <a:t>De medicatie wordt in kleine deeltjes verdeeld</a:t>
            </a:r>
          </a:p>
          <a:p>
            <a:r>
              <a:rPr lang="nl-NL" altLang="nl-NL"/>
              <a:t>Ze worden goed verspreid in de longen</a:t>
            </a:r>
          </a:p>
          <a:p>
            <a:r>
              <a:rPr lang="nl-NL" altLang="nl-NL"/>
              <a:t>Geen speciale ademtechniek</a:t>
            </a:r>
          </a:p>
          <a:p>
            <a:r>
              <a:rPr lang="nl-NL" altLang="nl-NL"/>
              <a:t>Meerdere medicijnen tegelijkertijd </a:t>
            </a:r>
          </a:p>
          <a:p>
            <a:r>
              <a:rPr lang="nl-NL" altLang="nl-NL"/>
              <a:t>Sommige middelen werken niet als ze gemengd worden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el 1">
            <a:extLst>
              <a:ext uri="{FF2B5EF4-FFF2-40B4-BE49-F238E27FC236}">
                <a16:creationId xmlns:a16="http://schemas.microsoft.com/office/drawing/2014/main" id="{06A25122-1B20-4D9D-9DDF-C12AD65C14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/>
              <a:t>Nadelen</a:t>
            </a:r>
          </a:p>
        </p:txBody>
      </p:sp>
      <p:sp>
        <p:nvSpPr>
          <p:cNvPr id="37891" name="Tijdelijke aanduiding voor inhoud 2">
            <a:extLst>
              <a:ext uri="{FF2B5EF4-FFF2-40B4-BE49-F238E27FC236}">
                <a16:creationId xmlns:a16="http://schemas.microsoft.com/office/drawing/2014/main" id="{63D6F045-3201-48F9-89DE-B672FA3820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/>
              <a:t>Duurt lang voordat het bakje leeg is</a:t>
            </a:r>
          </a:p>
          <a:p>
            <a:r>
              <a:rPr lang="nl-NL" altLang="nl-NL"/>
              <a:t>10-20 min</a:t>
            </a:r>
          </a:p>
          <a:p>
            <a:r>
              <a:rPr lang="nl-NL" altLang="nl-NL"/>
              <a:t>Er moet een stopcontact in de buurt zijn</a:t>
            </a:r>
          </a:p>
          <a:p>
            <a:r>
              <a:rPr lang="nl-NL" altLang="nl-NL"/>
              <a:t>Maakt lawaai</a:t>
            </a:r>
          </a:p>
          <a:p>
            <a:r>
              <a:rPr lang="nl-NL" altLang="nl-NL"/>
              <a:t>Zorgvrager mag alleen door het mondstuk inademen. Onbewust door de neus</a:t>
            </a:r>
          </a:p>
          <a:p>
            <a:r>
              <a:rPr lang="nl-NL" altLang="nl-NL"/>
              <a:t>Mondkapje is een oplossing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el 1">
            <a:extLst>
              <a:ext uri="{FF2B5EF4-FFF2-40B4-BE49-F238E27FC236}">
                <a16:creationId xmlns:a16="http://schemas.microsoft.com/office/drawing/2014/main" id="{64FF487A-33EE-4F49-9F1E-7533E259C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/>
              <a:t>Ultrasone vernevelaars</a:t>
            </a:r>
          </a:p>
        </p:txBody>
      </p:sp>
      <p:sp>
        <p:nvSpPr>
          <p:cNvPr id="38915" name="Tijdelijke aanduiding voor inhoud 2">
            <a:extLst>
              <a:ext uri="{FF2B5EF4-FFF2-40B4-BE49-F238E27FC236}">
                <a16:creationId xmlns:a16="http://schemas.microsoft.com/office/drawing/2014/main" id="{3AD7B44C-FBF1-4FC2-9A0F-570F9E7EED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/>
              <a:t>Laten de vloeistof verdampen door de toepassing van hoogfrequente geluidsgolven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el 1">
            <a:extLst>
              <a:ext uri="{FF2B5EF4-FFF2-40B4-BE49-F238E27FC236}">
                <a16:creationId xmlns:a16="http://schemas.microsoft.com/office/drawing/2014/main" id="{0254711D-6A97-4C52-AE77-BB16527E1E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/>
              <a:t>Jetvernevelaars </a:t>
            </a:r>
          </a:p>
        </p:txBody>
      </p:sp>
      <p:sp>
        <p:nvSpPr>
          <p:cNvPr id="39939" name="Tijdelijke aanduiding voor inhoud 2">
            <a:extLst>
              <a:ext uri="{FF2B5EF4-FFF2-40B4-BE49-F238E27FC236}">
                <a16:creationId xmlns:a16="http://schemas.microsoft.com/office/drawing/2014/main" id="{50077AEC-F75E-4C00-BCFC-75D1DBE638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/>
              <a:t>Werken met een compressor die een hoge luchtdruk opbouwt</a:t>
            </a:r>
          </a:p>
          <a:p>
            <a:r>
              <a:rPr lang="nl-NL" altLang="nl-NL"/>
              <a:t>Voorbeelden: pariboy, freeway light werkt op accu</a:t>
            </a:r>
          </a:p>
        </p:txBody>
      </p:sp>
      <p:pic>
        <p:nvPicPr>
          <p:cNvPr id="39940" name="Picture 4">
            <a:extLst>
              <a:ext uri="{FF2B5EF4-FFF2-40B4-BE49-F238E27FC236}">
                <a16:creationId xmlns:a16="http://schemas.microsoft.com/office/drawing/2014/main" id="{9F25505B-7C2C-4CB8-BE4A-FA6172C4D4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763" y="4005263"/>
            <a:ext cx="2492375" cy="249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5">
            <a:extLst>
              <a:ext uri="{FF2B5EF4-FFF2-40B4-BE49-F238E27FC236}">
                <a16:creationId xmlns:a16="http://schemas.microsoft.com/office/drawing/2014/main" id="{5AC3D32A-C002-46E7-B821-8693DBF56E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525" y="3860800"/>
            <a:ext cx="2344738" cy="231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el 1">
            <a:extLst>
              <a:ext uri="{FF2B5EF4-FFF2-40B4-BE49-F238E27FC236}">
                <a16:creationId xmlns:a16="http://schemas.microsoft.com/office/drawing/2014/main" id="{9080D4D2-C9D4-4CFF-A804-79B21A8A4D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/>
              <a:t>Vernevelaars op perslucht </a:t>
            </a:r>
          </a:p>
        </p:txBody>
      </p:sp>
      <p:sp>
        <p:nvSpPr>
          <p:cNvPr id="40963" name="Tijdelijke aanduiding voor inhoud 2">
            <a:extLst>
              <a:ext uri="{FF2B5EF4-FFF2-40B4-BE49-F238E27FC236}">
                <a16:creationId xmlns:a16="http://schemas.microsoft.com/office/drawing/2014/main" id="{4B478F57-D622-4366-8477-B1DFB3090F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5327650"/>
          </a:xfrm>
        </p:spPr>
        <p:txBody>
          <a:bodyPr/>
          <a:lstStyle/>
          <a:p>
            <a:r>
              <a:rPr lang="nl-NL" altLang="nl-NL"/>
              <a:t>Doormiddel van persluchtaansluiting</a:t>
            </a:r>
          </a:p>
          <a:p>
            <a:r>
              <a:rPr lang="nl-NL" altLang="nl-NL"/>
              <a:t>De lucht stroomt met hoge snelheid uit de muur</a:t>
            </a:r>
          </a:p>
          <a:p>
            <a:r>
              <a:rPr lang="nl-NL" altLang="nl-NL"/>
              <a:t>Vraag naar het aantal liters lucht per minuut</a:t>
            </a:r>
          </a:p>
          <a:p>
            <a:r>
              <a:rPr lang="nl-NL" altLang="nl-NL"/>
              <a:t>Bij lage snelheid kan de vloeistof neerslaan in de slang</a:t>
            </a:r>
          </a:p>
          <a:p>
            <a:r>
              <a:rPr lang="nl-NL" altLang="nl-NL"/>
              <a:t>Hoge druk, maakt een slissend geluid</a:t>
            </a:r>
          </a:p>
          <a:p>
            <a:r>
              <a:rPr lang="nl-NL" altLang="nl-NL"/>
              <a:t>Goede hygiëne is van belang. 24 uur</a:t>
            </a:r>
          </a:p>
          <a:p>
            <a:r>
              <a:rPr lang="nl-NL" altLang="nl-NL"/>
              <a:t>Na het schoonmaken laten drogen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 1">
            <a:extLst>
              <a:ext uri="{FF2B5EF4-FFF2-40B4-BE49-F238E27FC236}">
                <a16:creationId xmlns:a16="http://schemas.microsoft.com/office/drawing/2014/main" id="{799B493C-455E-4022-8AF0-FBD29BC11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Inhalatie voordelen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134FB0-377E-4B4B-BDDD-8280493EEB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5256213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/>
              <a:t>Het medicijn komt direct op de plaats van bestemming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nl-NL" dirty="0"/>
              <a:t>Medicijn werkt sneller en beter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nl-NL" dirty="0"/>
              <a:t>Geeft geen bijwerkingen ergens anders in het lichaam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nl-NL" dirty="0"/>
              <a:t>Dosis van het medicijn is lager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nl-NL" dirty="0"/>
              <a:t>Maagdarmkanaal krijgt geen kans het medicijn af te breken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nl-NL" dirty="0"/>
              <a:t>Dosering van het medicijn wordt nauwkeuriger bepaald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el 1">
            <a:extLst>
              <a:ext uri="{FF2B5EF4-FFF2-40B4-BE49-F238E27FC236}">
                <a16:creationId xmlns:a16="http://schemas.microsoft.com/office/drawing/2014/main" id="{AB7BF178-87B1-4E2C-8FF1-3DF537E7A2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/>
              <a:t>Pulmicort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5463CCC-0395-41E9-9C0D-58767E84A1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nl-NL" dirty="0"/>
              <a:t>Algemene opmerking: </a:t>
            </a:r>
            <a:r>
              <a:rPr lang="nl-NL" dirty="0" err="1"/>
              <a:t>Pulmicort</a:t>
            </a:r>
            <a:r>
              <a:rPr lang="nl-NL" dirty="0"/>
              <a:t> (</a:t>
            </a:r>
            <a:r>
              <a:rPr lang="nl-NL" dirty="0" err="1"/>
              <a:t>Pulmozyme</a:t>
            </a:r>
            <a:r>
              <a:rPr lang="nl-NL" dirty="0"/>
              <a:t> vernevel) mag niet op een </a:t>
            </a:r>
            <a:r>
              <a:rPr lang="nl-NL" dirty="0" err="1"/>
              <a:t>meerpersoonskamer</a:t>
            </a:r>
            <a:r>
              <a:rPr lang="nl-NL" dirty="0"/>
              <a:t> worden verneveld. Wij kiezen dan altijd voor een dosis </a:t>
            </a:r>
            <a:r>
              <a:rPr lang="nl-NL" dirty="0" err="1"/>
              <a:t>aërosol</a:t>
            </a:r>
            <a:r>
              <a:rPr lang="nl-NL" dirty="0"/>
              <a:t> (d/a)</a:t>
            </a:r>
          </a:p>
          <a:p>
            <a:pPr marL="0" indent="0">
              <a:buFont typeface="Arial" charset="0"/>
              <a:buNone/>
              <a:defRPr/>
            </a:pPr>
            <a:endParaRPr lang="nl-NL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el 1">
            <a:extLst>
              <a:ext uri="{FF2B5EF4-FFF2-40B4-BE49-F238E27FC236}">
                <a16:creationId xmlns:a16="http://schemas.microsoft.com/office/drawing/2014/main" id="{761E193C-FC8E-44EE-B1E9-2772F8DB0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/>
              <a:t>Freeway elite </a:t>
            </a:r>
          </a:p>
        </p:txBody>
      </p:sp>
      <p:sp>
        <p:nvSpPr>
          <p:cNvPr id="43011" name="Tijdelijke aanduiding voor inhoud 2">
            <a:extLst>
              <a:ext uri="{FF2B5EF4-FFF2-40B4-BE49-F238E27FC236}">
                <a16:creationId xmlns:a16="http://schemas.microsoft.com/office/drawing/2014/main" id="{61D44C40-A970-46E2-9385-8C8EBEDA61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/>
              <a:t>https://www.mediqromedic.nl/images/dynamic/romedic/download/Freeway%20Elite.pdf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el 1">
            <a:extLst>
              <a:ext uri="{FF2B5EF4-FFF2-40B4-BE49-F238E27FC236}">
                <a16:creationId xmlns:a16="http://schemas.microsoft.com/office/drawing/2014/main" id="{3C006C8D-B63E-4FE1-BEFF-92F0975E6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/>
              <a:t>Opdracht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3AC7A78-F373-4A0E-88AC-88F16BCE98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400675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nl-NL" sz="2000" dirty="0"/>
              <a:t>Welke medicatie valt onder:</a:t>
            </a:r>
          </a:p>
          <a:p>
            <a:pPr>
              <a:buFont typeface="Arial" charset="0"/>
              <a:buChar char="•"/>
              <a:defRPr/>
            </a:pPr>
            <a:r>
              <a:rPr lang="nl-NL" sz="2000" dirty="0"/>
              <a:t>Kortwerkende luchtwegverwijders</a:t>
            </a:r>
          </a:p>
          <a:p>
            <a:pPr>
              <a:buFont typeface="Arial" charset="0"/>
              <a:buChar char="•"/>
              <a:defRPr/>
            </a:pPr>
            <a:r>
              <a:rPr lang="nl-NL" sz="2000" dirty="0"/>
              <a:t>Langwerkende luchtwegverwijders</a:t>
            </a:r>
          </a:p>
          <a:p>
            <a:pPr>
              <a:buFont typeface="Arial" charset="0"/>
              <a:buChar char="•"/>
              <a:defRPr/>
            </a:pPr>
            <a:r>
              <a:rPr lang="nl-NL" sz="2000" dirty="0"/>
              <a:t>Anticholinergica</a:t>
            </a:r>
          </a:p>
          <a:p>
            <a:pPr>
              <a:buFont typeface="Arial" charset="0"/>
              <a:buChar char="•"/>
              <a:defRPr/>
            </a:pPr>
            <a:r>
              <a:rPr lang="nl-NL" sz="2000" dirty="0"/>
              <a:t>Corticosteroïden</a:t>
            </a:r>
          </a:p>
          <a:p>
            <a:pPr marL="0" indent="0">
              <a:buFont typeface="Arial" charset="0"/>
              <a:buNone/>
              <a:defRPr/>
            </a:pPr>
            <a:r>
              <a:rPr lang="nl-NL" sz="2000" dirty="0"/>
              <a:t>Werk dit per medicatie uit:</a:t>
            </a:r>
          </a:p>
          <a:p>
            <a:pPr>
              <a:buFont typeface="Arial" charset="0"/>
              <a:buChar char="•"/>
              <a:defRPr/>
            </a:pPr>
            <a:r>
              <a:rPr lang="nl-NL" sz="2000" dirty="0" err="1"/>
              <a:t>Bricanyl</a:t>
            </a:r>
            <a:endParaRPr lang="nl-NL" sz="2000" dirty="0"/>
          </a:p>
          <a:p>
            <a:pPr>
              <a:buFont typeface="Arial" charset="0"/>
              <a:buChar char="•"/>
              <a:defRPr/>
            </a:pPr>
            <a:r>
              <a:rPr lang="nl-NL" sz="2000" dirty="0" err="1"/>
              <a:t>Ventolin</a:t>
            </a:r>
            <a:endParaRPr lang="nl-NL" sz="2000" dirty="0"/>
          </a:p>
          <a:p>
            <a:pPr>
              <a:buFont typeface="Arial" charset="0"/>
              <a:buChar char="•"/>
              <a:defRPr/>
            </a:pPr>
            <a:r>
              <a:rPr lang="nl-NL" sz="2000" dirty="0" err="1"/>
              <a:t>Floradil</a:t>
            </a:r>
            <a:endParaRPr lang="nl-NL" sz="2000" dirty="0"/>
          </a:p>
          <a:p>
            <a:pPr>
              <a:buFont typeface="Arial" charset="0"/>
              <a:buChar char="•"/>
              <a:defRPr/>
            </a:pPr>
            <a:r>
              <a:rPr lang="nl-NL" sz="2000" dirty="0" err="1"/>
              <a:t>Oxis</a:t>
            </a:r>
            <a:endParaRPr lang="nl-NL" sz="2000" dirty="0"/>
          </a:p>
          <a:p>
            <a:pPr>
              <a:buFont typeface="Arial" charset="0"/>
              <a:buChar char="•"/>
              <a:defRPr/>
            </a:pPr>
            <a:r>
              <a:rPr lang="nl-NL" sz="2000" dirty="0" err="1"/>
              <a:t>Serevent</a:t>
            </a:r>
            <a:endParaRPr lang="nl-NL" sz="2000" dirty="0"/>
          </a:p>
          <a:p>
            <a:pPr>
              <a:buFont typeface="Arial" charset="0"/>
              <a:buChar char="•"/>
              <a:defRPr/>
            </a:pPr>
            <a:r>
              <a:rPr lang="nl-NL" sz="2000" dirty="0" err="1"/>
              <a:t>Atrovent</a:t>
            </a:r>
            <a:endParaRPr lang="nl-NL" sz="2000" dirty="0"/>
          </a:p>
          <a:p>
            <a:pPr>
              <a:buFont typeface="Arial" charset="0"/>
              <a:buChar char="•"/>
              <a:defRPr/>
            </a:pPr>
            <a:r>
              <a:rPr lang="nl-NL" sz="2000" dirty="0" err="1"/>
              <a:t>Spiriva</a:t>
            </a:r>
            <a:endParaRPr lang="nl-NL" sz="2000" dirty="0"/>
          </a:p>
          <a:p>
            <a:pPr>
              <a:buFont typeface="Arial" charset="0"/>
              <a:buChar char="•"/>
              <a:defRPr/>
            </a:pPr>
            <a:r>
              <a:rPr lang="nl-NL" sz="2000" dirty="0" err="1"/>
              <a:t>Pulmicort</a:t>
            </a:r>
            <a:endParaRPr lang="nl-NL" sz="2000" dirty="0"/>
          </a:p>
          <a:p>
            <a:pPr>
              <a:buFont typeface="Arial" charset="0"/>
              <a:buChar char="•"/>
              <a:defRPr/>
            </a:pPr>
            <a:r>
              <a:rPr lang="nl-NL" sz="2000" dirty="0" err="1"/>
              <a:t>Flixotide</a:t>
            </a:r>
            <a:endParaRPr lang="nl-NL" sz="2000" dirty="0"/>
          </a:p>
          <a:p>
            <a:pPr>
              <a:buFont typeface="Arial" charset="0"/>
              <a:buChar char="•"/>
              <a:defRPr/>
            </a:pPr>
            <a:endParaRPr lang="nl-NL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el 1">
            <a:extLst>
              <a:ext uri="{FF2B5EF4-FFF2-40B4-BE49-F238E27FC236}">
                <a16:creationId xmlns:a16="http://schemas.microsoft.com/office/drawing/2014/main" id="{020EA04E-C2AD-4D6E-B6DD-903AB73E9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/>
              <a:t>Antwoorden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782C2B8-1441-4392-8ADE-D44C4116F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329237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nl-NL" sz="1800" dirty="0"/>
              <a:t>Kortwerkend:</a:t>
            </a:r>
          </a:p>
          <a:p>
            <a:pPr>
              <a:buFont typeface="Arial" charset="0"/>
              <a:buChar char="•"/>
              <a:defRPr/>
            </a:pPr>
            <a:r>
              <a:rPr lang="nl-NL" sz="1800" dirty="0" err="1"/>
              <a:t>Bricanyl</a:t>
            </a:r>
            <a:endParaRPr lang="nl-NL" sz="1800" dirty="0"/>
          </a:p>
          <a:p>
            <a:pPr>
              <a:buFont typeface="Arial" charset="0"/>
              <a:buChar char="•"/>
              <a:defRPr/>
            </a:pPr>
            <a:r>
              <a:rPr lang="nl-NL" sz="1800" dirty="0" err="1"/>
              <a:t>Ventolin</a:t>
            </a:r>
            <a:endParaRPr lang="nl-NL" sz="1800" dirty="0"/>
          </a:p>
          <a:p>
            <a:pPr>
              <a:buFont typeface="Arial" charset="0"/>
              <a:buChar char="•"/>
              <a:defRPr/>
            </a:pPr>
            <a:r>
              <a:rPr lang="nl-NL" sz="1800" dirty="0" err="1"/>
              <a:t>Atrovent</a:t>
            </a:r>
            <a:endParaRPr lang="nl-NL" sz="1800" dirty="0"/>
          </a:p>
          <a:p>
            <a:pPr marL="0" indent="0">
              <a:buFont typeface="Arial" charset="0"/>
              <a:buNone/>
              <a:defRPr/>
            </a:pPr>
            <a:r>
              <a:rPr lang="nl-NL" sz="1800" dirty="0"/>
              <a:t>Langwerkend:</a:t>
            </a:r>
          </a:p>
          <a:p>
            <a:pPr>
              <a:buFont typeface="Arial" charset="0"/>
              <a:buChar char="•"/>
              <a:defRPr/>
            </a:pPr>
            <a:r>
              <a:rPr lang="nl-NL" sz="1800" dirty="0" err="1"/>
              <a:t>Foradil</a:t>
            </a:r>
            <a:endParaRPr lang="nl-NL" sz="1800" dirty="0"/>
          </a:p>
          <a:p>
            <a:pPr>
              <a:buFont typeface="Arial" charset="0"/>
              <a:buChar char="•"/>
              <a:defRPr/>
            </a:pPr>
            <a:r>
              <a:rPr lang="nl-NL" sz="1800" dirty="0" err="1"/>
              <a:t>Oxis</a:t>
            </a:r>
            <a:endParaRPr lang="nl-NL" sz="1800" dirty="0"/>
          </a:p>
          <a:p>
            <a:pPr>
              <a:buFont typeface="Arial" charset="0"/>
              <a:buChar char="•"/>
              <a:defRPr/>
            </a:pPr>
            <a:r>
              <a:rPr lang="nl-NL" sz="1800" dirty="0" err="1"/>
              <a:t>Spiriva</a:t>
            </a:r>
            <a:endParaRPr lang="nl-NL" sz="1800" dirty="0"/>
          </a:p>
          <a:p>
            <a:pPr>
              <a:buFont typeface="Arial" charset="0"/>
              <a:buChar char="•"/>
              <a:defRPr/>
            </a:pPr>
            <a:r>
              <a:rPr lang="nl-NL" sz="1800" dirty="0" err="1"/>
              <a:t>Pulmicort</a:t>
            </a:r>
            <a:endParaRPr lang="nl-NL" sz="1800" dirty="0"/>
          </a:p>
          <a:p>
            <a:pPr marL="0" indent="0">
              <a:buFont typeface="Arial" charset="0"/>
              <a:buNone/>
              <a:defRPr/>
            </a:pPr>
            <a:r>
              <a:rPr lang="nl-NL" sz="1800" dirty="0"/>
              <a:t>Corticosteroïde:</a:t>
            </a:r>
          </a:p>
          <a:p>
            <a:pPr>
              <a:buFont typeface="Arial" charset="0"/>
              <a:buChar char="•"/>
              <a:defRPr/>
            </a:pPr>
            <a:r>
              <a:rPr lang="nl-NL" sz="1800" dirty="0" err="1"/>
              <a:t>Pulmicort</a:t>
            </a:r>
            <a:endParaRPr lang="nl-NL" sz="1800" dirty="0"/>
          </a:p>
          <a:p>
            <a:pPr>
              <a:buFont typeface="Arial" charset="0"/>
              <a:buChar char="•"/>
              <a:defRPr/>
            </a:pPr>
            <a:r>
              <a:rPr lang="nl-NL" sz="1800" dirty="0" err="1"/>
              <a:t>Flixotide</a:t>
            </a:r>
            <a:endParaRPr lang="nl-NL" sz="1800" dirty="0"/>
          </a:p>
          <a:p>
            <a:pPr marL="0" indent="0">
              <a:buFont typeface="Arial" charset="0"/>
              <a:buNone/>
              <a:defRPr/>
            </a:pPr>
            <a:r>
              <a:rPr lang="nl-NL" sz="1800" dirty="0"/>
              <a:t>Anticholinergica:</a:t>
            </a:r>
          </a:p>
          <a:p>
            <a:pPr>
              <a:buFont typeface="Arial" charset="0"/>
              <a:buChar char="•"/>
              <a:defRPr/>
            </a:pPr>
            <a:r>
              <a:rPr lang="nl-NL" sz="1800" dirty="0" err="1"/>
              <a:t>Atrovent</a:t>
            </a:r>
            <a:r>
              <a:rPr lang="nl-NL" sz="1800" dirty="0"/>
              <a:t> </a:t>
            </a:r>
          </a:p>
          <a:p>
            <a:pPr>
              <a:buFont typeface="Arial" charset="0"/>
              <a:buChar char="•"/>
              <a:defRPr/>
            </a:pPr>
            <a:r>
              <a:rPr lang="nl-NL" sz="1800" dirty="0" err="1"/>
              <a:t>Spiriva</a:t>
            </a:r>
            <a:endParaRPr lang="nl-NL" sz="1800" dirty="0"/>
          </a:p>
          <a:p>
            <a:pPr>
              <a:buFont typeface="Arial" charset="0"/>
              <a:buChar char="•"/>
              <a:defRPr/>
            </a:pPr>
            <a:endParaRPr lang="nl-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>
            <a:extLst>
              <a:ext uri="{FF2B5EF4-FFF2-40B4-BE49-F238E27FC236}">
                <a16:creationId xmlns:a16="http://schemas.microsoft.com/office/drawing/2014/main" id="{635C2D78-1A1A-42D8-882D-905CCE858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Inhalatie nadelen </a:t>
            </a:r>
          </a:p>
        </p:txBody>
      </p:sp>
      <p:sp>
        <p:nvSpPr>
          <p:cNvPr id="6147" name="Tijdelijke aanduiding voor inhoud 2">
            <a:extLst>
              <a:ext uri="{FF2B5EF4-FFF2-40B4-BE49-F238E27FC236}">
                <a16:creationId xmlns:a16="http://schemas.microsoft.com/office/drawing/2014/main" id="{7710DE4B-B009-49FC-87D4-8758B39EE4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Inademen zelf is moeilijk</a:t>
            </a:r>
          </a:p>
          <a:p>
            <a:pPr eaLnBrk="1" hangingPunct="1"/>
            <a:r>
              <a:rPr lang="nl-NL" altLang="nl-NL"/>
              <a:t>Zorgvrager heeft niet snel door dat het fout gaat</a:t>
            </a:r>
          </a:p>
          <a:p>
            <a:pPr eaLnBrk="1" hangingPunct="1"/>
            <a:r>
              <a:rPr lang="nl-NL" altLang="nl-NL"/>
              <a:t>Verkeerde ademhalingstechniek</a:t>
            </a:r>
          </a:p>
          <a:p>
            <a:pPr eaLnBrk="1" hangingPunct="1"/>
            <a:r>
              <a:rPr lang="nl-NL" altLang="nl-NL"/>
              <a:t>Soms drukken ze niet op het juiste moment van de ademhaling op het knopje van de inhalator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>
            <a:extLst>
              <a:ext uri="{FF2B5EF4-FFF2-40B4-BE49-F238E27FC236}">
                <a16:creationId xmlns:a16="http://schemas.microsoft.com/office/drawing/2014/main" id="{34DC154D-D806-4D6A-B534-7689CFB24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Werking van inhalatiemedicijnen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B48B763-C807-4AB3-8040-9C82F16D42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nl-NL" dirty="0"/>
              <a:t>Voorgeschreven aan zorgvragers met astma of COPD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nl-NL" dirty="0"/>
              <a:t>Het verkrampte spierweefsel van de kleinste luchtwegen ontspant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nl-NL" dirty="0"/>
              <a:t>Het gezwollen slijmvlies wordt normaal van dikte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nl-NL" dirty="0"/>
              <a:t>Overmatige productie van slijm stopt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nl-NL" dirty="0"/>
              <a:t>De luchtwegen worden wijder en de zorgvrager kan vrijer ademhalen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>
            <a:extLst>
              <a:ext uri="{FF2B5EF4-FFF2-40B4-BE49-F238E27FC236}">
                <a16:creationId xmlns:a16="http://schemas.microsoft.com/office/drawing/2014/main" id="{203B9083-2A9B-476D-B6AE-C8DA85020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/>
              <a:t>Hoe werken de longen</a:t>
            </a:r>
          </a:p>
        </p:txBody>
      </p:sp>
      <p:sp>
        <p:nvSpPr>
          <p:cNvPr id="8195" name="Tijdelijke aanduiding voor inhoud 2">
            <a:extLst>
              <a:ext uri="{FF2B5EF4-FFF2-40B4-BE49-F238E27FC236}">
                <a16:creationId xmlns:a16="http://schemas.microsoft.com/office/drawing/2014/main" id="{BF874E28-B5DA-4DC1-A121-653EA20BA6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/>
              <a:t>http://www.astmafonds.nl/animaties-nederlands</a:t>
            </a:r>
          </a:p>
          <a:p>
            <a:endParaRPr lang="nl-NL" altLang="nl-NL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el 1">
            <a:extLst>
              <a:ext uri="{FF2B5EF4-FFF2-40B4-BE49-F238E27FC236}">
                <a16:creationId xmlns:a16="http://schemas.microsoft.com/office/drawing/2014/main" id="{BA7EE218-E0AC-4B6E-818D-FA422470D0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altLang="nl-NL" b="1"/>
              <a:t>Astma en COPD</a:t>
            </a:r>
          </a:p>
        </p:txBody>
      </p:sp>
      <p:sp>
        <p:nvSpPr>
          <p:cNvPr id="9219" name="Tijdelijke aanduiding voor inhoud 2">
            <a:extLst>
              <a:ext uri="{FF2B5EF4-FFF2-40B4-BE49-F238E27FC236}">
                <a16:creationId xmlns:a16="http://schemas.microsoft.com/office/drawing/2014/main" id="{AF4BA6D2-95C4-45CB-9A1C-CD06EC2F45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altLang="nl-NL"/>
              <a:t>http://www.astmafonds.nl/animaties-nederlands</a:t>
            </a:r>
          </a:p>
          <a:p>
            <a:endParaRPr lang="nl-NL" altLang="nl-NL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el 1">
            <a:extLst>
              <a:ext uri="{FF2B5EF4-FFF2-40B4-BE49-F238E27FC236}">
                <a16:creationId xmlns:a16="http://schemas.microsoft.com/office/drawing/2014/main" id="{1ADC348D-9A8C-461E-B215-9382D0D4A9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b="1"/>
              <a:t>Astma </a:t>
            </a:r>
          </a:p>
        </p:txBody>
      </p:sp>
      <p:pic>
        <p:nvPicPr>
          <p:cNvPr id="10243" name="Picture 2">
            <a:extLst>
              <a:ext uri="{FF2B5EF4-FFF2-40B4-BE49-F238E27FC236}">
                <a16:creationId xmlns:a16="http://schemas.microsoft.com/office/drawing/2014/main" id="{241B1FA7-F347-4C33-8E02-F743A3F89A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844675"/>
            <a:ext cx="8856663" cy="371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Concour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</TotalTime>
  <Words>1416</Words>
  <Application>Microsoft Office PowerPoint</Application>
  <PresentationFormat>Diavoorstelling (4:3)</PresentationFormat>
  <Paragraphs>253</Paragraphs>
  <Slides>43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43</vt:i4>
      </vt:variant>
    </vt:vector>
  </HeadingPairs>
  <TitlesOfParts>
    <vt:vector size="46" baseType="lpstr">
      <vt:lpstr>Calibri</vt:lpstr>
      <vt:lpstr>Arial</vt:lpstr>
      <vt:lpstr>Kantoorthema</vt:lpstr>
      <vt:lpstr>PowerPoint-presentatie</vt:lpstr>
      <vt:lpstr>Medicijnen toedienen via de luchtweg</vt:lpstr>
      <vt:lpstr>Inhalatie </vt:lpstr>
      <vt:lpstr>Inhalatie voordelen </vt:lpstr>
      <vt:lpstr>Inhalatie nadelen </vt:lpstr>
      <vt:lpstr>Werking van inhalatiemedicijnen</vt:lpstr>
      <vt:lpstr>Hoe werken de longen</vt:lpstr>
      <vt:lpstr>Astma en COPD</vt:lpstr>
      <vt:lpstr>Astma </vt:lpstr>
      <vt:lpstr>COPD </vt:lpstr>
      <vt:lpstr>Indeling van inhalatiemedicijnen</vt:lpstr>
      <vt:lpstr>Luchtwegverwijders </vt:lpstr>
      <vt:lpstr>Kortwerkende luchtwegverwijders</vt:lpstr>
      <vt:lpstr>Inhalatiemedicatie</vt:lpstr>
      <vt:lpstr>Langwerkende luchtwegverwijders</vt:lpstr>
      <vt:lpstr>Langwerkende luchtwegverwijders</vt:lpstr>
      <vt:lpstr>Voorbeelden </vt:lpstr>
      <vt:lpstr>Ontstekingsremmers </vt:lpstr>
      <vt:lpstr>Ontstekingremmers </vt:lpstr>
      <vt:lpstr>Anticholinergica</vt:lpstr>
      <vt:lpstr>Corticosteroïden</vt:lpstr>
      <vt:lpstr>Combinatiegeneesmiddelen </vt:lpstr>
      <vt:lpstr>Coffeïnegeleiden </vt:lpstr>
      <vt:lpstr>Slijmoplossers </vt:lpstr>
      <vt:lpstr>Zuurstoftherapie </vt:lpstr>
      <vt:lpstr>Indeling naar inhalatiewijze </vt:lpstr>
      <vt:lpstr>Dosisaërosol </vt:lpstr>
      <vt:lpstr>Voorzetkamer </vt:lpstr>
      <vt:lpstr>Voorzetkamer </vt:lpstr>
      <vt:lpstr>Schoonmaken </vt:lpstr>
      <vt:lpstr>Poederinhalatoren </vt:lpstr>
      <vt:lpstr>Voorbeelden van poederinhalatoren</vt:lpstr>
      <vt:lpstr>PowerPoint-presentatie</vt:lpstr>
      <vt:lpstr>Medicijnen vernevelen </vt:lpstr>
      <vt:lpstr>Voordelen </vt:lpstr>
      <vt:lpstr>Nadelen</vt:lpstr>
      <vt:lpstr>Ultrasone vernevelaars</vt:lpstr>
      <vt:lpstr>Jetvernevelaars </vt:lpstr>
      <vt:lpstr>Vernevelaars op perslucht </vt:lpstr>
      <vt:lpstr>Pulmicort</vt:lpstr>
      <vt:lpstr>Freeway elite </vt:lpstr>
      <vt:lpstr>Opdracht </vt:lpstr>
      <vt:lpstr>Antwoorden </vt:lpstr>
    </vt:vector>
  </TitlesOfParts>
  <Company>ROC Eindhoven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Medicijnen toedienen via de luchtweg</dc:title>
  <dc:creator>jolanda vermeulen</dc:creator>
  <cp:lastModifiedBy>Jolanda Vermeulen</cp:lastModifiedBy>
  <cp:revision>24</cp:revision>
  <dcterms:created xsi:type="dcterms:W3CDTF">2012-11-27T15:15:12Z</dcterms:created>
  <dcterms:modified xsi:type="dcterms:W3CDTF">2020-11-20T23:59:18Z</dcterms:modified>
</cp:coreProperties>
</file>