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9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94" r:id="rId10"/>
    <p:sldId id="263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7" r:id="rId23"/>
    <p:sldId id="278" r:id="rId24"/>
    <p:sldId id="276" r:id="rId25"/>
    <p:sldId id="279" r:id="rId26"/>
    <p:sldId id="280" r:id="rId27"/>
    <p:sldId id="281" r:id="rId28"/>
    <p:sldId id="282" r:id="rId29"/>
    <p:sldId id="284" r:id="rId30"/>
    <p:sldId id="283" r:id="rId31"/>
    <p:sldId id="285" r:id="rId32"/>
    <p:sldId id="286" r:id="rId33"/>
    <p:sldId id="287" r:id="rId34"/>
    <p:sldId id="289" r:id="rId35"/>
    <p:sldId id="288" r:id="rId36"/>
    <p:sldId id="293" r:id="rId37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78" d="100"/>
          <a:sy n="78" d="100"/>
        </p:scale>
        <p:origin x="23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130" name="Group 2">
            <a:extLst>
              <a:ext uri="{FF2B5EF4-FFF2-40B4-BE49-F238E27FC236}">
                <a16:creationId xmlns:a16="http://schemas.microsoft.com/office/drawing/2014/main" id="{12206C8F-936A-4D17-A3AC-0F538E09E80D}"/>
              </a:ext>
            </a:extLst>
          </p:cNvPr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48131" name="Freeform 3">
              <a:extLst>
                <a:ext uri="{FF2B5EF4-FFF2-40B4-BE49-F238E27FC236}">
                  <a16:creationId xmlns:a16="http://schemas.microsoft.com/office/drawing/2014/main" id="{D6269EE9-73A9-4926-91CE-48F1758B237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>
                <a:gd name="T0" fmla="*/ 1523 w 3699"/>
                <a:gd name="T1" fmla="*/ 2611 h 2613"/>
                <a:gd name="T2" fmla="*/ 3698 w 3699"/>
                <a:gd name="T3" fmla="*/ 2612 h 2613"/>
                <a:gd name="T4" fmla="*/ 3698 w 3699"/>
                <a:gd name="T5" fmla="*/ 2228 h 2613"/>
                <a:gd name="T6" fmla="*/ 0 w 3699"/>
                <a:gd name="T7" fmla="*/ 0 h 2613"/>
                <a:gd name="T8" fmla="*/ 160 w 3699"/>
                <a:gd name="T9" fmla="*/ 118 h 2613"/>
                <a:gd name="T10" fmla="*/ 292 w 3699"/>
                <a:gd name="T11" fmla="*/ 219 h 2613"/>
                <a:gd name="T12" fmla="*/ 441 w 3699"/>
                <a:gd name="T13" fmla="*/ 347 h 2613"/>
                <a:gd name="T14" fmla="*/ 585 w 3699"/>
                <a:gd name="T15" fmla="*/ 482 h 2613"/>
                <a:gd name="T16" fmla="*/ 796 w 3699"/>
                <a:gd name="T17" fmla="*/ 711 h 2613"/>
                <a:gd name="T18" fmla="*/ 983 w 3699"/>
                <a:gd name="T19" fmla="*/ 955 h 2613"/>
                <a:gd name="T20" fmla="*/ 1119 w 3699"/>
                <a:gd name="T21" fmla="*/ 1168 h 2613"/>
                <a:gd name="T22" fmla="*/ 1238 w 3699"/>
                <a:gd name="T23" fmla="*/ 1388 h 2613"/>
                <a:gd name="T24" fmla="*/ 1331 w 3699"/>
                <a:gd name="T25" fmla="*/ 1608 h 2613"/>
                <a:gd name="T26" fmla="*/ 1400 w 3699"/>
                <a:gd name="T27" fmla="*/ 1809 h 2613"/>
                <a:gd name="T28" fmla="*/ 1447 w 3699"/>
                <a:gd name="T29" fmla="*/ 1979 h 2613"/>
                <a:gd name="T30" fmla="*/ 1490 w 3699"/>
                <a:gd name="T31" fmla="*/ 2190 h 2613"/>
                <a:gd name="T32" fmla="*/ 1511 w 3699"/>
                <a:gd name="T33" fmla="*/ 2374 h 2613"/>
                <a:gd name="T34" fmla="*/ 1523 w 3699"/>
                <a:gd name="T35" fmla="*/ 2611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48132" name="Arc 4">
              <a:extLst>
                <a:ext uri="{FF2B5EF4-FFF2-40B4-BE49-F238E27FC236}">
                  <a16:creationId xmlns:a16="http://schemas.microsoft.com/office/drawing/2014/main" id="{BFF70587-8524-4342-AE2A-4F7E852CC6CC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G0" fmla="+- 0 0 0"/>
                <a:gd name="G1" fmla="+- 21231 0 0"/>
                <a:gd name="G2" fmla="+- 21600 0 0"/>
                <a:gd name="T0" fmla="*/ 3977 w 21600"/>
                <a:gd name="T1" fmla="*/ 0 h 21231"/>
                <a:gd name="T2" fmla="*/ 21600 w 21600"/>
                <a:gd name="T3" fmla="*/ 21231 h 21231"/>
                <a:gd name="T4" fmla="*/ 0 w 21600"/>
                <a:gd name="T5" fmla="*/ 21231 h 2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48133" name="Rectangle 5">
            <a:extLst>
              <a:ext uri="{FF2B5EF4-FFF2-40B4-BE49-F238E27FC236}">
                <a16:creationId xmlns:a16="http://schemas.microsoft.com/office/drawing/2014/main" id="{84829CBA-EC3D-49C3-A0D2-D545473B5740}"/>
              </a:ext>
            </a:extLst>
          </p:cNvPr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nl-NL" altLang="nl-NL" noProof="0"/>
              <a:t>Klik om het opmaakprofiel van de modeltitel te bewerken</a:t>
            </a:r>
          </a:p>
        </p:txBody>
      </p:sp>
      <p:sp>
        <p:nvSpPr>
          <p:cNvPr id="48134" name="Rectangle 6">
            <a:extLst>
              <a:ext uri="{FF2B5EF4-FFF2-40B4-BE49-F238E27FC236}">
                <a16:creationId xmlns:a16="http://schemas.microsoft.com/office/drawing/2014/main" id="{93C3B653-9875-484A-8D81-C12511C3CB7D}"/>
              </a:ext>
            </a:extLst>
          </p:cNvPr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nl-NL" altLang="nl-NL" noProof="0"/>
              <a:t>Klik om het opmaakprofiel van de modelondertitel te bewerken</a:t>
            </a:r>
          </a:p>
        </p:txBody>
      </p:sp>
      <p:sp>
        <p:nvSpPr>
          <p:cNvPr id="48135" name="Rectangle 7">
            <a:extLst>
              <a:ext uri="{FF2B5EF4-FFF2-40B4-BE49-F238E27FC236}">
                <a16:creationId xmlns:a16="http://schemas.microsoft.com/office/drawing/2014/main" id="{53229313-B1AF-4DAC-89C1-A1972D9EFD55}"/>
              </a:ext>
            </a:extLst>
          </p:cNvPr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48136" name="Rectangle 8">
            <a:extLst>
              <a:ext uri="{FF2B5EF4-FFF2-40B4-BE49-F238E27FC236}">
                <a16:creationId xmlns:a16="http://schemas.microsoft.com/office/drawing/2014/main" id="{1E867B56-D3F9-406D-ADCB-125FF5224FE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48137" name="Rectangle 9">
            <a:extLst>
              <a:ext uri="{FF2B5EF4-FFF2-40B4-BE49-F238E27FC236}">
                <a16:creationId xmlns:a16="http://schemas.microsoft.com/office/drawing/2014/main" id="{53C5E0CA-D644-4E2D-91DC-7FF578D0FF2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F1D1B6E-49B5-4562-8DD0-B94DFA54E34D}" type="slidenum">
              <a:rPr lang="nl-NL" altLang="nl-NL"/>
              <a:pPr/>
              <a:t>‹nr.›</a:t>
            </a:fld>
            <a:endParaRPr lang="nl-NL" alt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51D00C-7ACE-4A54-92B6-4C760DDD8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BAFBAD0-406E-442E-AA83-CBF35963A8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4AB9643-FF04-4ABB-AF99-6F8067A67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9EC7876-3CB6-4EC8-A213-FF7D3A4E7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C6C4DBB-BDFA-49B0-ACC6-45CC315A9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5380A2-F122-4AF9-9B37-C8A434C9881B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561252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CD75115E-8A3C-4EFC-BD7B-B34D7AF05E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DE07957-D8F7-4618-9338-A18B98CE4E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B31B6C6-74F1-4EF9-9E83-4C76DAA1E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BDC7078-A1D5-400E-AA60-B116CB4BF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B1C80F0-2CD3-4D30-B319-AF2F7FC1C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6DA71E-8923-4B1B-99D7-5DF77599A05D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32744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A7DFE4-55E6-4431-BD16-93AC8A94E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31F91F2-6BE7-4874-AB68-9B4F9E5B67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14CE71B-DACD-4909-9C30-673A13B8E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10572B9-3DE3-4465-813F-39BC0ACE2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D7D7011-1A24-4E83-AF14-3B72BE08F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E68771-6B11-4518-8674-654157622B99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956344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700B44-BE7C-44AF-8591-972E5230B5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6FBB5B3-2EED-424C-899E-9397405880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9F5097D-78AC-4863-BF54-165EE9D3B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F1CAAD4-AF38-4615-A1AE-8EF76F006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4494A2D-42CA-4C58-A38D-4FCC37983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56B7B7-10DB-433C-95E0-A51CC0C44CB8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611880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C723D1-6FE9-4FB9-AC67-0E0FA0B6A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CB4B174-1CEE-49A0-82BF-523620F986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B828ACE-F5DA-4139-B228-6E372AD3F7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17A9B8E-BA6C-46CF-A4C1-3E462854D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04D772B-59C4-42AA-BE6B-1A4D38F00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69D2726-8C5D-4E9F-B704-384F649FA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9B0636-3301-4CA0-9BB3-41FB23B5224F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677458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286A44-5050-4162-BF97-3C8AB1E46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269C224-9976-46D9-BD39-3749F88D7F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11A3645-4B60-4E8B-A78B-C6EEAF791E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19F15DB5-73CE-4270-9951-B76EECE9D2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0F6232A-0D4A-41EE-9F4E-E62FAADBDD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A27942A8-6CA5-4BEB-A98F-3819A95D4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ECE20BF2-EDBF-419C-911B-DF8B90786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CDB5F865-6F67-4552-A985-76FF73F94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A6DF9D-5463-4E6A-8C66-A78C86AAE6F3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889530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ED59B7-7DC5-44CE-9FD3-ED4C61A1D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954D6D15-70FA-4709-918B-3EE27EC1C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91AB40A-86B8-4D40-B470-AC907AB33B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33C716D-17D0-4D63-922F-CAFEBEC27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1541B6-4DB2-4DFB-B695-7082CBFC28C3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250501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9F12823C-865D-433F-B6EA-744B2B2EEE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2E5010B2-A574-4780-ABD6-D1FF96684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25DDD87-0199-4FD1-B318-2FE049BB6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1613D-7CE8-42CF-BDB4-460C55D20336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980728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6A21F5-F94E-4CAA-97BB-1D27585E2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60A21C5-A07E-4AFB-B938-16BD1CE287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D729AE1-6CE2-4BAF-A6B0-F013712479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D412D23-6727-47E0-9322-1C4B93AD6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C34EDA9-F56D-4291-8365-BE0114987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CB19874-C49F-47FA-BDE4-D484AF054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6E78BE-0E6A-4F2E-B8F0-ED60D8A0A4D3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572506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E50B97-D79A-42BD-BC49-D6900454D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50C79AA1-0056-4438-ADD7-752D835101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855F583-7038-4E0B-96BF-BD60E12605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848BD28-9DFF-474A-A22D-867BF36DF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52B15C2-F014-4858-B152-B80FEBD7D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A7D547C-7F8D-4654-8337-AF8BFFA32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0FC5FC-BD21-4DB3-9794-1BAA3C72E951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750294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6" name="Group 2">
            <a:extLst>
              <a:ext uri="{FF2B5EF4-FFF2-40B4-BE49-F238E27FC236}">
                <a16:creationId xmlns:a16="http://schemas.microsoft.com/office/drawing/2014/main" id="{9F88A35E-3F2B-454F-B4C2-B04C87318078}"/>
              </a:ext>
            </a:extLst>
          </p:cNvPr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47107" name="Freeform 3">
              <a:extLst>
                <a:ext uri="{FF2B5EF4-FFF2-40B4-BE49-F238E27FC236}">
                  <a16:creationId xmlns:a16="http://schemas.microsoft.com/office/drawing/2014/main" id="{6C4FD643-4033-4365-8D2F-CA1ADE508F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>
                <a:gd name="T0" fmla="*/ 1905 w 2359"/>
                <a:gd name="T1" fmla="*/ 3312 h 3314"/>
                <a:gd name="T2" fmla="*/ 2358 w 2359"/>
                <a:gd name="T3" fmla="*/ 3313 h 3314"/>
                <a:gd name="T4" fmla="*/ 2358 w 2359"/>
                <a:gd name="T5" fmla="*/ 1437 h 3314"/>
                <a:gd name="T6" fmla="*/ 0 w 2359"/>
                <a:gd name="T7" fmla="*/ 0 h 3314"/>
                <a:gd name="T8" fmla="*/ 201 w 2359"/>
                <a:gd name="T9" fmla="*/ 150 h 3314"/>
                <a:gd name="T10" fmla="*/ 366 w 2359"/>
                <a:gd name="T11" fmla="*/ 279 h 3314"/>
                <a:gd name="T12" fmla="*/ 552 w 2359"/>
                <a:gd name="T13" fmla="*/ 441 h 3314"/>
                <a:gd name="T14" fmla="*/ 732 w 2359"/>
                <a:gd name="T15" fmla="*/ 612 h 3314"/>
                <a:gd name="T16" fmla="*/ 996 w 2359"/>
                <a:gd name="T17" fmla="*/ 903 h 3314"/>
                <a:gd name="T18" fmla="*/ 1230 w 2359"/>
                <a:gd name="T19" fmla="*/ 1212 h 3314"/>
                <a:gd name="T20" fmla="*/ 1400 w 2359"/>
                <a:gd name="T21" fmla="*/ 1482 h 3314"/>
                <a:gd name="T22" fmla="*/ 1548 w 2359"/>
                <a:gd name="T23" fmla="*/ 1761 h 3314"/>
                <a:gd name="T24" fmla="*/ 1665 w 2359"/>
                <a:gd name="T25" fmla="*/ 2040 h 3314"/>
                <a:gd name="T26" fmla="*/ 1751 w 2359"/>
                <a:gd name="T27" fmla="*/ 2295 h 3314"/>
                <a:gd name="T28" fmla="*/ 1809 w 2359"/>
                <a:gd name="T29" fmla="*/ 2511 h 3314"/>
                <a:gd name="T30" fmla="*/ 1863 w 2359"/>
                <a:gd name="T31" fmla="*/ 2778 h 3314"/>
                <a:gd name="T32" fmla="*/ 1890 w 2359"/>
                <a:gd name="T33" fmla="*/ 3012 h 3314"/>
                <a:gd name="T34" fmla="*/ 1905 w 2359"/>
                <a:gd name="T35" fmla="*/ 3312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47108" name="Arc 4">
              <a:extLst>
                <a:ext uri="{FF2B5EF4-FFF2-40B4-BE49-F238E27FC236}">
                  <a16:creationId xmlns:a16="http://schemas.microsoft.com/office/drawing/2014/main" id="{192727C4-604E-4DE9-8213-DD94EC1D8C2D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47109" name="Rectangle 5">
            <a:extLst>
              <a:ext uri="{FF2B5EF4-FFF2-40B4-BE49-F238E27FC236}">
                <a16:creationId xmlns:a16="http://schemas.microsoft.com/office/drawing/2014/main" id="{4C2219FE-7BBA-43A0-BD37-DA95B58C0A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het opmaakprofiel van de modeltitel te bewerken</a:t>
            </a:r>
          </a:p>
        </p:txBody>
      </p:sp>
      <p:sp>
        <p:nvSpPr>
          <p:cNvPr id="47110" name="Rectangle 6">
            <a:extLst>
              <a:ext uri="{FF2B5EF4-FFF2-40B4-BE49-F238E27FC236}">
                <a16:creationId xmlns:a16="http://schemas.microsoft.com/office/drawing/2014/main" id="{D9A5DCCA-AADF-47A1-B1ED-44F0FDC3291B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nl-NL" altLang="nl-NL"/>
          </a:p>
        </p:txBody>
      </p:sp>
      <p:sp>
        <p:nvSpPr>
          <p:cNvPr id="47111" name="Rectangle 7">
            <a:extLst>
              <a:ext uri="{FF2B5EF4-FFF2-40B4-BE49-F238E27FC236}">
                <a16:creationId xmlns:a16="http://schemas.microsoft.com/office/drawing/2014/main" id="{BF71FE0A-8312-4760-AA17-8752D795578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nl-NL" altLang="nl-NL"/>
          </a:p>
        </p:txBody>
      </p:sp>
      <p:sp>
        <p:nvSpPr>
          <p:cNvPr id="47112" name="Rectangle 8">
            <a:extLst>
              <a:ext uri="{FF2B5EF4-FFF2-40B4-BE49-F238E27FC236}">
                <a16:creationId xmlns:a16="http://schemas.microsoft.com/office/drawing/2014/main" id="{18687152-3EFF-4490-8CEA-388F2E248AF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05970E1-F829-4398-BF73-71ADDD210441}" type="slidenum">
              <a:rPr lang="nl-NL" altLang="nl-NL"/>
              <a:pPr/>
              <a:t>‹nr.›</a:t>
            </a:fld>
            <a:endParaRPr lang="nl-NL" altLang="nl-NL"/>
          </a:p>
        </p:txBody>
      </p:sp>
      <p:sp>
        <p:nvSpPr>
          <p:cNvPr id="47113" name="Rectangle 9">
            <a:extLst>
              <a:ext uri="{FF2B5EF4-FFF2-40B4-BE49-F238E27FC236}">
                <a16:creationId xmlns:a16="http://schemas.microsoft.com/office/drawing/2014/main" id="{00ADCD7C-4B6C-4EAA-8356-E60BEC81B8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de opmaakprofielen van de modeltekst te bewerken</a:t>
            </a:r>
          </a:p>
          <a:p>
            <a:pPr lvl="1"/>
            <a:r>
              <a:rPr lang="nl-NL" altLang="nl-NL"/>
              <a:t>Tweede niveau</a:t>
            </a:r>
          </a:p>
          <a:p>
            <a:pPr lvl="2"/>
            <a:r>
              <a:rPr lang="nl-NL" altLang="nl-NL"/>
              <a:t>Derde niveau</a:t>
            </a:r>
          </a:p>
          <a:p>
            <a:pPr lvl="3"/>
            <a:r>
              <a:rPr lang="nl-NL" altLang="nl-NL"/>
              <a:t>Vierde niveau</a:t>
            </a:r>
          </a:p>
          <a:p>
            <a:pPr lvl="4"/>
            <a:r>
              <a:rPr lang="nl-NL" altLang="nl-NL"/>
              <a:t>Vijfde niveau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l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ADC42ADF-8967-4CE7-B556-9B4D0597CE2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buClr>
                <a:schemeClr val="tx2"/>
              </a:buClr>
            </a:pPr>
            <a:r>
              <a:rPr lang="nl-NL" altLang="nl-NL" dirty="0"/>
              <a:t> </a:t>
            </a: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Ademhaling </a:t>
            </a:r>
            <a:r>
              <a:rPr lang="nl-NL" altLang="nl-NL" dirty="0"/>
              <a:t>      </a:t>
            </a:r>
          </a:p>
        </p:txBody>
      </p:sp>
      <p:pic>
        <p:nvPicPr>
          <p:cNvPr id="3" name="Afbeelding 2" descr="Afbeelding met licht&#10;&#10;Automatisch gegenereerde beschrijving">
            <a:extLst>
              <a:ext uri="{FF2B5EF4-FFF2-40B4-BE49-F238E27FC236}">
                <a16:creationId xmlns:a16="http://schemas.microsoft.com/office/drawing/2014/main" id="{91A2AABE-3276-4922-BC20-123F00956DB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2" t="6812" r="4602" b="6001"/>
          <a:stretch/>
        </p:blipFill>
        <p:spPr>
          <a:xfrm>
            <a:off x="1331640" y="1844824"/>
            <a:ext cx="6192688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454291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6B193365-43AF-4B18-84A1-243EAB75AD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8162925" cy="762000"/>
          </a:xfrm>
        </p:spPr>
        <p:txBody>
          <a:bodyPr/>
          <a:lstStyle/>
          <a:p>
            <a:pPr>
              <a:buClr>
                <a:schemeClr val="tx2"/>
              </a:buClr>
            </a:pP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Keelholte </a:t>
            </a: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85196215-E293-46FF-8F5B-6D3927D346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5029200"/>
          </a:xfrm>
        </p:spPr>
        <p:txBody>
          <a:bodyPr/>
          <a:lstStyle/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Achter mondholte en onder neusholte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2 openingen</a:t>
            </a:r>
            <a:b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</a:b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- 1 naar strottenhoofd</a:t>
            </a:r>
            <a:b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</a:b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- 1 naar slokdarm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Staat in verbinding met middenoor via buizen van Eustachius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5817E613-BB06-4329-B695-741776A71F7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8162925" cy="762000"/>
          </a:xfrm>
        </p:spPr>
        <p:txBody>
          <a:bodyPr/>
          <a:lstStyle/>
          <a:p>
            <a:pPr>
              <a:buClr>
                <a:schemeClr val="tx2"/>
              </a:buClr>
            </a:pP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Strottenhoofd 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A4B49166-D656-432C-B2B6-EAAAA8765D7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Ligt in hals en vormt verbinding keelholte - luchtpijp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Luchtpijp ligt vóór slokdarm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Opgebouwd uit kraakbeenstukken en door spieren en banden met elkaar verbonden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endParaRPr lang="nl-NL" altLang="nl-NL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>
            <a:extLst>
              <a:ext uri="{FF2B5EF4-FFF2-40B4-BE49-F238E27FC236}">
                <a16:creationId xmlns:a16="http://schemas.microsoft.com/office/drawing/2014/main" id="{9CC419DC-ADDC-40CF-A983-ACEEF93C18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1A9E0F52-05AF-4CE5-95DD-36BF3D6613E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8162925" cy="762000"/>
          </a:xfrm>
        </p:spPr>
        <p:txBody>
          <a:bodyPr/>
          <a:lstStyle/>
          <a:p>
            <a:pPr>
              <a:buClr>
                <a:schemeClr val="tx2"/>
              </a:buClr>
            </a:pP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Strottenhoofd bestaat uit: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7EF4AD2A-BF8C-4AFA-A4A7-177D08DA34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7772400" cy="5334000"/>
          </a:xfrm>
        </p:spPr>
        <p:txBody>
          <a:bodyPr/>
          <a:lstStyle/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Beweeglijke schildkraakbeen (vooruitstekende punt=adamsappel)</a:t>
            </a:r>
            <a:b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</a:br>
            <a:endParaRPr lang="nl-NL" altLang="nl-NL" dirty="0">
              <a:solidFill>
                <a:srgbClr val="990033"/>
              </a:solidFill>
              <a:latin typeface="Maiandra GD" panose="020E0502030308020204" pitchFamily="34" charset="0"/>
            </a:endParaRP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Onbeweeglijke ringkraakbeen</a:t>
            </a:r>
            <a:b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</a:br>
            <a:endParaRPr lang="nl-NL" altLang="nl-NL" dirty="0">
              <a:solidFill>
                <a:srgbClr val="990033"/>
              </a:solidFill>
              <a:latin typeface="Maiandra GD" panose="020E0502030308020204" pitchFamily="34" charset="0"/>
            </a:endParaRP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2 bekerkraakbeentjes: zitten beweeglijk vast op ringkraakbeen</a:t>
            </a:r>
            <a:b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</a:b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(aanspannen stembanden en vergroten/verkleinen stemspleet)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FB0C5775-347A-4839-B0AA-4A1DE263A3D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8162925" cy="1190625"/>
          </a:xfrm>
        </p:spPr>
        <p:txBody>
          <a:bodyPr/>
          <a:lstStyle/>
          <a:p>
            <a:pPr>
              <a:buClr>
                <a:schemeClr val="tx2"/>
              </a:buClr>
            </a:pPr>
            <a:r>
              <a:rPr lang="nl-NL" altLang="nl-NL" sz="3600" dirty="0">
                <a:solidFill>
                  <a:srgbClr val="990033"/>
                </a:solidFill>
                <a:latin typeface="Maiandra GD" panose="020E0502030308020204" pitchFamily="34" charset="0"/>
              </a:rPr>
              <a:t>Strottenhoofd beschikt over afsluitingsmechanismen: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5E9B24D1-367E-4456-BDD3-98941FC2CEB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5029200"/>
          </a:xfrm>
        </p:spPr>
        <p:txBody>
          <a:bodyPr/>
          <a:lstStyle/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sz="3600" b="1" dirty="0">
                <a:solidFill>
                  <a:srgbClr val="990033"/>
                </a:solidFill>
                <a:latin typeface="Maiandra GD" panose="020E0502030308020204" pitchFamily="34" charset="0"/>
              </a:rPr>
              <a:t>Slikreflex</a:t>
            </a:r>
            <a:r>
              <a:rPr lang="nl-NL" altLang="nl-NL" sz="3600" dirty="0">
                <a:solidFill>
                  <a:srgbClr val="990033"/>
                </a:solidFill>
                <a:latin typeface="Maiandra GD" panose="020E0502030308020204" pitchFamily="34" charset="0"/>
              </a:rPr>
              <a:t>:</a:t>
            </a: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 daardoor scheiding voedselweg en luchtweg</a:t>
            </a:r>
            <a:b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</a:br>
            <a:endParaRPr lang="nl-NL" altLang="nl-NL" dirty="0">
              <a:solidFill>
                <a:srgbClr val="990033"/>
              </a:solidFill>
              <a:latin typeface="Maiandra GD" panose="020E0502030308020204" pitchFamily="34" charset="0"/>
            </a:endParaRP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sz="3600" b="1" dirty="0">
                <a:solidFill>
                  <a:srgbClr val="990033"/>
                </a:solidFill>
                <a:latin typeface="Maiandra GD" panose="020E0502030308020204" pitchFamily="34" charset="0"/>
              </a:rPr>
              <a:t>Hoestreflex</a:t>
            </a:r>
            <a:r>
              <a:rPr lang="nl-NL" altLang="nl-NL" sz="3600" dirty="0">
                <a:solidFill>
                  <a:srgbClr val="990033"/>
                </a:solidFill>
                <a:latin typeface="Maiandra GD" panose="020E0502030308020204" pitchFamily="34" charset="0"/>
              </a:rPr>
              <a:t>:</a:t>
            </a: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 explosief verlopende heftige uitademing door prikkeling van het slijmvlies van luchtpijp en lagere luchtwegen</a:t>
            </a:r>
            <a:b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</a:br>
            <a:endParaRPr lang="nl-NL" altLang="nl-NL" dirty="0">
              <a:solidFill>
                <a:srgbClr val="990033"/>
              </a:solidFill>
              <a:latin typeface="Maiandra GD" panose="020E0502030308020204" pitchFamily="34" charset="0"/>
            </a:endParaRP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sz="3600" b="1" dirty="0">
                <a:solidFill>
                  <a:srgbClr val="990033"/>
                </a:solidFill>
                <a:latin typeface="Maiandra GD" panose="020E0502030308020204" pitchFamily="34" charset="0"/>
              </a:rPr>
              <a:t>Braakreflex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>
            <a:extLst>
              <a:ext uri="{FF2B5EF4-FFF2-40B4-BE49-F238E27FC236}">
                <a16:creationId xmlns:a16="http://schemas.microsoft.com/office/drawing/2014/main" id="{B87CB9EC-6D2C-4366-AD95-2C3D198E30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9144000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>
            <a:extLst>
              <a:ext uri="{FF2B5EF4-FFF2-40B4-BE49-F238E27FC236}">
                <a16:creationId xmlns:a16="http://schemas.microsoft.com/office/drawing/2014/main" id="{FFF92DF5-6EC5-49AF-B12B-20B9AE9CA5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sz="3600" b="1" dirty="0">
                <a:solidFill>
                  <a:srgbClr val="990033"/>
                </a:solidFill>
                <a:latin typeface="Maiandra GD" panose="020E0502030308020204" pitchFamily="34" charset="0"/>
              </a:rPr>
              <a:t>Strotklepje</a:t>
            </a:r>
            <a:r>
              <a:rPr lang="nl-NL" altLang="nl-NL" sz="3600" dirty="0">
                <a:solidFill>
                  <a:srgbClr val="990033"/>
                </a:solidFill>
                <a:latin typeface="Maiandra GD" panose="020E0502030308020204" pitchFamily="34" charset="0"/>
              </a:rPr>
              <a:t> bestaat uit: </a:t>
            </a: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elastisch kraakbeen en sluit tijdens slikken de luchtpijp af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sz="3600" b="1" dirty="0">
                <a:solidFill>
                  <a:srgbClr val="990033"/>
                </a:solidFill>
                <a:latin typeface="Maiandra GD" panose="020E0502030308020204" pitchFamily="34" charset="0"/>
              </a:rPr>
              <a:t>Stembanden</a:t>
            </a:r>
            <a:r>
              <a:rPr lang="nl-NL" altLang="nl-NL" sz="3600" dirty="0">
                <a:solidFill>
                  <a:srgbClr val="990033"/>
                </a:solidFill>
                <a:latin typeface="Maiandra GD" panose="020E0502030308020204" pitchFamily="34" charset="0"/>
              </a:rPr>
              <a:t>: </a:t>
            </a: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aan binnenzijde strottenhoofd, tussen schildkraakbeen en bekerkraakbeentjes en bevatten:</a:t>
            </a:r>
            <a:b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</a:b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-dwarsgestreepte spieren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sz="3600" b="1" dirty="0">
                <a:solidFill>
                  <a:srgbClr val="990033"/>
                </a:solidFill>
                <a:latin typeface="Maiandra GD" panose="020E0502030308020204" pitchFamily="34" charset="0"/>
              </a:rPr>
              <a:t>Stemspleet </a:t>
            </a:r>
            <a:r>
              <a:rPr lang="nl-NL" altLang="nl-NL" sz="3600" dirty="0">
                <a:solidFill>
                  <a:srgbClr val="990033"/>
                </a:solidFill>
                <a:latin typeface="Maiandra GD" panose="020E0502030308020204" pitchFamily="34" charset="0"/>
              </a:rPr>
              <a:t>= </a:t>
            </a: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spleetvormige ruimte tussen stembanden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sz="3600" dirty="0">
                <a:solidFill>
                  <a:srgbClr val="990033"/>
                </a:solidFill>
                <a:latin typeface="Maiandra GD" panose="020E0502030308020204" pitchFamily="34" charset="0"/>
              </a:rPr>
              <a:t>Stembanden in </a:t>
            </a:r>
            <a:r>
              <a:rPr lang="nl-NL" altLang="nl-NL" sz="3600" b="1" dirty="0">
                <a:solidFill>
                  <a:srgbClr val="990033"/>
                </a:solidFill>
                <a:latin typeface="Maiandra GD" panose="020E0502030308020204" pitchFamily="34" charset="0"/>
              </a:rPr>
              <a:t>trilling</a:t>
            </a:r>
            <a:r>
              <a:rPr lang="nl-NL" altLang="nl-NL" sz="3600" dirty="0">
                <a:solidFill>
                  <a:srgbClr val="990033"/>
                </a:solidFill>
                <a:latin typeface="Maiandra GD" panose="020E0502030308020204" pitchFamily="34" charset="0"/>
              </a:rPr>
              <a:t> gebracht door uitgeademde lucht (geluid)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sz="3600" dirty="0">
                <a:solidFill>
                  <a:srgbClr val="990033"/>
                </a:solidFill>
                <a:latin typeface="Maiandra GD" panose="020E0502030308020204" pitchFamily="34" charset="0"/>
              </a:rPr>
              <a:t>Trillingen op </a:t>
            </a:r>
            <a:r>
              <a:rPr lang="nl-NL" altLang="nl-NL" sz="3600" b="1" dirty="0">
                <a:solidFill>
                  <a:srgbClr val="990033"/>
                </a:solidFill>
                <a:latin typeface="Maiandra GD" panose="020E0502030308020204" pitchFamily="34" charset="0"/>
              </a:rPr>
              <a:t>uitstromende lucht</a:t>
            </a:r>
            <a:r>
              <a:rPr lang="nl-NL" altLang="nl-NL" sz="3600" dirty="0">
                <a:solidFill>
                  <a:srgbClr val="990033"/>
                </a:solidFill>
                <a:latin typeface="Maiandra GD" panose="020E0502030308020204" pitchFamily="34" charset="0"/>
              </a:rPr>
              <a:t> overgebracht.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endParaRPr lang="nl-NL" altLang="nl-NL" sz="36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>
            <a:extLst>
              <a:ext uri="{FF2B5EF4-FFF2-40B4-BE49-F238E27FC236}">
                <a16:creationId xmlns:a16="http://schemas.microsoft.com/office/drawing/2014/main" id="{79D06E43-88B5-4972-90A6-F0B100FDD64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023350" cy="6172200"/>
          </a:xfrm>
        </p:spPr>
        <p:txBody>
          <a:bodyPr/>
          <a:lstStyle/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Toonhoogte afhankelijk van lengte en spanning in stembanden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Tussen 12de en 20ste jaar, vooral bij jongens, worden stembanden verlengd. “Baard in de keel”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Stemgeluid mede afhankelijk van:</a:t>
            </a:r>
            <a:b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</a:b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-mondholte</a:t>
            </a:r>
            <a:b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</a:b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-tong</a:t>
            </a:r>
            <a:b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</a:b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-lippen </a:t>
            </a:r>
            <a:b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</a:b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-neusholte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53A23810-0DF0-4877-911A-D4CBC3C093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8162925" cy="762000"/>
          </a:xfrm>
        </p:spPr>
        <p:txBody>
          <a:bodyPr/>
          <a:lstStyle/>
          <a:p>
            <a:pPr>
              <a:buClr>
                <a:schemeClr val="tx2"/>
              </a:buClr>
            </a:pP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 Luchtpijp/trachea </a:t>
            </a: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2179BA7E-5229-4A4C-B92A-AEB3F222636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229600" cy="5867400"/>
          </a:xfrm>
        </p:spPr>
        <p:txBody>
          <a:bodyPr/>
          <a:lstStyle/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In de hals en borstholte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In borstholte splitsing in linker- en rechter </a:t>
            </a:r>
            <a:r>
              <a:rPr lang="nl-NL" altLang="nl-NL" b="1" dirty="0">
                <a:solidFill>
                  <a:srgbClr val="990033"/>
                </a:solidFill>
                <a:latin typeface="Maiandra GD" panose="020E0502030308020204" pitchFamily="34" charset="0"/>
              </a:rPr>
              <a:t>bronchus</a:t>
            </a: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 (2 bronchiën)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b="1" dirty="0">
                <a:solidFill>
                  <a:srgbClr val="990033"/>
                </a:solidFill>
                <a:latin typeface="Maiandra GD" panose="020E0502030308020204" pitchFamily="34" charset="0"/>
              </a:rPr>
              <a:t>Wand</a:t>
            </a: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 bestaat uit:</a:t>
            </a:r>
            <a:b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</a:b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-</a:t>
            </a:r>
            <a:r>
              <a:rPr lang="nl-NL" altLang="nl-NL" b="1" dirty="0">
                <a:solidFill>
                  <a:srgbClr val="990033"/>
                </a:solidFill>
                <a:latin typeface="Maiandra GD" panose="020E0502030308020204" pitchFamily="34" charset="0"/>
              </a:rPr>
              <a:t>trilhaarepitheel</a:t>
            </a: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 met slijmcellen (gevoelig bij prikkeling)</a:t>
            </a:r>
            <a:b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</a:b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-</a:t>
            </a:r>
            <a:r>
              <a:rPr lang="nl-NL" altLang="nl-NL" b="1" dirty="0">
                <a:solidFill>
                  <a:srgbClr val="990033"/>
                </a:solidFill>
                <a:latin typeface="Maiandra GD" panose="020E0502030308020204" pitchFamily="34" charset="0"/>
              </a:rPr>
              <a:t>bindweefsel</a:t>
            </a: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 (vele bloedvaten en zenuwen)</a:t>
            </a:r>
            <a:b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</a:b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-</a:t>
            </a:r>
            <a:r>
              <a:rPr lang="nl-NL" altLang="nl-NL" b="1" dirty="0">
                <a:solidFill>
                  <a:srgbClr val="990033"/>
                </a:solidFill>
                <a:latin typeface="Maiandra GD" panose="020E0502030308020204" pitchFamily="34" charset="0"/>
              </a:rPr>
              <a:t>glad spierweefsel</a:t>
            </a:r>
            <a:b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</a:b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-</a:t>
            </a:r>
            <a:r>
              <a:rPr lang="nl-NL" altLang="nl-NL" b="1" dirty="0">
                <a:solidFill>
                  <a:srgbClr val="990033"/>
                </a:solidFill>
                <a:latin typeface="Maiandra GD" panose="020E0502030308020204" pitchFamily="34" charset="0"/>
              </a:rPr>
              <a:t>hoefijzervormige kraakbeenstukken</a:t>
            </a: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 (houden luchtweg open)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>
            <a:extLst>
              <a:ext uri="{FF2B5EF4-FFF2-40B4-BE49-F238E27FC236}">
                <a16:creationId xmlns:a16="http://schemas.microsoft.com/office/drawing/2014/main" id="{72D1739F-F03D-4253-8701-7B6E3D705D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ADC42ADF-8967-4CE7-B556-9B4D0597CE2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447800" y="304800"/>
            <a:ext cx="5638800" cy="762000"/>
          </a:xfrm>
        </p:spPr>
        <p:txBody>
          <a:bodyPr/>
          <a:lstStyle/>
          <a:p>
            <a:pPr>
              <a:buClr>
                <a:schemeClr val="tx2"/>
              </a:buClr>
            </a:pPr>
            <a:r>
              <a:rPr lang="nl-NL" altLang="nl-NL" dirty="0"/>
              <a:t> </a:t>
            </a: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Ademhaling </a:t>
            </a:r>
            <a:r>
              <a:rPr lang="nl-NL" altLang="nl-NL" dirty="0"/>
              <a:t>      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F04BB53C-85A4-4FDA-BBD4-4CEE10055C6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762000" y="1676400"/>
            <a:ext cx="7696200" cy="4800600"/>
          </a:xfrm>
        </p:spPr>
        <p:txBody>
          <a:bodyPr/>
          <a:lstStyle/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sz="3600" dirty="0">
                <a:solidFill>
                  <a:srgbClr val="990033"/>
                </a:solidFill>
                <a:latin typeface="Maiandra GD" panose="020E0502030308020204" pitchFamily="34" charset="0"/>
              </a:rPr>
              <a:t>Mogelijkheden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sz="3600" dirty="0">
                <a:solidFill>
                  <a:srgbClr val="990033"/>
                </a:solidFill>
                <a:latin typeface="Maiandra GD" panose="020E0502030308020204" pitchFamily="34" charset="0"/>
              </a:rPr>
              <a:t>Ademhalingsweg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sz="3600" dirty="0">
                <a:solidFill>
                  <a:srgbClr val="990033"/>
                </a:solidFill>
                <a:latin typeface="Maiandra GD" panose="020E0502030308020204" pitchFamily="34" charset="0"/>
              </a:rPr>
              <a:t>De gaswisseling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sz="3600" dirty="0">
                <a:solidFill>
                  <a:srgbClr val="990033"/>
                </a:solidFill>
                <a:latin typeface="Maiandra GD" panose="020E0502030308020204" pitchFamily="34" charset="0"/>
              </a:rPr>
              <a:t>De ademhalingsbewegingen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sz="3600" dirty="0">
                <a:solidFill>
                  <a:srgbClr val="990033"/>
                </a:solidFill>
                <a:latin typeface="Maiandra GD" panose="020E0502030308020204" pitchFamily="34" charset="0"/>
              </a:rPr>
              <a:t>De regeling van de ademhaling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2FD3BDF3-77C1-41D4-950A-A8F7D369D3B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8162925" cy="762000"/>
          </a:xfrm>
        </p:spPr>
        <p:txBody>
          <a:bodyPr/>
          <a:lstStyle/>
          <a:p>
            <a:pPr>
              <a:buClr>
                <a:schemeClr val="tx2"/>
              </a:buClr>
            </a:pPr>
            <a:r>
              <a:rPr lang="nl-NL" altLang="nl-NL" dirty="0"/>
              <a:t> </a:t>
            </a: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Longen</a:t>
            </a:r>
            <a:r>
              <a:rPr lang="nl-NL" altLang="nl-NL" dirty="0"/>
              <a:t> </a:t>
            </a:r>
          </a:p>
        </p:txBody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64CFF48B-F96A-4338-B074-F7BB4D8296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5943600"/>
          </a:xfrm>
        </p:spPr>
        <p:txBody>
          <a:bodyPr/>
          <a:lstStyle/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b="1" dirty="0">
                <a:solidFill>
                  <a:srgbClr val="990033"/>
                </a:solidFill>
                <a:latin typeface="Maiandra GD" panose="020E0502030308020204" pitchFamily="34" charset="0"/>
              </a:rPr>
              <a:t>Hoofdbronchiën</a:t>
            </a: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  vertakken (rechts 3 </a:t>
            </a:r>
            <a:r>
              <a:rPr lang="nl-NL" altLang="nl-NL" dirty="0" err="1">
                <a:solidFill>
                  <a:srgbClr val="990033"/>
                </a:solidFill>
                <a:latin typeface="Maiandra GD" panose="020E0502030308020204" pitchFamily="34" charset="0"/>
              </a:rPr>
              <a:t>kwabbrochiën</a:t>
            </a: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/links 2)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b="1" dirty="0">
                <a:solidFill>
                  <a:srgbClr val="990033"/>
                </a:solidFill>
                <a:latin typeface="Maiandra GD" panose="020E0502030308020204" pitchFamily="34" charset="0"/>
              </a:rPr>
              <a:t>Kleinere bronchiën</a:t>
            </a: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 (bevatten kraakbeenstukjes)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b="1" dirty="0" err="1">
                <a:solidFill>
                  <a:srgbClr val="990033"/>
                </a:solidFill>
                <a:latin typeface="Maiandra GD" panose="020E0502030308020204" pitchFamily="34" charset="0"/>
              </a:rPr>
              <a:t>Bronchiolen</a:t>
            </a: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 (geen kraakbeen maar spiertjes houden luchtweg open)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b="1" dirty="0">
                <a:solidFill>
                  <a:srgbClr val="990033"/>
                </a:solidFill>
                <a:latin typeface="Maiandra GD" panose="020E0502030308020204" pitchFamily="34" charset="0"/>
              </a:rPr>
              <a:t>Longtrechters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b="1" dirty="0">
                <a:solidFill>
                  <a:srgbClr val="990033"/>
                </a:solidFill>
                <a:latin typeface="Maiandra GD" panose="020E0502030308020204" pitchFamily="34" charset="0"/>
              </a:rPr>
              <a:t>Longblaasjes/alveolen</a:t>
            </a: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 (iedere long zo’n 150.000.000) </a:t>
            </a:r>
            <a:b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</a:b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de wand is erg dun (1 laagje plaveiselepitheel) daardoor lucht en bloed in nauw contact.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>
            <a:extLst>
              <a:ext uri="{FF2B5EF4-FFF2-40B4-BE49-F238E27FC236}">
                <a16:creationId xmlns:a16="http://schemas.microsoft.com/office/drawing/2014/main" id="{672BBCF3-1561-4A63-93E0-6E64C4FE3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>
            <a:extLst>
              <a:ext uri="{FF2B5EF4-FFF2-40B4-BE49-F238E27FC236}">
                <a16:creationId xmlns:a16="http://schemas.microsoft.com/office/drawing/2014/main" id="{0660A825-E7D5-4CFE-91CA-A808F8609E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:a16="http://schemas.microsoft.com/office/drawing/2014/main" id="{1D9E1F63-7B4E-46D7-9631-8D54DD1EE20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>
              <a:buClr>
                <a:schemeClr val="tx2"/>
              </a:buClr>
            </a:pP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Longen omgeven door dubbel vlies:</a:t>
            </a:r>
          </a:p>
        </p:txBody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AA7498EC-D4B0-4EAF-A37B-6311ED0DB8B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447800"/>
            <a:ext cx="9144000" cy="5410200"/>
          </a:xfrm>
        </p:spPr>
        <p:txBody>
          <a:bodyPr/>
          <a:lstStyle/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Borstvlies: buitenste blad en is vergroeid met binnenzijde borstkas en het middenrif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Longvlies: binnenste blad en is op longoppervlak gelegen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Pleuraholte: ruimte tussen beide vliezen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Pleuravocht: dun laagje vocht in pleuraholte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Door dubbele vlies en vacuüm afsluiting zijn longen in staat alle bewegingen van borstkas en middenrif te volgen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endParaRPr lang="nl-NL" altLang="nl-NL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>
            <a:extLst>
              <a:ext uri="{FF2B5EF4-FFF2-40B4-BE49-F238E27FC236}">
                <a16:creationId xmlns:a16="http://schemas.microsoft.com/office/drawing/2014/main" id="{B19BE99E-96FD-4D1A-97CA-00C3C9E36F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D15B206E-74BB-4AEA-AE39-2FDA7FC6A26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8162925" cy="457200"/>
          </a:xfrm>
        </p:spPr>
        <p:txBody>
          <a:bodyPr/>
          <a:lstStyle/>
          <a:p>
            <a:pPr>
              <a:buClr>
                <a:schemeClr val="tx2"/>
              </a:buClr>
            </a:pPr>
            <a:r>
              <a:rPr lang="nl-NL" altLang="nl-NL" sz="3600" dirty="0"/>
              <a:t> </a:t>
            </a:r>
            <a:r>
              <a:rPr lang="nl-NL" altLang="nl-NL" sz="3600" dirty="0">
                <a:solidFill>
                  <a:srgbClr val="990033"/>
                </a:solidFill>
                <a:latin typeface="Maiandra GD" panose="020E0502030308020204" pitchFamily="34" charset="0"/>
              </a:rPr>
              <a:t>Gaswisseling</a:t>
            </a:r>
            <a:r>
              <a:rPr lang="nl-NL" altLang="nl-NL" sz="3600" dirty="0"/>
              <a:t> </a:t>
            </a:r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9A28EF2A-F1E8-438C-B42E-045D0606D8B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533400"/>
            <a:ext cx="9023350" cy="6324600"/>
          </a:xfrm>
        </p:spPr>
        <p:txBody>
          <a:bodyPr/>
          <a:lstStyle/>
          <a:p>
            <a:pPr>
              <a:lnSpc>
                <a:spcPct val="90000"/>
              </a:lnSpc>
              <a:buClr>
                <a:schemeClr val="tx2"/>
              </a:buClr>
              <a:buSzTx/>
              <a:buFontTx/>
              <a:buChar char="•"/>
            </a:pP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Uitwisseling O2, CO2 en waterdamp</a:t>
            </a:r>
          </a:p>
          <a:p>
            <a:pPr>
              <a:lnSpc>
                <a:spcPct val="90000"/>
              </a:lnSpc>
              <a:buClr>
                <a:schemeClr val="tx2"/>
              </a:buClr>
              <a:buSzTx/>
              <a:buFontTx/>
              <a:buChar char="•"/>
            </a:pP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In de alveolen (longblaasjes)</a:t>
            </a:r>
          </a:p>
          <a:p>
            <a:pPr>
              <a:lnSpc>
                <a:spcPct val="90000"/>
              </a:lnSpc>
              <a:buClr>
                <a:schemeClr val="tx2"/>
              </a:buClr>
              <a:buSzTx/>
              <a:buFontTx/>
              <a:buChar char="•"/>
            </a:pP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hebben zeer dunne permeabele (doorlatende) wand</a:t>
            </a:r>
          </a:p>
          <a:p>
            <a:pPr>
              <a:lnSpc>
                <a:spcPct val="90000"/>
              </a:lnSpc>
              <a:buClr>
                <a:schemeClr val="tx2"/>
              </a:buClr>
              <a:buSzTx/>
              <a:buFontTx/>
              <a:buChar char="•"/>
            </a:pP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Berust op diffusie: stof beweegt zich van hoge concentratie naar lage concentratie totdat concentraties overal gelijk zijn</a:t>
            </a:r>
          </a:p>
          <a:p>
            <a:pPr>
              <a:lnSpc>
                <a:spcPct val="90000"/>
              </a:lnSpc>
              <a:buClr>
                <a:schemeClr val="tx2"/>
              </a:buClr>
              <a:buSzTx/>
              <a:buFontTx/>
              <a:buChar char="•"/>
            </a:pP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O2-rijk naar O2-arm (vanuit longblaasjes naar bloed)</a:t>
            </a:r>
          </a:p>
          <a:p>
            <a:pPr>
              <a:lnSpc>
                <a:spcPct val="90000"/>
              </a:lnSpc>
              <a:buClr>
                <a:schemeClr val="tx2"/>
              </a:buClr>
              <a:buSzTx/>
              <a:buFontTx/>
              <a:buChar char="•"/>
            </a:pP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CO2-rijk naar CO2-arm (vanuit bloed naar longblaasjes)</a:t>
            </a:r>
          </a:p>
          <a:p>
            <a:pPr>
              <a:lnSpc>
                <a:spcPct val="90000"/>
              </a:lnSpc>
              <a:buClr>
                <a:schemeClr val="tx2"/>
              </a:buClr>
              <a:buSzTx/>
              <a:buFontTx/>
              <a:buChar char="•"/>
            </a:pPr>
            <a:r>
              <a:rPr lang="nl-NL" altLang="nl-NL" dirty="0" err="1">
                <a:solidFill>
                  <a:srgbClr val="990033"/>
                </a:solidFill>
                <a:latin typeface="Maiandra GD" panose="020E0502030308020204" pitchFamily="34" charset="0"/>
              </a:rPr>
              <a:t>Gasuitwisselingsoppervlakten</a:t>
            </a: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 zijn erg groot! Totaal alveolen ong. 90 m2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>
            <a:extLst>
              <a:ext uri="{FF2B5EF4-FFF2-40B4-BE49-F238E27FC236}">
                <a16:creationId xmlns:a16="http://schemas.microsoft.com/office/drawing/2014/main" id="{5D1DD485-2E36-4643-87B7-BA05087B86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id="{7BCF97B9-E97F-4280-8E43-6C87CFF7C51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81075" y="0"/>
            <a:ext cx="8162925" cy="701675"/>
          </a:xfrm>
        </p:spPr>
        <p:txBody>
          <a:bodyPr/>
          <a:lstStyle/>
          <a:p>
            <a:pPr>
              <a:buClr>
                <a:schemeClr val="tx2"/>
              </a:buClr>
            </a:pPr>
            <a:r>
              <a:rPr lang="nl-NL" altLang="nl-NL" sz="4000" dirty="0"/>
              <a:t> </a:t>
            </a:r>
            <a:r>
              <a:rPr lang="nl-NL" altLang="nl-NL" sz="4000" dirty="0">
                <a:solidFill>
                  <a:srgbClr val="990033"/>
                </a:solidFill>
                <a:latin typeface="Maiandra GD" panose="020E0502030308020204" pitchFamily="34" charset="0"/>
              </a:rPr>
              <a:t>ademhalingsbewegingen</a:t>
            </a:r>
          </a:p>
        </p:txBody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id="{29F4F634-757A-445D-9511-38A4FD8D23B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566150" cy="5638800"/>
          </a:xfrm>
        </p:spPr>
        <p:txBody>
          <a:bodyPr/>
          <a:lstStyle/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Lucht in longen moet ververst worden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Door ritmisch een hoeveelheid buitenlucht aan de lucht in de longen toe te voegen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Daarna gedeelte uitademing van de gemengde lucht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Voor verversing ademhalingsbewegingen nodig</a:t>
            </a:r>
          </a:p>
          <a:p>
            <a:pPr>
              <a:buClr>
                <a:schemeClr val="tx2"/>
              </a:buClr>
              <a:buSzTx/>
              <a:buFontTx/>
              <a:buNone/>
            </a:pPr>
            <a:endParaRPr lang="nl-NL" altLang="nl-NL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EC4CF79F-8888-43EB-87D8-026A0C0020B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848725" cy="762000"/>
          </a:xfrm>
        </p:spPr>
        <p:txBody>
          <a:bodyPr/>
          <a:lstStyle/>
          <a:p>
            <a:pPr>
              <a:buClr>
                <a:schemeClr val="tx2"/>
              </a:buClr>
            </a:pPr>
            <a:r>
              <a:rPr lang="nl-NL" altLang="nl-NL" sz="3200" b="1" dirty="0">
                <a:solidFill>
                  <a:srgbClr val="990033"/>
                </a:solidFill>
                <a:latin typeface="Maiandra GD" panose="020E0502030308020204" pitchFamily="34" charset="0"/>
              </a:rPr>
              <a:t>Inademing.</a:t>
            </a:r>
            <a:r>
              <a:rPr lang="nl-NL" altLang="nl-NL" sz="3200" dirty="0">
                <a:solidFill>
                  <a:srgbClr val="990033"/>
                </a:solidFill>
                <a:latin typeface="Maiandra GD" panose="020E0502030308020204" pitchFamily="34" charset="0"/>
              </a:rPr>
              <a:t> </a:t>
            </a:r>
            <a:r>
              <a:rPr lang="nl-NL" altLang="nl-NL" sz="3200" b="1" dirty="0">
                <a:solidFill>
                  <a:srgbClr val="990033"/>
                </a:solidFill>
                <a:latin typeface="Maiandra GD" panose="020E0502030308020204" pitchFamily="34" charset="0"/>
              </a:rPr>
              <a:t>Borstkas vergroting door:</a:t>
            </a:r>
            <a:r>
              <a:rPr lang="nl-NL" altLang="nl-NL" sz="3200" dirty="0">
                <a:solidFill>
                  <a:srgbClr val="990033"/>
                </a:solidFill>
                <a:latin typeface="Maiandra GD" panose="020E0502030308020204" pitchFamily="34" charset="0"/>
              </a:rPr>
              <a:t> </a:t>
            </a:r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E06DF86D-7469-494B-9A07-A2CE68AC8D9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20650" y="1295400"/>
            <a:ext cx="9023350" cy="5943600"/>
          </a:xfrm>
        </p:spPr>
        <p:txBody>
          <a:bodyPr/>
          <a:lstStyle/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b="1" dirty="0">
                <a:solidFill>
                  <a:srgbClr val="990033"/>
                </a:solidFill>
                <a:latin typeface="Maiandra GD" panose="020E0502030308020204" pitchFamily="34" charset="0"/>
              </a:rPr>
              <a:t>Samentrekken tussenribspieren</a:t>
            </a: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 </a:t>
            </a:r>
            <a:b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</a:b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(ribben omhoog en borstbeen naar voren)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b="1" dirty="0">
                <a:solidFill>
                  <a:srgbClr val="990033"/>
                </a:solidFill>
                <a:latin typeface="Maiandra GD" panose="020E0502030308020204" pitchFamily="34" charset="0"/>
              </a:rPr>
              <a:t>Samentrekken spieren middenrif/diafragma </a:t>
            </a:r>
            <a:b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</a:b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(diafragmakoepel door samentrekken afgeplat)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b="1" dirty="0">
                <a:solidFill>
                  <a:srgbClr val="990033"/>
                </a:solidFill>
                <a:latin typeface="Maiandra GD" panose="020E0502030308020204" pitchFamily="34" charset="0"/>
              </a:rPr>
              <a:t>Borstvlies en longvlies volgen de bewegingen </a:t>
            </a: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(omdat luchtdichte pleuraholte niet opgerekt kan worden. Door pleuravocht wel enige beweging mogelijk t.o.v. elkaar!)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b="1" dirty="0">
                <a:solidFill>
                  <a:srgbClr val="990033"/>
                </a:solidFill>
                <a:latin typeface="Maiandra GD" panose="020E0502030308020204" pitchFamily="34" charset="0"/>
              </a:rPr>
              <a:t>Ruimte in longen groter (druk lager) </a:t>
            </a: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en lucht stroomt van buitenaf naar de alveolen 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>
            <a:extLst>
              <a:ext uri="{FF2B5EF4-FFF2-40B4-BE49-F238E27FC236}">
                <a16:creationId xmlns:a16="http://schemas.microsoft.com/office/drawing/2014/main" id="{CF770311-414A-4F9D-ACC1-FC693445FE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3BE5F910-3687-442D-9E42-1B41687ACAD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8162925" cy="1066800"/>
          </a:xfrm>
        </p:spPr>
        <p:txBody>
          <a:bodyPr/>
          <a:lstStyle/>
          <a:p>
            <a:pPr>
              <a:buClr>
                <a:schemeClr val="tx2"/>
              </a:buClr>
            </a:pPr>
            <a:r>
              <a:rPr lang="nl-NL" altLang="nl-NL" sz="3600" dirty="0">
                <a:solidFill>
                  <a:srgbClr val="990033"/>
                </a:solidFill>
                <a:latin typeface="Maiandra GD" panose="020E0502030308020204" pitchFamily="34" charset="0"/>
              </a:rPr>
              <a:t>Inleiding: Ademhaling is proces van in- en uitademing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9D03B83A-AFB9-4335-B4F2-6B7488B55E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251504" cy="5638800"/>
          </a:xfrm>
        </p:spPr>
        <p:txBody>
          <a:bodyPr/>
          <a:lstStyle/>
          <a:p>
            <a:pPr>
              <a:lnSpc>
                <a:spcPct val="90000"/>
              </a:lnSpc>
              <a:buClr>
                <a:schemeClr val="tx2"/>
              </a:buClr>
              <a:buSzTx/>
              <a:buFontTx/>
              <a:buChar char="•"/>
            </a:pPr>
            <a:r>
              <a:rPr lang="nl-NL" altLang="nl-NL" sz="2800" b="1" dirty="0">
                <a:solidFill>
                  <a:srgbClr val="990033"/>
                </a:solidFill>
                <a:latin typeface="Maiandra GD" panose="020E0502030308020204" pitchFamily="34" charset="0"/>
              </a:rPr>
              <a:t>Cel heeft energie nodig. Dit vindt door verbranding plaats, daarvoor brandstof en 02 nodig!</a:t>
            </a:r>
            <a:br>
              <a:rPr lang="nl-NL" altLang="nl-NL" sz="2800" b="1" dirty="0">
                <a:solidFill>
                  <a:srgbClr val="990033"/>
                </a:solidFill>
                <a:latin typeface="Maiandra GD" panose="020E0502030308020204" pitchFamily="34" charset="0"/>
              </a:rPr>
            </a:br>
            <a:endParaRPr lang="nl-NL" altLang="nl-NL" sz="2800" b="1" dirty="0">
              <a:solidFill>
                <a:srgbClr val="990033"/>
              </a:solidFill>
              <a:latin typeface="Maiandra GD" panose="020E0502030308020204" pitchFamily="34" charset="0"/>
            </a:endParaRPr>
          </a:p>
          <a:p>
            <a:pPr>
              <a:lnSpc>
                <a:spcPct val="90000"/>
              </a:lnSpc>
              <a:buClr>
                <a:schemeClr val="tx2"/>
              </a:buClr>
              <a:buSzTx/>
              <a:buFontTx/>
              <a:buNone/>
            </a:pPr>
            <a:r>
              <a:rPr lang="nl-NL" altLang="nl-NL" b="1" dirty="0">
                <a:solidFill>
                  <a:srgbClr val="990033"/>
                </a:solidFill>
                <a:latin typeface="Maiandra GD" panose="020E0502030308020204" pitchFamily="34" charset="0"/>
              </a:rPr>
              <a:t>Functies:</a:t>
            </a:r>
          </a:p>
          <a:p>
            <a:pPr>
              <a:lnSpc>
                <a:spcPct val="90000"/>
              </a:lnSpc>
              <a:buClr>
                <a:schemeClr val="tx2"/>
              </a:buClr>
              <a:buSzTx/>
              <a:buFontTx/>
              <a:buChar char="•"/>
            </a:pPr>
            <a:r>
              <a:rPr lang="nl-NL" altLang="nl-NL" sz="2800" dirty="0">
                <a:solidFill>
                  <a:srgbClr val="990033"/>
                </a:solidFill>
                <a:latin typeface="Maiandra GD" panose="020E0502030308020204" pitchFamily="34" charset="0"/>
              </a:rPr>
              <a:t>O2 uit lucht in bloed brengen</a:t>
            </a:r>
          </a:p>
          <a:p>
            <a:pPr>
              <a:lnSpc>
                <a:spcPct val="90000"/>
              </a:lnSpc>
              <a:buClr>
                <a:schemeClr val="tx2"/>
              </a:buClr>
              <a:buSzTx/>
              <a:buFontTx/>
              <a:buChar char="•"/>
            </a:pPr>
            <a:r>
              <a:rPr lang="nl-NL" altLang="nl-NL" sz="2800" dirty="0">
                <a:solidFill>
                  <a:srgbClr val="990033"/>
                </a:solidFill>
                <a:latin typeface="Maiandra GD" panose="020E0502030308020204" pitchFamily="34" charset="0"/>
              </a:rPr>
              <a:t>CO2 uit bloed verwijderen</a:t>
            </a:r>
          </a:p>
          <a:p>
            <a:pPr>
              <a:lnSpc>
                <a:spcPct val="90000"/>
              </a:lnSpc>
              <a:buClr>
                <a:schemeClr val="tx2"/>
              </a:buClr>
              <a:buSzTx/>
              <a:buFontTx/>
              <a:buChar char="•"/>
            </a:pPr>
            <a:r>
              <a:rPr lang="nl-NL" altLang="nl-NL" sz="2800" dirty="0">
                <a:solidFill>
                  <a:srgbClr val="990033"/>
                </a:solidFill>
                <a:latin typeface="Maiandra GD" panose="020E0502030308020204" pitchFamily="34" charset="0"/>
              </a:rPr>
              <a:t>Voortbrengen stemgeluid (stembanden in trilling brengen)</a:t>
            </a:r>
          </a:p>
          <a:p>
            <a:pPr>
              <a:lnSpc>
                <a:spcPct val="90000"/>
              </a:lnSpc>
              <a:buClr>
                <a:schemeClr val="tx2"/>
              </a:buClr>
              <a:buSzTx/>
              <a:buFontTx/>
              <a:buChar char="•"/>
            </a:pPr>
            <a:r>
              <a:rPr lang="nl-NL" altLang="nl-NL" sz="2800" dirty="0">
                <a:solidFill>
                  <a:srgbClr val="990033"/>
                </a:solidFill>
                <a:latin typeface="Maiandra GD" panose="020E0502030308020204" pitchFamily="34" charset="0"/>
              </a:rPr>
              <a:t>Uiting geven aan bepaalde gevoelens (zuchten, puffen)</a:t>
            </a:r>
          </a:p>
          <a:p>
            <a:pPr>
              <a:lnSpc>
                <a:spcPct val="90000"/>
              </a:lnSpc>
              <a:buClr>
                <a:schemeClr val="tx2"/>
              </a:buClr>
              <a:buSzTx/>
              <a:buFontTx/>
              <a:buChar char="•"/>
            </a:pPr>
            <a:endParaRPr lang="nl-NL" altLang="nl-NL" dirty="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  <a:buClr>
                <a:schemeClr val="tx2"/>
              </a:buClr>
              <a:buSzTx/>
              <a:buFontTx/>
              <a:buChar char="•"/>
            </a:pPr>
            <a:endParaRPr lang="nl-NL" altLang="nl-NL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:a16="http://schemas.microsoft.com/office/drawing/2014/main" id="{8EE5C670-1C14-4F35-9D0F-4AECE038CA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pPr>
              <a:buClr>
                <a:schemeClr val="tx2"/>
              </a:buClr>
            </a:pPr>
            <a:r>
              <a:rPr lang="nl-NL" altLang="nl-NL" sz="3200" b="1" dirty="0">
                <a:solidFill>
                  <a:srgbClr val="990033"/>
                </a:solidFill>
                <a:latin typeface="Maiandra GD" panose="020E0502030308020204" pitchFamily="34" charset="0"/>
              </a:rPr>
              <a:t>Uitademing: borstkas verkleining door:</a:t>
            </a:r>
          </a:p>
        </p:txBody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DA94231D-3670-4400-A7C7-2ECD7923E38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9023350" cy="5715000"/>
          </a:xfrm>
        </p:spPr>
        <p:txBody>
          <a:bodyPr/>
          <a:lstStyle/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b="1" dirty="0">
                <a:solidFill>
                  <a:srgbClr val="990033"/>
                </a:solidFill>
                <a:latin typeface="Maiandra GD" panose="020E0502030308020204" pitchFamily="34" charset="0"/>
              </a:rPr>
              <a:t>Verslappen spieren</a:t>
            </a: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 borstkas en middenrif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Door </a:t>
            </a:r>
            <a:r>
              <a:rPr lang="nl-NL" altLang="nl-NL" b="1" dirty="0">
                <a:solidFill>
                  <a:srgbClr val="990033"/>
                </a:solidFill>
                <a:latin typeface="Maiandra GD" panose="020E0502030308020204" pitchFamily="34" charset="0"/>
              </a:rPr>
              <a:t>zwaartekracht</a:t>
            </a: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 zakken ribben naar beneden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b="1" dirty="0">
                <a:solidFill>
                  <a:srgbClr val="990033"/>
                </a:solidFill>
                <a:latin typeface="Maiandra GD" panose="020E0502030308020204" pitchFamily="34" charset="0"/>
              </a:rPr>
              <a:t>Middenrif</a:t>
            </a: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 vormt weer </a:t>
            </a:r>
            <a:r>
              <a:rPr lang="nl-NL" altLang="nl-NL" b="1" dirty="0">
                <a:solidFill>
                  <a:srgbClr val="990033"/>
                </a:solidFill>
                <a:latin typeface="Maiandra GD" panose="020E0502030308020204" pitchFamily="34" charset="0"/>
              </a:rPr>
              <a:t>koepel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b="1" dirty="0">
                <a:solidFill>
                  <a:srgbClr val="990033"/>
                </a:solidFill>
                <a:latin typeface="Maiandra GD" panose="020E0502030308020204" pitchFamily="34" charset="0"/>
              </a:rPr>
              <a:t>Longweefsel volgt de beweging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b="1" dirty="0">
                <a:solidFill>
                  <a:srgbClr val="990033"/>
                </a:solidFill>
                <a:latin typeface="Maiandra GD" panose="020E0502030308020204" pitchFamily="34" charset="0"/>
              </a:rPr>
              <a:t>Druk neemt toe</a:t>
            </a: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 (groter dan druk buitenlucht)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Gedeelte </a:t>
            </a:r>
            <a:r>
              <a:rPr lang="nl-NL" altLang="nl-NL" b="1" dirty="0">
                <a:solidFill>
                  <a:srgbClr val="990033"/>
                </a:solidFill>
                <a:latin typeface="Maiandra GD" panose="020E0502030308020204" pitchFamily="34" charset="0"/>
              </a:rPr>
              <a:t>lucht</a:t>
            </a: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 in longen </a:t>
            </a:r>
            <a:r>
              <a:rPr lang="nl-NL" altLang="nl-NL" b="1" dirty="0">
                <a:solidFill>
                  <a:srgbClr val="990033"/>
                </a:solidFill>
                <a:latin typeface="Maiandra GD" panose="020E0502030308020204" pitchFamily="34" charset="0"/>
              </a:rPr>
              <a:t>stroomt naar buiten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Normaal een </a:t>
            </a:r>
            <a:r>
              <a:rPr lang="nl-NL" altLang="nl-NL" b="1" dirty="0">
                <a:solidFill>
                  <a:srgbClr val="990033"/>
                </a:solidFill>
                <a:latin typeface="Maiandra GD" panose="020E0502030308020204" pitchFamily="34" charset="0"/>
              </a:rPr>
              <a:t>passief</a:t>
            </a: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 gebeuren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endParaRPr lang="nl-NL" altLang="nl-NL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>
            <a:extLst>
              <a:ext uri="{FF2B5EF4-FFF2-40B4-BE49-F238E27FC236}">
                <a16:creationId xmlns:a16="http://schemas.microsoft.com/office/drawing/2014/main" id="{7A1EDD03-8C39-470F-8E15-5AC47501D7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0"/>
            <a:ext cx="70104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F33EFE78-7ED2-4DB2-9798-E8AF3A2E4AF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8162925" cy="762000"/>
          </a:xfrm>
        </p:spPr>
        <p:txBody>
          <a:bodyPr/>
          <a:lstStyle/>
          <a:p>
            <a:pPr>
              <a:buClr>
                <a:schemeClr val="tx2"/>
              </a:buClr>
            </a:pP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Soorten ademhaling</a:t>
            </a: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4FD5B41E-8B87-40A5-9425-E1794F302AC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04800" y="1066800"/>
            <a:ext cx="8718550" cy="5791200"/>
          </a:xfrm>
        </p:spPr>
        <p:txBody>
          <a:bodyPr/>
          <a:lstStyle/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b="1" dirty="0">
                <a:solidFill>
                  <a:srgbClr val="990033"/>
                </a:solidFill>
                <a:latin typeface="Maiandra GD" panose="020E0502030308020204" pitchFamily="34" charset="0"/>
              </a:rPr>
              <a:t>Borstademhaling:</a:t>
            </a: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 vergroting door optrekken ribben en naar voren komen borstbeen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b="1" dirty="0">
                <a:solidFill>
                  <a:srgbClr val="990033"/>
                </a:solidFill>
                <a:latin typeface="Maiandra GD" panose="020E0502030308020204" pitchFamily="34" charset="0"/>
              </a:rPr>
              <a:t>Buikademhaling:</a:t>
            </a: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 vergroting door afplatten middenrif en bewegen buikwand.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b="1" dirty="0">
                <a:solidFill>
                  <a:srgbClr val="990033"/>
                </a:solidFill>
                <a:latin typeface="Maiandra GD" panose="020E0502030308020204" pitchFamily="34" charset="0"/>
              </a:rPr>
              <a:t>Vaak</a:t>
            </a: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 een </a:t>
            </a:r>
            <a:r>
              <a:rPr lang="nl-NL" altLang="nl-NL" b="1" dirty="0">
                <a:solidFill>
                  <a:srgbClr val="990033"/>
                </a:solidFill>
                <a:latin typeface="Maiandra GD" panose="020E0502030308020204" pitchFamily="34" charset="0"/>
              </a:rPr>
              <a:t>samenspel</a:t>
            </a: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 van beiden 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b="1" dirty="0">
                <a:solidFill>
                  <a:srgbClr val="990033"/>
                </a:solidFill>
                <a:latin typeface="Maiandra GD" panose="020E0502030308020204" pitchFamily="34" charset="0"/>
              </a:rPr>
              <a:t>Diepe ademhalingen</a:t>
            </a: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 </a:t>
            </a:r>
            <a:r>
              <a:rPr lang="nl-NL" altLang="nl-NL" b="1" dirty="0">
                <a:solidFill>
                  <a:srgbClr val="990033"/>
                </a:solidFill>
                <a:latin typeface="Maiandra GD" panose="020E0502030308020204" pitchFamily="34" charset="0"/>
              </a:rPr>
              <a:t>door</a:t>
            </a: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 inschakeling </a:t>
            </a:r>
            <a:r>
              <a:rPr lang="nl-NL" altLang="nl-NL" b="1" dirty="0">
                <a:solidFill>
                  <a:srgbClr val="990033"/>
                </a:solidFill>
                <a:latin typeface="Maiandra GD" panose="020E0502030308020204" pitchFamily="34" charset="0"/>
              </a:rPr>
              <a:t>hulpademhalingsspieren</a:t>
            </a: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 (halsspieren en spieren schoudergordel)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id="{36F3DDC7-C1B2-4E58-BB94-C23B9CFBCD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60325"/>
            <a:ext cx="8848725" cy="701675"/>
          </a:xfrm>
        </p:spPr>
        <p:txBody>
          <a:bodyPr/>
          <a:lstStyle/>
          <a:p>
            <a:pPr>
              <a:buClr>
                <a:schemeClr val="tx2"/>
              </a:buClr>
            </a:pPr>
            <a:r>
              <a:rPr lang="nl-NL" altLang="nl-NL" sz="4000" dirty="0">
                <a:solidFill>
                  <a:srgbClr val="990033"/>
                </a:solidFill>
                <a:latin typeface="Maiandra GD" panose="020E0502030308020204" pitchFamily="34" charset="0"/>
              </a:rPr>
              <a:t>Regeling van de ademhaling</a:t>
            </a:r>
          </a:p>
        </p:txBody>
      </p:sp>
      <p:sp>
        <p:nvSpPr>
          <p:cNvPr id="38915" name="Rectangle 3">
            <a:extLst>
              <a:ext uri="{FF2B5EF4-FFF2-40B4-BE49-F238E27FC236}">
                <a16:creationId xmlns:a16="http://schemas.microsoft.com/office/drawing/2014/main" id="{3F51CB2D-6717-4A86-9555-4BF1B442164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219200"/>
            <a:ext cx="9023350" cy="5638800"/>
          </a:xfrm>
        </p:spPr>
        <p:txBody>
          <a:bodyPr/>
          <a:lstStyle/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sz="3600" dirty="0">
                <a:solidFill>
                  <a:srgbClr val="990033"/>
                </a:solidFill>
                <a:latin typeface="Maiandra GD" panose="020E0502030308020204" pitchFamily="34" charset="0"/>
              </a:rPr>
              <a:t>Geregeld naar behoefte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sz="3600" dirty="0">
                <a:solidFill>
                  <a:srgbClr val="990033"/>
                </a:solidFill>
                <a:latin typeface="Maiandra GD" panose="020E0502030308020204" pitchFamily="34" charset="0"/>
              </a:rPr>
              <a:t>Normale ademritme automatisch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sz="3600" dirty="0">
                <a:solidFill>
                  <a:srgbClr val="990033"/>
                </a:solidFill>
                <a:latin typeface="Maiandra GD" panose="020E0502030308020204" pitchFamily="34" charset="0"/>
              </a:rPr>
              <a:t>Ong. 16 x per minuut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sz="3600" dirty="0">
                <a:solidFill>
                  <a:srgbClr val="990033"/>
                </a:solidFill>
                <a:latin typeface="Maiandra GD" panose="020E0502030308020204" pitchFamily="34" charset="0"/>
              </a:rPr>
              <a:t>Prikkel door CO2 gehalte bloed: </a:t>
            </a: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ademcentrum in verlengde merg wordt geprikkeld en via zenuwen signalen naar ademhalingsspieren.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sz="3600" dirty="0">
                <a:solidFill>
                  <a:srgbClr val="990033"/>
                </a:solidFill>
                <a:latin typeface="Maiandra GD" panose="020E0502030308020204" pitchFamily="34" charset="0"/>
              </a:rPr>
              <a:t>O2 gebrek weinig invloed: </a:t>
            </a: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wel indien O2-gehalte in buitenlucht zeer laag is. (15%)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>
            <a:extLst>
              <a:ext uri="{FF2B5EF4-FFF2-40B4-BE49-F238E27FC236}">
                <a16:creationId xmlns:a16="http://schemas.microsoft.com/office/drawing/2014/main" id="{8B454B86-E5A7-472C-AB68-BC7604A935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>
            <a:extLst>
              <a:ext uri="{FF2B5EF4-FFF2-40B4-BE49-F238E27FC236}">
                <a16:creationId xmlns:a16="http://schemas.microsoft.com/office/drawing/2014/main" id="{7D8B40B3-11BA-44F8-A4F8-B69035A694E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034463" cy="1190625"/>
          </a:xfrm>
        </p:spPr>
        <p:txBody>
          <a:bodyPr/>
          <a:lstStyle/>
          <a:p>
            <a:pPr>
              <a:buClr>
                <a:schemeClr val="tx2"/>
              </a:buClr>
            </a:pPr>
            <a:r>
              <a:rPr lang="nl-NL" altLang="nl-NL" sz="3600" b="1" dirty="0">
                <a:solidFill>
                  <a:srgbClr val="990033"/>
                </a:solidFill>
                <a:latin typeface="Maiandra GD" panose="020E0502030308020204" pitchFamily="34" charset="0"/>
              </a:rPr>
              <a:t>Normale</a:t>
            </a:r>
            <a:r>
              <a:rPr lang="nl-NL" altLang="nl-NL" sz="3600" dirty="0">
                <a:solidFill>
                  <a:srgbClr val="990033"/>
                </a:solidFill>
                <a:latin typeface="Maiandra GD" panose="020E0502030308020204" pitchFamily="34" charset="0"/>
              </a:rPr>
              <a:t> ademhaling kan onderbroken worden door:</a:t>
            </a:r>
          </a:p>
        </p:txBody>
      </p:sp>
      <p:sp>
        <p:nvSpPr>
          <p:cNvPr id="39939" name="Rectangle 3">
            <a:extLst>
              <a:ext uri="{FF2B5EF4-FFF2-40B4-BE49-F238E27FC236}">
                <a16:creationId xmlns:a16="http://schemas.microsoft.com/office/drawing/2014/main" id="{F049AB52-5E07-4D06-B5D6-4B8AA16AA3C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752600"/>
            <a:ext cx="9023350" cy="5105400"/>
          </a:xfrm>
        </p:spPr>
        <p:txBody>
          <a:bodyPr/>
          <a:lstStyle/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b="1" dirty="0">
                <a:solidFill>
                  <a:srgbClr val="990033"/>
                </a:solidFill>
                <a:latin typeface="Maiandra GD" panose="020E0502030308020204" pitchFamily="34" charset="0"/>
              </a:rPr>
              <a:t>Slikreflex:</a:t>
            </a: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 krachtige remming ademcentrum, ademhaling stopt op moment van voedsel en/of water ingang luchtpijp passeert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b="1" dirty="0">
                <a:solidFill>
                  <a:srgbClr val="990033"/>
                </a:solidFill>
                <a:latin typeface="Maiandra GD" panose="020E0502030308020204" pitchFamily="34" charset="0"/>
              </a:rPr>
              <a:t>Hoestreflex:</a:t>
            </a: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 door prikkeling slijmvlies sluit stemspleet, lucht in longen onder druk, stemspleet plotseling open en explosie!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b="1" dirty="0">
                <a:solidFill>
                  <a:srgbClr val="990033"/>
                </a:solidFill>
                <a:latin typeface="Maiandra GD" panose="020E0502030308020204" pitchFamily="34" charset="0"/>
              </a:rPr>
              <a:t>Niesreflex: </a:t>
            </a: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prikkeling slijmvlies neusholte, stemspleet niet gesloten maar wel explosie!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Braakreflex/zuchten/hikken/geeuwen of gapen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>
            <a:extLst>
              <a:ext uri="{FF2B5EF4-FFF2-40B4-BE49-F238E27FC236}">
                <a16:creationId xmlns:a16="http://schemas.microsoft.com/office/drawing/2014/main" id="{5E748197-7F40-4B7B-A59F-694049B0917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819400"/>
            <a:ext cx="8162925" cy="762000"/>
          </a:xfrm>
        </p:spPr>
        <p:txBody>
          <a:bodyPr/>
          <a:lstStyle/>
          <a:p>
            <a:pPr>
              <a:buClr>
                <a:schemeClr val="tx2"/>
              </a:buClr>
            </a:pPr>
            <a:r>
              <a:rPr lang="nl-NL" altLang="nl-NL"/>
              <a:t>Einde hoofdstuk 4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26C151C9-689D-4804-AE36-DE9B75C3214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8162925" cy="762000"/>
          </a:xfrm>
        </p:spPr>
        <p:txBody>
          <a:bodyPr/>
          <a:lstStyle/>
          <a:p>
            <a:pPr>
              <a:buClr>
                <a:schemeClr val="tx2"/>
              </a:buClr>
            </a:pPr>
            <a:r>
              <a:rPr lang="nl-NL" altLang="nl-NL" dirty="0"/>
              <a:t> </a:t>
            </a: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Ademhalingsweg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D11CA2A2-5E35-4A6F-B667-3BE9C415A25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7772400" cy="5791200"/>
          </a:xfrm>
        </p:spPr>
        <p:txBody>
          <a:bodyPr/>
          <a:lstStyle/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sz="3600" dirty="0">
                <a:solidFill>
                  <a:srgbClr val="990033"/>
                </a:solidFill>
                <a:latin typeface="Maiandra GD" panose="020E0502030308020204" pitchFamily="34" charset="0"/>
              </a:rPr>
              <a:t>Neusholte/mondholte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sz="3600" dirty="0">
                <a:solidFill>
                  <a:srgbClr val="990033"/>
                </a:solidFill>
                <a:latin typeface="Maiandra GD" panose="020E0502030308020204" pitchFamily="34" charset="0"/>
              </a:rPr>
              <a:t>Keelholte 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sz="3600" dirty="0">
                <a:solidFill>
                  <a:srgbClr val="990033"/>
                </a:solidFill>
                <a:latin typeface="Maiandra GD" panose="020E0502030308020204" pitchFamily="34" charset="0"/>
              </a:rPr>
              <a:t>Strottenhoofd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sz="3600" dirty="0">
                <a:solidFill>
                  <a:srgbClr val="990033"/>
                </a:solidFill>
                <a:latin typeface="Maiandra GD" panose="020E0502030308020204" pitchFamily="34" charset="0"/>
              </a:rPr>
              <a:t>Luchtpijp vertakt zich in:</a:t>
            </a:r>
            <a:b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</a:b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-2 hoofdbronchiën (gaan naar longen) </a:t>
            </a:r>
            <a:b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</a:b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-kleinere bronchiën</a:t>
            </a:r>
            <a:b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</a:b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-</a:t>
            </a:r>
            <a:r>
              <a:rPr lang="nl-NL" altLang="nl-NL" dirty="0" err="1">
                <a:solidFill>
                  <a:srgbClr val="990033"/>
                </a:solidFill>
                <a:latin typeface="Maiandra GD" panose="020E0502030308020204" pitchFamily="34" charset="0"/>
              </a:rPr>
              <a:t>bronchiolen</a:t>
            </a:r>
            <a:b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</a:b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-longtrechtertjes</a:t>
            </a:r>
            <a:b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</a:b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-longblaasjes of alveolen </a:t>
            </a:r>
            <a:b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</a:br>
            <a:endParaRPr lang="nl-NL" altLang="nl-NL" dirty="0">
              <a:solidFill>
                <a:srgbClr val="990033"/>
              </a:solidFill>
              <a:latin typeface="Maiandra GD" panose="020E0502030308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id="{C0B3BD14-D957-40B0-B1B8-47D1428DA1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610CFA6C-A9F7-4BE1-A263-7EAE05933EB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8162925" cy="762000"/>
          </a:xfrm>
        </p:spPr>
        <p:txBody>
          <a:bodyPr/>
          <a:lstStyle/>
          <a:p>
            <a:pPr>
              <a:buClr>
                <a:schemeClr val="tx2"/>
              </a:buClr>
            </a:pP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Neusholte</a:t>
            </a:r>
            <a:r>
              <a:rPr lang="nl-NL" altLang="nl-NL" dirty="0"/>
              <a:t>  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11A74F60-8241-4452-93A5-DFE2949D959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762000"/>
            <a:ext cx="9144000" cy="6096000"/>
          </a:xfrm>
        </p:spPr>
        <p:txBody>
          <a:bodyPr/>
          <a:lstStyle/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sz="2800" b="1" dirty="0">
                <a:solidFill>
                  <a:srgbClr val="990033"/>
                </a:solidFill>
                <a:latin typeface="Maiandra GD" panose="020E0502030308020204" pitchFamily="34" charset="0"/>
              </a:rPr>
              <a:t>Voorste neusopening</a:t>
            </a:r>
            <a:r>
              <a:rPr lang="nl-NL" altLang="nl-NL" sz="2800" dirty="0">
                <a:solidFill>
                  <a:srgbClr val="990033"/>
                </a:solidFill>
                <a:latin typeface="Maiandra GD" panose="020E0502030308020204" pitchFamily="34" charset="0"/>
              </a:rPr>
              <a:t>- verbinding buitenlucht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sz="2800" b="1" dirty="0">
                <a:solidFill>
                  <a:srgbClr val="990033"/>
                </a:solidFill>
                <a:latin typeface="Maiandra GD" panose="020E0502030308020204" pitchFamily="34" charset="0"/>
              </a:rPr>
              <a:t>Achterste neusopening</a:t>
            </a:r>
            <a:r>
              <a:rPr lang="nl-NL" altLang="nl-NL" sz="2800" dirty="0">
                <a:solidFill>
                  <a:srgbClr val="990033"/>
                </a:solidFill>
                <a:latin typeface="Maiandra GD" panose="020E0502030308020204" pitchFamily="34" charset="0"/>
              </a:rPr>
              <a:t>- verbinding neusholte/keelholte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sz="2800" b="1" dirty="0">
                <a:solidFill>
                  <a:srgbClr val="990033"/>
                </a:solidFill>
                <a:latin typeface="Maiandra GD" panose="020E0502030308020204" pitchFamily="34" charset="0"/>
              </a:rPr>
              <a:t>Tussenschot</a:t>
            </a:r>
            <a:r>
              <a:rPr lang="nl-NL" altLang="nl-NL" sz="2800" dirty="0">
                <a:solidFill>
                  <a:srgbClr val="990033"/>
                </a:solidFill>
                <a:latin typeface="Maiandra GD" panose="020E0502030308020204" pitchFamily="34" charset="0"/>
              </a:rPr>
              <a:t>- verticale wand die neusholte in 2 helften verdeeld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sz="2800" b="1" dirty="0">
                <a:solidFill>
                  <a:srgbClr val="990033"/>
                </a:solidFill>
                <a:latin typeface="Maiandra GD" panose="020E0502030308020204" pitchFamily="34" charset="0"/>
              </a:rPr>
              <a:t>Neusvleugels</a:t>
            </a:r>
            <a:r>
              <a:rPr lang="nl-NL" altLang="nl-NL" sz="2800" dirty="0">
                <a:solidFill>
                  <a:srgbClr val="990033"/>
                </a:solidFill>
                <a:latin typeface="Maiandra GD" panose="020E0502030308020204" pitchFamily="34" charset="0"/>
              </a:rPr>
              <a:t>- zijwanden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sz="2800" dirty="0">
                <a:solidFill>
                  <a:srgbClr val="990033"/>
                </a:solidFill>
                <a:latin typeface="Maiandra GD" panose="020E0502030308020204" pitchFamily="34" charset="0"/>
              </a:rPr>
              <a:t>In neusholte 3 paar </a:t>
            </a:r>
            <a:r>
              <a:rPr lang="nl-NL" altLang="nl-NL" sz="2800" b="1" dirty="0">
                <a:solidFill>
                  <a:srgbClr val="990033"/>
                </a:solidFill>
                <a:latin typeface="Maiandra GD" panose="020E0502030308020204" pitchFamily="34" charset="0"/>
              </a:rPr>
              <a:t>neusschelpen</a:t>
            </a:r>
            <a:r>
              <a:rPr lang="nl-NL" altLang="nl-NL" sz="2800" dirty="0">
                <a:solidFill>
                  <a:srgbClr val="990033"/>
                </a:solidFill>
                <a:latin typeface="Maiandra GD" panose="020E0502030308020204" pitchFamily="34" charset="0"/>
              </a:rPr>
              <a:t> bekleed </a:t>
            </a:r>
            <a:r>
              <a:rPr lang="nl-NL" altLang="nl-NL" sz="2800" b="1" dirty="0">
                <a:solidFill>
                  <a:srgbClr val="990033"/>
                </a:solidFill>
                <a:latin typeface="Maiandra GD" panose="020E0502030308020204" pitchFamily="34" charset="0"/>
              </a:rPr>
              <a:t>met slijmvlies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sz="2800" dirty="0">
                <a:solidFill>
                  <a:srgbClr val="990033"/>
                </a:solidFill>
                <a:latin typeface="Maiandra GD" panose="020E0502030308020204" pitchFamily="34" charset="0"/>
              </a:rPr>
              <a:t>Neusschelpen verdelen neushelft in </a:t>
            </a:r>
            <a:r>
              <a:rPr lang="nl-NL" altLang="nl-NL" sz="2800" b="1" dirty="0">
                <a:solidFill>
                  <a:srgbClr val="990033"/>
                </a:solidFill>
                <a:latin typeface="Maiandra GD" panose="020E0502030308020204" pitchFamily="34" charset="0"/>
              </a:rPr>
              <a:t>ruimten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sz="2800" b="1" dirty="0">
                <a:solidFill>
                  <a:srgbClr val="990033"/>
                </a:solidFill>
                <a:latin typeface="Maiandra GD" panose="020E0502030308020204" pitchFamily="34" charset="0"/>
              </a:rPr>
              <a:t>Neusgangen</a:t>
            </a:r>
            <a:r>
              <a:rPr lang="nl-NL" altLang="nl-NL" sz="2800" dirty="0">
                <a:solidFill>
                  <a:srgbClr val="990033"/>
                </a:solidFill>
                <a:latin typeface="Maiandra GD" panose="020E0502030308020204" pitchFamily="34" charset="0"/>
              </a:rPr>
              <a:t>- ruimten onder neusschelpen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r>
              <a:rPr lang="nl-NL" altLang="nl-NL" sz="2800" dirty="0">
                <a:solidFill>
                  <a:srgbClr val="990033"/>
                </a:solidFill>
                <a:latin typeface="Maiandra GD" panose="020E0502030308020204" pitchFamily="34" charset="0"/>
              </a:rPr>
              <a:t>Ruimte boven bovenste neusschelp bevatten </a:t>
            </a:r>
            <a:r>
              <a:rPr lang="nl-NL" altLang="nl-NL" sz="2800" b="1" dirty="0">
                <a:solidFill>
                  <a:srgbClr val="990033"/>
                </a:solidFill>
                <a:latin typeface="Maiandra GD" panose="020E0502030308020204" pitchFamily="34" charset="0"/>
              </a:rPr>
              <a:t>zintuigcellen </a:t>
            </a:r>
            <a:r>
              <a:rPr lang="nl-NL" altLang="nl-NL" sz="2800" dirty="0">
                <a:solidFill>
                  <a:srgbClr val="990033"/>
                </a:solidFill>
                <a:latin typeface="Maiandra GD" panose="020E0502030308020204" pitchFamily="34" charset="0"/>
              </a:rPr>
              <a:t>(reukslijmvlies) waarmee je kunt </a:t>
            </a:r>
            <a:r>
              <a:rPr lang="nl-NL" altLang="nl-NL" sz="2800" b="1" dirty="0">
                <a:solidFill>
                  <a:srgbClr val="990033"/>
                </a:solidFill>
                <a:latin typeface="Maiandra GD" panose="020E0502030308020204" pitchFamily="34" charset="0"/>
              </a:rPr>
              <a:t>ruiken</a:t>
            </a:r>
            <a:r>
              <a:rPr lang="nl-NL" altLang="nl-NL" sz="2800" dirty="0">
                <a:solidFill>
                  <a:srgbClr val="990033"/>
                </a:solidFill>
                <a:latin typeface="Maiandra GD" panose="020E0502030308020204" pitchFamily="34" charset="0"/>
              </a:rPr>
              <a:t> </a:t>
            </a:r>
          </a:p>
          <a:p>
            <a:pPr>
              <a:buClr>
                <a:schemeClr val="tx2"/>
              </a:buClr>
              <a:buSzTx/>
              <a:buFontTx/>
              <a:buChar char="•"/>
            </a:pPr>
            <a:endParaRPr lang="nl-NL" altLang="nl-NL" sz="2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extLst>
              <a:ext uri="{FF2B5EF4-FFF2-40B4-BE49-F238E27FC236}">
                <a16:creationId xmlns:a16="http://schemas.microsoft.com/office/drawing/2014/main" id="{EF906E73-586E-469B-BF2D-D911EDF55F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A8E2F63A-E536-4852-9DB5-3A537FBAA00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8162925" cy="762000"/>
          </a:xfrm>
        </p:spPr>
        <p:txBody>
          <a:bodyPr/>
          <a:lstStyle/>
          <a:p>
            <a:pPr>
              <a:buClr>
                <a:schemeClr val="tx2"/>
              </a:buClr>
            </a:pP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Functies neusslijmvlies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48CB627F-B254-4DD7-99FF-85681B901C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9023350" cy="5791200"/>
          </a:xfrm>
        </p:spPr>
        <p:txBody>
          <a:bodyPr/>
          <a:lstStyle/>
          <a:p>
            <a:pPr>
              <a:lnSpc>
                <a:spcPct val="90000"/>
              </a:lnSpc>
              <a:buClr>
                <a:schemeClr val="tx2"/>
              </a:buClr>
              <a:buSzTx/>
              <a:buFontTx/>
              <a:buChar char="•"/>
            </a:pP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Bevatten bloedvaatjes en verwarmen en bevochtigen lucht (bevordert uitwisseling in longen)</a:t>
            </a:r>
          </a:p>
          <a:p>
            <a:pPr>
              <a:lnSpc>
                <a:spcPct val="90000"/>
              </a:lnSpc>
              <a:buClr>
                <a:schemeClr val="tx2"/>
              </a:buClr>
              <a:buSzTx/>
              <a:buFontTx/>
              <a:buChar char="•"/>
            </a:pP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Stoffen en micro-organismen blijven hangen</a:t>
            </a:r>
          </a:p>
          <a:p>
            <a:pPr>
              <a:lnSpc>
                <a:spcPct val="90000"/>
              </a:lnSpc>
              <a:buClr>
                <a:schemeClr val="tx2"/>
              </a:buClr>
              <a:buSzTx/>
              <a:buFontTx/>
              <a:buChar char="•"/>
            </a:pP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De bewegende trilhaartjes werken slijm met stofdeeltjes naar buiten</a:t>
            </a:r>
          </a:p>
          <a:p>
            <a:pPr>
              <a:lnSpc>
                <a:spcPct val="90000"/>
              </a:lnSpc>
              <a:buClr>
                <a:schemeClr val="tx2"/>
              </a:buClr>
              <a:buSzTx/>
              <a:buFontTx/>
              <a:buChar char="•"/>
            </a:pPr>
            <a:r>
              <a:rPr lang="nl-NL" altLang="nl-NL" b="1" dirty="0">
                <a:solidFill>
                  <a:srgbClr val="990033"/>
                </a:solidFill>
                <a:latin typeface="Maiandra GD" panose="020E0502030308020204" pitchFamily="34" charset="0"/>
              </a:rPr>
              <a:t>Reukslijmvlies: </a:t>
            </a: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waarschuwen voor giftige stoffen</a:t>
            </a:r>
          </a:p>
          <a:p>
            <a:pPr>
              <a:lnSpc>
                <a:spcPct val="90000"/>
              </a:lnSpc>
              <a:buClr>
                <a:schemeClr val="tx2"/>
              </a:buClr>
              <a:buSzTx/>
              <a:buFontTx/>
              <a:buChar char="•"/>
            </a:pPr>
            <a:r>
              <a:rPr lang="nl-NL" altLang="nl-NL" b="1" dirty="0">
                <a:solidFill>
                  <a:srgbClr val="990033"/>
                </a:solidFill>
                <a:latin typeface="Maiandra GD" panose="020E0502030308020204" pitchFamily="34" charset="0"/>
              </a:rPr>
              <a:t>Sinus:</a:t>
            </a:r>
            <a:r>
              <a:rPr lang="nl-NL" altLang="nl-NL" dirty="0">
                <a:solidFill>
                  <a:srgbClr val="990033"/>
                </a:solidFill>
                <a:latin typeface="Maiandra GD" panose="020E0502030308020204" pitchFamily="34" charset="0"/>
              </a:rPr>
              <a:t> neusbijholten met slijmvlies (vormen klankruimten bij stemvorming en verwarmen lucht)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>
            <a:extLst>
              <a:ext uri="{FF2B5EF4-FFF2-40B4-BE49-F238E27FC236}">
                <a16:creationId xmlns:a16="http://schemas.microsoft.com/office/drawing/2014/main" id="{C4A1C369-F396-4DD0-95C9-6EAF3FDBAF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Vliegerdiagram">
  <a:themeElements>
    <a:clrScheme name="Vliegerdiagram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FFFF"/>
      </a:accent1>
      <a:accent2>
        <a:srgbClr val="3366FF"/>
      </a:accent2>
      <a:accent3>
        <a:srgbClr val="AAAAFF"/>
      </a:accent3>
      <a:accent4>
        <a:srgbClr val="DADADA"/>
      </a:accent4>
      <a:accent5>
        <a:srgbClr val="AAFFFF"/>
      </a:accent5>
      <a:accent6>
        <a:srgbClr val="2D5CE7"/>
      </a:accent6>
      <a:hlink>
        <a:srgbClr val="FF0033"/>
      </a:hlink>
      <a:folHlink>
        <a:srgbClr val="FFFF00"/>
      </a:folHlink>
    </a:clrScheme>
    <a:fontScheme name="Vliegerdiagram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altLang="nl-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altLang="nl-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Vliegerdiagram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iegerdiagram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iegerdiagram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iegerdiagram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iegerdiagram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Designs\Vliegerdiagram.pot</Template>
  <TotalTime>351</TotalTime>
  <Words>980</Words>
  <Application>Microsoft Office PowerPoint</Application>
  <PresentationFormat>Diavoorstelling (4:3)</PresentationFormat>
  <Paragraphs>117</Paragraphs>
  <Slides>36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36</vt:i4>
      </vt:variant>
    </vt:vector>
  </HeadingPairs>
  <TitlesOfParts>
    <vt:vector size="40" baseType="lpstr">
      <vt:lpstr>Times New Roman</vt:lpstr>
      <vt:lpstr>Arial</vt:lpstr>
      <vt:lpstr>Wingdings</vt:lpstr>
      <vt:lpstr>Vliegerdiagram</vt:lpstr>
      <vt:lpstr> Ademhaling       </vt:lpstr>
      <vt:lpstr> Ademhaling       </vt:lpstr>
      <vt:lpstr>Inleiding: Ademhaling is proces van in- en uitademing</vt:lpstr>
      <vt:lpstr> Ademhalingsweg</vt:lpstr>
      <vt:lpstr>PowerPoint-presentatie</vt:lpstr>
      <vt:lpstr>Neusholte  </vt:lpstr>
      <vt:lpstr>PowerPoint-presentatie</vt:lpstr>
      <vt:lpstr>Functies neusslijmvlies</vt:lpstr>
      <vt:lpstr>PowerPoint-presentatie</vt:lpstr>
      <vt:lpstr>Keelholte </vt:lpstr>
      <vt:lpstr>Strottenhoofd </vt:lpstr>
      <vt:lpstr>PowerPoint-presentatie</vt:lpstr>
      <vt:lpstr>Strottenhoofd bestaat uit:</vt:lpstr>
      <vt:lpstr>Strottenhoofd beschikt over afsluitingsmechanismen:</vt:lpstr>
      <vt:lpstr>PowerPoint-presentatie</vt:lpstr>
      <vt:lpstr>PowerPoint-presentatie</vt:lpstr>
      <vt:lpstr>PowerPoint-presentatie</vt:lpstr>
      <vt:lpstr> Luchtpijp/trachea </vt:lpstr>
      <vt:lpstr>PowerPoint-presentatie</vt:lpstr>
      <vt:lpstr> Longen </vt:lpstr>
      <vt:lpstr>PowerPoint-presentatie</vt:lpstr>
      <vt:lpstr>PowerPoint-presentatie</vt:lpstr>
      <vt:lpstr>Longen omgeven door dubbel vlies:</vt:lpstr>
      <vt:lpstr>PowerPoint-presentatie</vt:lpstr>
      <vt:lpstr> Gaswisseling </vt:lpstr>
      <vt:lpstr>PowerPoint-presentatie</vt:lpstr>
      <vt:lpstr> ademhalingsbewegingen</vt:lpstr>
      <vt:lpstr>Inademing. Borstkas vergroting door: </vt:lpstr>
      <vt:lpstr>PowerPoint-presentatie</vt:lpstr>
      <vt:lpstr>Uitademing: borstkas verkleining door:</vt:lpstr>
      <vt:lpstr>PowerPoint-presentatie</vt:lpstr>
      <vt:lpstr>Soorten ademhaling</vt:lpstr>
      <vt:lpstr>Regeling van de ademhaling</vt:lpstr>
      <vt:lpstr>PowerPoint-presentatie</vt:lpstr>
      <vt:lpstr>Normale ademhaling kan onderbroken worden door:</vt:lpstr>
      <vt:lpstr>Einde hoofdstuk 4</vt:lpstr>
    </vt:vector>
  </TitlesOfParts>
  <Company>Thuis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 Ademhaling</dc:title>
  <dc:creator>Jolanda vd Vossenberg</dc:creator>
  <cp:lastModifiedBy>Jolanda Vermeulen</cp:lastModifiedBy>
  <cp:revision>19</cp:revision>
  <dcterms:created xsi:type="dcterms:W3CDTF">2003-06-30T10:58:16Z</dcterms:created>
  <dcterms:modified xsi:type="dcterms:W3CDTF">2020-03-13T22:53:50Z</dcterms:modified>
</cp:coreProperties>
</file>