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58" r:id="rId4"/>
    <p:sldId id="260" r:id="rId5"/>
    <p:sldId id="261" r:id="rId6"/>
    <p:sldId id="266" r:id="rId7"/>
    <p:sldId id="286" r:id="rId8"/>
    <p:sldId id="267" r:id="rId9"/>
    <p:sldId id="268" r:id="rId10"/>
    <p:sldId id="288" r:id="rId11"/>
    <p:sldId id="269" r:id="rId12"/>
    <p:sldId id="270" r:id="rId13"/>
    <p:sldId id="271" r:id="rId14"/>
    <p:sldId id="295" r:id="rId15"/>
    <p:sldId id="291" r:id="rId16"/>
    <p:sldId id="272" r:id="rId17"/>
    <p:sldId id="273" r:id="rId18"/>
    <p:sldId id="276" r:id="rId19"/>
    <p:sldId id="292" r:id="rId20"/>
    <p:sldId id="277" r:id="rId21"/>
    <p:sldId id="278" r:id="rId22"/>
    <p:sldId id="259" r:id="rId23"/>
    <p:sldId id="283" r:id="rId24"/>
    <p:sldId id="284" r:id="rId25"/>
    <p:sldId id="285" r:id="rId26"/>
    <p:sldId id="294" r:id="rId27"/>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8A52E79-0955-4853-A2D7-D6961179B8D0}" v="14" dt="2020-11-27T22:25:05.4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5916" autoAdjust="0"/>
  </p:normalViewPr>
  <p:slideViewPr>
    <p:cSldViewPr>
      <p:cViewPr varScale="1">
        <p:scale>
          <a:sx n="65" d="100"/>
          <a:sy n="65" d="100"/>
        </p:scale>
        <p:origin x="1954"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4E58C59-68C7-4EB9-B7C0-F19560E5C211}" type="datetimeFigureOut">
              <a:rPr lang="nl-NL" smtClean="0"/>
              <a:t>27-11-2020</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6EDED9-0C78-44D9-9F8A-C7D25C15F69E}" type="slidenum">
              <a:rPr lang="nl-NL" smtClean="0"/>
              <a:t>‹nr.›</a:t>
            </a:fld>
            <a:endParaRPr lang="nl-NL"/>
          </a:p>
        </p:txBody>
      </p:sp>
    </p:spTree>
    <p:extLst>
      <p:ext uri="{BB962C8B-B14F-4D97-AF65-F5344CB8AC3E}">
        <p14:creationId xmlns:p14="http://schemas.microsoft.com/office/powerpoint/2010/main" val="2026849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0C6EDED9-0C78-44D9-9F8A-C7D25C15F69E}" type="slidenum">
              <a:rPr lang="nl-NL" smtClean="0"/>
              <a:t>1</a:t>
            </a:fld>
            <a:endParaRPr lang="nl-NL"/>
          </a:p>
        </p:txBody>
      </p:sp>
    </p:spTree>
    <p:extLst>
      <p:ext uri="{BB962C8B-B14F-4D97-AF65-F5344CB8AC3E}">
        <p14:creationId xmlns:p14="http://schemas.microsoft.com/office/powerpoint/2010/main" val="1566300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0C6EDED9-0C78-44D9-9F8A-C7D25C15F69E}" type="slidenum">
              <a:rPr lang="nl-NL" smtClean="0"/>
              <a:t>2</a:t>
            </a:fld>
            <a:endParaRPr lang="nl-NL"/>
          </a:p>
        </p:txBody>
      </p:sp>
    </p:spTree>
    <p:extLst>
      <p:ext uri="{BB962C8B-B14F-4D97-AF65-F5344CB8AC3E}">
        <p14:creationId xmlns:p14="http://schemas.microsoft.com/office/powerpoint/2010/main" val="28874554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0C6EDED9-0C78-44D9-9F8A-C7D25C15F69E}" type="slidenum">
              <a:rPr lang="nl-NL" smtClean="0"/>
              <a:t>13</a:t>
            </a:fld>
            <a:endParaRPr lang="nl-NL"/>
          </a:p>
        </p:txBody>
      </p:sp>
    </p:spTree>
    <p:extLst>
      <p:ext uri="{BB962C8B-B14F-4D97-AF65-F5344CB8AC3E}">
        <p14:creationId xmlns:p14="http://schemas.microsoft.com/office/powerpoint/2010/main" val="25858586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0C6EDED9-0C78-44D9-9F8A-C7D25C15F69E}" type="slidenum">
              <a:rPr lang="nl-NL" smtClean="0"/>
              <a:t>20</a:t>
            </a:fld>
            <a:endParaRPr lang="nl-NL"/>
          </a:p>
        </p:txBody>
      </p:sp>
    </p:spTree>
    <p:extLst>
      <p:ext uri="{BB962C8B-B14F-4D97-AF65-F5344CB8AC3E}">
        <p14:creationId xmlns:p14="http://schemas.microsoft.com/office/powerpoint/2010/main" val="23838744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0C6EDED9-0C78-44D9-9F8A-C7D25C15F69E}" type="slidenum">
              <a:rPr lang="nl-NL" smtClean="0"/>
              <a:t>21</a:t>
            </a:fld>
            <a:endParaRPr lang="nl-NL"/>
          </a:p>
        </p:txBody>
      </p:sp>
    </p:spTree>
    <p:extLst>
      <p:ext uri="{BB962C8B-B14F-4D97-AF65-F5344CB8AC3E}">
        <p14:creationId xmlns:p14="http://schemas.microsoft.com/office/powerpoint/2010/main" val="22224267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0C6EDED9-0C78-44D9-9F8A-C7D25C15F69E}" type="slidenum">
              <a:rPr lang="nl-NL" smtClean="0"/>
              <a:t>23</a:t>
            </a:fld>
            <a:endParaRPr lang="nl-NL"/>
          </a:p>
        </p:txBody>
      </p:sp>
    </p:spTree>
    <p:extLst>
      <p:ext uri="{BB962C8B-B14F-4D97-AF65-F5344CB8AC3E}">
        <p14:creationId xmlns:p14="http://schemas.microsoft.com/office/powerpoint/2010/main" val="24912380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0C6EDED9-0C78-44D9-9F8A-C7D25C15F69E}" type="slidenum">
              <a:rPr lang="nl-NL" smtClean="0"/>
              <a:t>24</a:t>
            </a:fld>
            <a:endParaRPr lang="nl-NL"/>
          </a:p>
        </p:txBody>
      </p:sp>
    </p:spTree>
    <p:extLst>
      <p:ext uri="{BB962C8B-B14F-4D97-AF65-F5344CB8AC3E}">
        <p14:creationId xmlns:p14="http://schemas.microsoft.com/office/powerpoint/2010/main" val="13501507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0C6EDED9-0C78-44D9-9F8A-C7D25C15F69E}" type="slidenum">
              <a:rPr lang="nl-NL" smtClean="0"/>
              <a:t>25</a:t>
            </a:fld>
            <a:endParaRPr lang="nl-NL"/>
          </a:p>
        </p:txBody>
      </p:sp>
    </p:spTree>
    <p:extLst>
      <p:ext uri="{BB962C8B-B14F-4D97-AF65-F5344CB8AC3E}">
        <p14:creationId xmlns:p14="http://schemas.microsoft.com/office/powerpoint/2010/main" val="28938313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a:t>Klik om de stijl te bewerken</a:t>
            </a:r>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D1D3F229-E3B1-47E6-A4C6-4D84C5DDB813}" type="datetime1">
              <a:rPr lang="nl-NL" smtClean="0"/>
              <a:t>27-11-2020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66E8724-BE92-4975-B2F9-6A40CFC0D638}" type="slidenum">
              <a:rPr lang="nl-NL" smtClean="0"/>
              <a:t>‹nr.›</a:t>
            </a:fld>
            <a:endParaRPr lang="nl-NL"/>
          </a:p>
        </p:txBody>
      </p:sp>
    </p:spTree>
    <p:extLst>
      <p:ext uri="{BB962C8B-B14F-4D97-AF65-F5344CB8AC3E}">
        <p14:creationId xmlns:p14="http://schemas.microsoft.com/office/powerpoint/2010/main" val="730405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CA72F348-4988-41B4-A0C9-C8225AE34B74}" type="datetime1">
              <a:rPr lang="nl-NL" smtClean="0"/>
              <a:t>27-11-2020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66E8724-BE92-4975-B2F9-6A40CFC0D638}" type="slidenum">
              <a:rPr lang="nl-NL" smtClean="0"/>
              <a:t>‹nr.›</a:t>
            </a:fld>
            <a:endParaRPr lang="nl-NL"/>
          </a:p>
        </p:txBody>
      </p:sp>
    </p:spTree>
    <p:extLst>
      <p:ext uri="{BB962C8B-B14F-4D97-AF65-F5344CB8AC3E}">
        <p14:creationId xmlns:p14="http://schemas.microsoft.com/office/powerpoint/2010/main" val="2072962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48DA4A98-20B3-4DE8-A050-B44806393A9E}" type="datetime1">
              <a:rPr lang="nl-NL" smtClean="0"/>
              <a:t>27-11-2020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66E8724-BE92-4975-B2F9-6A40CFC0D638}" type="slidenum">
              <a:rPr lang="nl-NL" smtClean="0"/>
              <a:t>‹nr.›</a:t>
            </a:fld>
            <a:endParaRPr lang="nl-NL"/>
          </a:p>
        </p:txBody>
      </p:sp>
    </p:spTree>
    <p:extLst>
      <p:ext uri="{BB962C8B-B14F-4D97-AF65-F5344CB8AC3E}">
        <p14:creationId xmlns:p14="http://schemas.microsoft.com/office/powerpoint/2010/main" val="22886870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55CA77AE-385F-4FA4-8272-E8CA598C1E57}" type="datetime1">
              <a:rPr lang="nl-NL" smtClean="0"/>
              <a:t>27-11-2020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66E8724-BE92-4975-B2F9-6A40CFC0D638}" type="slidenum">
              <a:rPr lang="nl-NL" smtClean="0"/>
              <a:t>‹nr.›</a:t>
            </a:fld>
            <a:endParaRPr lang="nl-NL"/>
          </a:p>
        </p:txBody>
      </p:sp>
    </p:spTree>
    <p:extLst>
      <p:ext uri="{BB962C8B-B14F-4D97-AF65-F5344CB8AC3E}">
        <p14:creationId xmlns:p14="http://schemas.microsoft.com/office/powerpoint/2010/main" val="1903708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fld id="{7C30CC0B-96A4-4B4C-998D-8871A2D8FB68}" type="datetime1">
              <a:rPr lang="nl-NL" smtClean="0"/>
              <a:t>27-11-2020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66E8724-BE92-4975-B2F9-6A40CFC0D638}" type="slidenum">
              <a:rPr lang="nl-NL" smtClean="0"/>
              <a:t>‹nr.›</a:t>
            </a:fld>
            <a:endParaRPr lang="nl-NL"/>
          </a:p>
        </p:txBody>
      </p:sp>
    </p:spTree>
    <p:extLst>
      <p:ext uri="{BB962C8B-B14F-4D97-AF65-F5344CB8AC3E}">
        <p14:creationId xmlns:p14="http://schemas.microsoft.com/office/powerpoint/2010/main" val="592480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A2DF22B5-4B1B-4B91-8C1E-D1ACEF611909}" type="datetime1">
              <a:rPr lang="nl-NL" smtClean="0"/>
              <a:t>27-11-2020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66E8724-BE92-4975-B2F9-6A40CFC0D638}" type="slidenum">
              <a:rPr lang="nl-NL" smtClean="0"/>
              <a:t>‹nr.›</a:t>
            </a:fld>
            <a:endParaRPr lang="nl-NL"/>
          </a:p>
        </p:txBody>
      </p:sp>
    </p:spTree>
    <p:extLst>
      <p:ext uri="{BB962C8B-B14F-4D97-AF65-F5344CB8AC3E}">
        <p14:creationId xmlns:p14="http://schemas.microsoft.com/office/powerpoint/2010/main" val="2213113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D17423A0-0BDF-4D97-9790-E592A72AB9EB}" type="datetime1">
              <a:rPr lang="nl-NL" smtClean="0"/>
              <a:t>27-11-2020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266E8724-BE92-4975-B2F9-6A40CFC0D638}" type="slidenum">
              <a:rPr lang="nl-NL" smtClean="0"/>
              <a:t>‹nr.›</a:t>
            </a:fld>
            <a:endParaRPr lang="nl-NL"/>
          </a:p>
        </p:txBody>
      </p:sp>
    </p:spTree>
    <p:extLst>
      <p:ext uri="{BB962C8B-B14F-4D97-AF65-F5344CB8AC3E}">
        <p14:creationId xmlns:p14="http://schemas.microsoft.com/office/powerpoint/2010/main" val="4015002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14DD3B6C-69F6-4F0D-9A80-2DCDB5B966B3}" type="datetime1">
              <a:rPr lang="nl-NL" smtClean="0"/>
              <a:t>27-11-2020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266E8724-BE92-4975-B2F9-6A40CFC0D638}" type="slidenum">
              <a:rPr lang="nl-NL" smtClean="0"/>
              <a:t>‹nr.›</a:t>
            </a:fld>
            <a:endParaRPr lang="nl-NL"/>
          </a:p>
        </p:txBody>
      </p:sp>
    </p:spTree>
    <p:extLst>
      <p:ext uri="{BB962C8B-B14F-4D97-AF65-F5344CB8AC3E}">
        <p14:creationId xmlns:p14="http://schemas.microsoft.com/office/powerpoint/2010/main" val="35905913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8BA34B88-08CA-4301-8018-7C1486A463F3}" type="datetime1">
              <a:rPr lang="nl-NL" smtClean="0"/>
              <a:t>27-11-2020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266E8724-BE92-4975-B2F9-6A40CFC0D638}" type="slidenum">
              <a:rPr lang="nl-NL" smtClean="0"/>
              <a:t>‹nr.›</a:t>
            </a:fld>
            <a:endParaRPr lang="nl-NL"/>
          </a:p>
        </p:txBody>
      </p:sp>
    </p:spTree>
    <p:extLst>
      <p:ext uri="{BB962C8B-B14F-4D97-AF65-F5344CB8AC3E}">
        <p14:creationId xmlns:p14="http://schemas.microsoft.com/office/powerpoint/2010/main" val="170451367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CD3C573A-0B7A-46A6-A9B5-EC597E8B6A19}" type="datetime1">
              <a:rPr lang="nl-NL" smtClean="0"/>
              <a:t>27-11-2020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66E8724-BE92-4975-B2F9-6A40CFC0D638}" type="slidenum">
              <a:rPr lang="nl-NL" smtClean="0"/>
              <a:t>‹nr.›</a:t>
            </a:fld>
            <a:endParaRPr lang="nl-NL"/>
          </a:p>
        </p:txBody>
      </p:sp>
    </p:spTree>
    <p:extLst>
      <p:ext uri="{BB962C8B-B14F-4D97-AF65-F5344CB8AC3E}">
        <p14:creationId xmlns:p14="http://schemas.microsoft.com/office/powerpoint/2010/main" val="1212967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fld id="{278C3F10-82CC-4510-9F98-0B64E5905F36}" type="datetime1">
              <a:rPr lang="nl-NL" smtClean="0"/>
              <a:t>27-11-2020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66E8724-BE92-4975-B2F9-6A40CFC0D638}" type="slidenum">
              <a:rPr lang="nl-NL" smtClean="0"/>
              <a:t>‹nr.›</a:t>
            </a:fld>
            <a:endParaRPr lang="nl-NL"/>
          </a:p>
        </p:txBody>
      </p:sp>
    </p:spTree>
    <p:extLst>
      <p:ext uri="{BB962C8B-B14F-4D97-AF65-F5344CB8AC3E}">
        <p14:creationId xmlns:p14="http://schemas.microsoft.com/office/powerpoint/2010/main" val="37731470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E04725-46F1-4F19-A447-9C9FAF505334}" type="datetime1">
              <a:rPr lang="nl-NL" smtClean="0"/>
              <a:t>27-11-2020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6E8724-BE92-4975-B2F9-6A40CFC0D638}" type="slidenum">
              <a:rPr lang="nl-NL" smtClean="0"/>
              <a:t>‹nr.›</a:t>
            </a:fld>
            <a:endParaRPr lang="nl-NL"/>
          </a:p>
        </p:txBody>
      </p:sp>
    </p:spTree>
    <p:extLst>
      <p:ext uri="{BB962C8B-B14F-4D97-AF65-F5344CB8AC3E}">
        <p14:creationId xmlns:p14="http://schemas.microsoft.com/office/powerpoint/2010/main" val="3807917563"/>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26.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google.nl/url?sa=i&amp;rct=j&amp;q=eenmalige%20katheter&amp;source=images&amp;cd=&amp;cad=rja&amp;docid=UvUNd4DOkghMRM&amp;tbnid=Kq7f5HT-CfmJTM:&amp;ved=0CAUQjRw&amp;url=https://urologie.slingeland.nl/professionals/Materialen/Katheters/Kleurcode-katheter/1349/1354/1362&amp;ei=wQYfUoGQDcyY1AWGn4HgDw&amp;bvm=bv.51495398,d.d2k&amp;psig=AFQjCNGSlq8RcGvR-YH6uSPAr5HjUTI-jQ&amp;ust=1377851407172179"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hyperlink" Target="http://2.bp.blogspot.com/--SkO9QD57H0/TzPxtOqyKcI/AAAAAAAAAxE/uoTffCdE-a0/s1600/fimosis.jpg" TargetMode="Externa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pictures.doccheck.com/es/photo/2145/size/m" TargetMode="External"/><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slide" Target="slide13.xml"/><Relationship Id="rId4" Type="http://schemas.openxmlformats.org/officeDocument/2006/relationships/image" Target="../media/image17.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txBox="1">
            <a:spLocks/>
          </p:cNvSpPr>
          <p:nvPr/>
        </p:nvSpPr>
        <p:spPr>
          <a:xfrm>
            <a:off x="457200" y="274638"/>
            <a:ext cx="8229600" cy="1143000"/>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sz="6000" b="1" dirty="0">
                <a:solidFill>
                  <a:srgbClr val="7030A0"/>
                </a:solidFill>
                <a:effectLst>
                  <a:outerShdw blurRad="38100" dist="38100" dir="2700000" algn="tl">
                    <a:srgbClr val="000000">
                      <a:alpha val="43137"/>
                    </a:srgbClr>
                  </a:outerShdw>
                </a:effectLst>
                <a:latin typeface="Hadassah Friedlaender" panose="02020603050405020304" pitchFamily="18" charset="-79"/>
                <a:cs typeface="Hadassah Friedlaender" panose="02020603050405020304" pitchFamily="18" charset="-79"/>
              </a:rPr>
              <a:t>Katheteriseren</a:t>
            </a:r>
          </a:p>
        </p:txBody>
      </p:sp>
      <p:sp>
        <p:nvSpPr>
          <p:cNvPr id="2" name="Tijdelijke aanduiding voor dianummer 1"/>
          <p:cNvSpPr>
            <a:spLocks noGrp="1"/>
          </p:cNvSpPr>
          <p:nvPr>
            <p:ph type="sldNum" sz="quarter" idx="12"/>
          </p:nvPr>
        </p:nvSpPr>
        <p:spPr/>
        <p:txBody>
          <a:bodyPr/>
          <a:lstStyle/>
          <a:p>
            <a:fld id="{266E8724-BE92-4975-B2F9-6A40CFC0D638}" type="slidenum">
              <a:rPr lang="nl-NL" smtClean="0"/>
              <a:t>1</a:t>
            </a:fld>
            <a:endParaRPr lang="nl-NL"/>
          </a:p>
        </p:txBody>
      </p:sp>
      <p:pic>
        <p:nvPicPr>
          <p:cNvPr id="3" name="Picture 2" descr="De bronafbeelding bekijken">
            <a:extLst>
              <a:ext uri="{FF2B5EF4-FFF2-40B4-BE49-F238E27FC236}">
                <a16:creationId xmlns:a16="http://schemas.microsoft.com/office/drawing/2014/main" id="{43F24169-1BB4-46D8-B897-8C4C30314997}"/>
              </a:ext>
            </a:extLst>
          </p:cNvPr>
          <p:cNvPicPr>
            <a:picLocks noChangeAspect="1" noChangeArrowheads="1"/>
          </p:cNvPicPr>
          <p:nvPr/>
        </p:nvPicPr>
        <p:blipFill>
          <a:blip r:embed="rId3">
            <a:extLst>
              <a:ext uri="{BEBA8EAE-BF5A-486C-A8C5-ECC9F3942E4B}">
                <a14:imgProps xmlns:a14="http://schemas.microsoft.com/office/drawing/2010/main">
                  <a14:imgLayer r:embed="rId4">
                    <a14:imgEffect>
                      <a14:artisticPastelsSmooth/>
                    </a14:imgEffect>
                    <a14:imgEffect>
                      <a14:saturation sat="300000"/>
                    </a14:imgEffect>
                  </a14:imgLayer>
                </a14:imgProps>
              </a:ext>
              <a:ext uri="{28A0092B-C50C-407E-A947-70E740481C1C}">
                <a14:useLocalDpi xmlns:a14="http://schemas.microsoft.com/office/drawing/2010/main" val="0"/>
              </a:ext>
            </a:extLst>
          </a:blip>
          <a:srcRect/>
          <a:stretch>
            <a:fillRect/>
          </a:stretch>
        </p:blipFill>
        <p:spPr bwMode="auto">
          <a:xfrm>
            <a:off x="1838908" y="2572360"/>
            <a:ext cx="5466184" cy="397664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47786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1"/>
          <p:cNvSpPr>
            <a:spLocks noGrp="1"/>
          </p:cNvSpPr>
          <p:nvPr>
            <p:ph type="title"/>
          </p:nvPr>
        </p:nvSpPr>
        <p:spPr/>
        <p:txBody>
          <a:bodyPr>
            <a:normAutofit fontScale="90000"/>
          </a:bodyPr>
          <a:lstStyle/>
          <a:p>
            <a:r>
              <a:rPr lang="nl-NL" sz="6000" b="1" dirty="0">
                <a:solidFill>
                  <a:schemeClr val="accent5">
                    <a:lumMod val="50000"/>
                  </a:schemeClr>
                </a:solidFill>
              </a:rPr>
              <a:t>Inbrengen katheter (man)</a:t>
            </a:r>
          </a:p>
        </p:txBody>
      </p:sp>
      <p:pic>
        <p:nvPicPr>
          <p:cNvPr id="3077" name="Picture 5" descr="Anatomie de la prostat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114" y="1628800"/>
            <a:ext cx="5812932" cy="4536504"/>
          </a:xfrm>
          <a:prstGeom prst="rect">
            <a:avLst/>
          </a:prstGeom>
          <a:noFill/>
          <a:extLst>
            <a:ext uri="{909E8E84-426E-40DD-AFC4-6F175D3DCCD1}">
              <a14:hiddenFill xmlns:a14="http://schemas.microsoft.com/office/drawing/2010/main">
                <a:solidFill>
                  <a:srgbClr val="FFFFFF"/>
                </a:solidFill>
              </a14:hiddenFill>
            </a:ext>
          </a:extLst>
        </p:spPr>
      </p:pic>
      <p:sp>
        <p:nvSpPr>
          <p:cNvPr id="2" name="Tekstvak 1"/>
          <p:cNvSpPr txBox="1"/>
          <p:nvPr/>
        </p:nvSpPr>
        <p:spPr>
          <a:xfrm>
            <a:off x="6516216" y="1629205"/>
            <a:ext cx="2376264" cy="3785652"/>
          </a:xfrm>
          <a:prstGeom prst="rect">
            <a:avLst/>
          </a:prstGeom>
          <a:noFill/>
        </p:spPr>
        <p:txBody>
          <a:bodyPr wrap="square" rtlCol="0">
            <a:spAutoFit/>
          </a:bodyPr>
          <a:lstStyle/>
          <a:p>
            <a:r>
              <a:rPr lang="nl-NL" sz="2400" dirty="0">
                <a:solidFill>
                  <a:schemeClr val="accent5">
                    <a:lumMod val="50000"/>
                  </a:schemeClr>
                </a:solidFill>
              </a:rPr>
              <a:t>1 - Penis</a:t>
            </a:r>
          </a:p>
          <a:p>
            <a:r>
              <a:rPr lang="nl-NL" sz="2400" dirty="0">
                <a:solidFill>
                  <a:schemeClr val="accent5">
                    <a:lumMod val="50000"/>
                  </a:schemeClr>
                </a:solidFill>
              </a:rPr>
              <a:t>2 - Urinebuis</a:t>
            </a:r>
          </a:p>
          <a:p>
            <a:r>
              <a:rPr lang="nl-NL" sz="2400" dirty="0">
                <a:solidFill>
                  <a:schemeClr val="accent5">
                    <a:lumMod val="50000"/>
                  </a:schemeClr>
                </a:solidFill>
              </a:rPr>
              <a:t>3 - Testikel</a:t>
            </a:r>
          </a:p>
          <a:p>
            <a:r>
              <a:rPr lang="nl-NL" sz="2400" dirty="0">
                <a:solidFill>
                  <a:schemeClr val="accent5">
                    <a:lumMod val="50000"/>
                  </a:schemeClr>
                </a:solidFill>
              </a:rPr>
              <a:t>4 - Scrotum</a:t>
            </a:r>
          </a:p>
          <a:p>
            <a:r>
              <a:rPr lang="nl-NL" sz="2400" dirty="0">
                <a:solidFill>
                  <a:schemeClr val="accent5">
                    <a:lumMod val="50000"/>
                  </a:schemeClr>
                </a:solidFill>
              </a:rPr>
              <a:t>5 - Blaas</a:t>
            </a:r>
          </a:p>
          <a:p>
            <a:r>
              <a:rPr lang="nl-NL" sz="2400" dirty="0">
                <a:solidFill>
                  <a:schemeClr val="accent5">
                    <a:lumMod val="50000"/>
                  </a:schemeClr>
                </a:solidFill>
              </a:rPr>
              <a:t>6 - Zaadblaasje</a:t>
            </a:r>
          </a:p>
          <a:p>
            <a:r>
              <a:rPr lang="nl-NL" sz="2400" dirty="0">
                <a:solidFill>
                  <a:schemeClr val="accent5">
                    <a:lumMod val="50000"/>
                  </a:schemeClr>
                </a:solidFill>
              </a:rPr>
              <a:t>7 - Prostaat</a:t>
            </a:r>
          </a:p>
          <a:p>
            <a:r>
              <a:rPr lang="nl-NL" sz="2400" dirty="0">
                <a:solidFill>
                  <a:schemeClr val="accent5">
                    <a:lumMod val="50000"/>
                  </a:schemeClr>
                </a:solidFill>
              </a:rPr>
              <a:t>8 - Anus</a:t>
            </a:r>
          </a:p>
          <a:p>
            <a:r>
              <a:rPr lang="nl-NL" sz="2400" dirty="0">
                <a:solidFill>
                  <a:schemeClr val="accent5">
                    <a:lumMod val="50000"/>
                  </a:schemeClr>
                </a:solidFill>
              </a:rPr>
              <a:t>9 - Endeldarm</a:t>
            </a:r>
          </a:p>
          <a:p>
            <a:endParaRPr lang="nl-NL" sz="2400" dirty="0"/>
          </a:p>
        </p:txBody>
      </p:sp>
      <p:sp>
        <p:nvSpPr>
          <p:cNvPr id="3" name="Tijdelijke aanduiding voor dianummer 2"/>
          <p:cNvSpPr>
            <a:spLocks noGrp="1"/>
          </p:cNvSpPr>
          <p:nvPr>
            <p:ph type="sldNum" sz="quarter" idx="12"/>
          </p:nvPr>
        </p:nvSpPr>
        <p:spPr/>
        <p:txBody>
          <a:bodyPr/>
          <a:lstStyle/>
          <a:p>
            <a:fld id="{266E8724-BE92-4975-B2F9-6A40CFC0D638}" type="slidenum">
              <a:rPr lang="nl-NL" smtClean="0"/>
              <a:t>10</a:t>
            </a:fld>
            <a:endParaRPr lang="nl-NL"/>
          </a:p>
        </p:txBody>
      </p:sp>
    </p:spTree>
    <p:extLst>
      <p:ext uri="{BB962C8B-B14F-4D97-AF65-F5344CB8AC3E}">
        <p14:creationId xmlns:p14="http://schemas.microsoft.com/office/powerpoint/2010/main" val="498086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77"/>
                                        </p:tgtEl>
                                        <p:attrNameLst>
                                          <p:attrName>style.visibility</p:attrName>
                                        </p:attrNameLst>
                                      </p:cBhvr>
                                      <p:to>
                                        <p:strVal val="visible"/>
                                      </p:to>
                                    </p:set>
                                    <p:animEffect transition="in" filter="fade">
                                      <p:cBhvr>
                                        <p:cTn id="7" dur="500"/>
                                        <p:tgtEl>
                                          <p:spTgt spid="307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fade">
                                      <p:cBhvr>
                                        <p:cTn id="12" dur="500"/>
                                        <p:tgtEl>
                                          <p:spTgt spid="2">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Effect transition="in" filter="fade">
                                      <p:cBhvr>
                                        <p:cTn id="17" dur="500"/>
                                        <p:tgtEl>
                                          <p:spTgt spid="2">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
                                            <p:txEl>
                                              <p:pRg st="2" end="2"/>
                                            </p:txEl>
                                          </p:spTgt>
                                        </p:tgtEl>
                                        <p:attrNameLst>
                                          <p:attrName>style.visibility</p:attrName>
                                        </p:attrNameLst>
                                      </p:cBhvr>
                                      <p:to>
                                        <p:strVal val="visible"/>
                                      </p:to>
                                    </p:set>
                                    <p:animEffect transition="in" filter="fade">
                                      <p:cBhvr>
                                        <p:cTn id="22" dur="500"/>
                                        <p:tgtEl>
                                          <p:spTgt spid="2">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
                                            <p:txEl>
                                              <p:pRg st="3" end="3"/>
                                            </p:txEl>
                                          </p:spTgt>
                                        </p:tgtEl>
                                        <p:attrNameLst>
                                          <p:attrName>style.visibility</p:attrName>
                                        </p:attrNameLst>
                                      </p:cBhvr>
                                      <p:to>
                                        <p:strVal val="visible"/>
                                      </p:to>
                                    </p:set>
                                    <p:animEffect transition="in" filter="fade">
                                      <p:cBhvr>
                                        <p:cTn id="27" dur="500"/>
                                        <p:tgtEl>
                                          <p:spTgt spid="2">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2">
                                            <p:txEl>
                                              <p:pRg st="4" end="4"/>
                                            </p:txEl>
                                          </p:spTgt>
                                        </p:tgtEl>
                                        <p:attrNameLst>
                                          <p:attrName>style.visibility</p:attrName>
                                        </p:attrNameLst>
                                      </p:cBhvr>
                                      <p:to>
                                        <p:strVal val="visible"/>
                                      </p:to>
                                    </p:set>
                                    <p:animEffect transition="in" filter="fade">
                                      <p:cBhvr>
                                        <p:cTn id="32" dur="500"/>
                                        <p:tgtEl>
                                          <p:spTgt spid="2">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
                                            <p:txEl>
                                              <p:pRg st="6" end="6"/>
                                            </p:txEl>
                                          </p:spTgt>
                                        </p:tgtEl>
                                        <p:attrNameLst>
                                          <p:attrName>style.visibility</p:attrName>
                                        </p:attrNameLst>
                                      </p:cBhvr>
                                      <p:to>
                                        <p:strVal val="visible"/>
                                      </p:to>
                                    </p:set>
                                    <p:animEffect transition="in" filter="fade">
                                      <p:cBhvr>
                                        <p:cTn id="42" dur="500"/>
                                        <p:tgtEl>
                                          <p:spTgt spid="2">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
                                            <p:txEl>
                                              <p:pRg st="7" end="7"/>
                                            </p:txEl>
                                          </p:spTgt>
                                        </p:tgtEl>
                                        <p:attrNameLst>
                                          <p:attrName>style.visibility</p:attrName>
                                        </p:attrNameLst>
                                      </p:cBhvr>
                                      <p:to>
                                        <p:strVal val="visible"/>
                                      </p:to>
                                    </p:set>
                                    <p:animEffect transition="in" filter="fade">
                                      <p:cBhvr>
                                        <p:cTn id="47" dur="500"/>
                                        <p:tgtEl>
                                          <p:spTgt spid="2">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
                                            <p:txEl>
                                              <p:pRg st="8" end="8"/>
                                            </p:txEl>
                                          </p:spTgt>
                                        </p:tgtEl>
                                        <p:attrNameLst>
                                          <p:attrName>style.visibility</p:attrName>
                                        </p:attrNameLst>
                                      </p:cBhvr>
                                      <p:to>
                                        <p:strVal val="visible"/>
                                      </p:to>
                                    </p:set>
                                    <p:animEffect transition="in" filter="fade">
                                      <p:cBhvr>
                                        <p:cTn id="52"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6000" b="1" dirty="0">
                <a:solidFill>
                  <a:schemeClr val="accent5">
                    <a:lumMod val="50000"/>
                  </a:schemeClr>
                </a:solidFill>
              </a:rPr>
              <a:t>Inbrengen katheter (man)</a:t>
            </a:r>
          </a:p>
        </p:txBody>
      </p:sp>
      <p:sp>
        <p:nvSpPr>
          <p:cNvPr id="4" name="Tijdelijke aanduiding voor inhoud 3"/>
          <p:cNvSpPr>
            <a:spLocks noGrp="1"/>
          </p:cNvSpPr>
          <p:nvPr>
            <p:ph idx="1"/>
          </p:nvPr>
        </p:nvSpPr>
        <p:spPr>
          <a:xfrm>
            <a:off x="395536" y="1268760"/>
            <a:ext cx="8568952" cy="6480720"/>
          </a:xfrm>
        </p:spPr>
        <p:txBody>
          <a:bodyPr>
            <a:noAutofit/>
          </a:bodyPr>
          <a:lstStyle/>
          <a:p>
            <a:r>
              <a:rPr lang="nl-NL" sz="2000" dirty="0">
                <a:solidFill>
                  <a:schemeClr val="accent5">
                    <a:lumMod val="50000"/>
                  </a:schemeClr>
                </a:solidFill>
              </a:rPr>
              <a:t>gebruik een relatief kleine maat katheter, liefst </a:t>
            </a:r>
            <a:r>
              <a:rPr lang="nl-NL" sz="2000" dirty="0" err="1">
                <a:solidFill>
                  <a:schemeClr val="accent5">
                    <a:lumMod val="50000"/>
                  </a:schemeClr>
                </a:solidFill>
              </a:rPr>
              <a:t>Ch</a:t>
            </a:r>
            <a:r>
              <a:rPr lang="nl-NL" sz="2000" dirty="0">
                <a:solidFill>
                  <a:schemeClr val="accent5">
                    <a:lumMod val="50000"/>
                  </a:schemeClr>
                </a:solidFill>
              </a:rPr>
              <a:t> 14-16</a:t>
            </a:r>
          </a:p>
          <a:p>
            <a:r>
              <a:rPr lang="nl-NL" sz="2000" dirty="0">
                <a:solidFill>
                  <a:schemeClr val="accent5">
                    <a:lumMod val="50000"/>
                  </a:schemeClr>
                </a:solidFill>
              </a:rPr>
              <a:t>laat iemand assisteren</a:t>
            </a:r>
          </a:p>
          <a:p>
            <a:r>
              <a:rPr lang="nl-NL" sz="2000" dirty="0">
                <a:solidFill>
                  <a:schemeClr val="accent5">
                    <a:lumMod val="50000"/>
                  </a:schemeClr>
                </a:solidFill>
              </a:rPr>
              <a:t>verzamel alle materialen: </a:t>
            </a:r>
            <a:r>
              <a:rPr lang="nl-NL" sz="2000" dirty="0" err="1">
                <a:solidFill>
                  <a:schemeClr val="accent5">
                    <a:lumMod val="50000"/>
                  </a:schemeClr>
                </a:solidFill>
              </a:rPr>
              <a:t>katheterinbrengset</a:t>
            </a:r>
            <a:r>
              <a:rPr lang="nl-NL" sz="2000" dirty="0">
                <a:solidFill>
                  <a:schemeClr val="accent5">
                    <a:lumMod val="50000"/>
                  </a:schemeClr>
                </a:solidFill>
              </a:rPr>
              <a:t>, katheter, katheterzak</a:t>
            </a:r>
          </a:p>
          <a:p>
            <a:r>
              <a:rPr lang="nl-NL" sz="2000" dirty="0">
                <a:solidFill>
                  <a:schemeClr val="accent5">
                    <a:lumMod val="50000"/>
                  </a:schemeClr>
                </a:solidFill>
              </a:rPr>
              <a:t>was de handen zorgvuldig, trek een plastic schort en niet-steriele handschoenen aan</a:t>
            </a:r>
          </a:p>
          <a:p>
            <a:r>
              <a:rPr lang="nl-NL" sz="2000" dirty="0">
                <a:solidFill>
                  <a:schemeClr val="accent5">
                    <a:lumMod val="50000"/>
                  </a:schemeClr>
                </a:solidFill>
              </a:rPr>
              <a:t>leg de patiënt uit wat er gaat gebeuren en stel hem gerust</a:t>
            </a:r>
          </a:p>
          <a:p>
            <a:r>
              <a:rPr lang="nl-NL" sz="2000" dirty="0">
                <a:solidFill>
                  <a:schemeClr val="accent5">
                    <a:lumMod val="50000"/>
                  </a:schemeClr>
                </a:solidFill>
              </a:rPr>
              <a:t>was na het terugtrekken van de voorhuid de glans penis driemaal met wattenproppen en water</a:t>
            </a:r>
          </a:p>
          <a:p>
            <a:r>
              <a:rPr lang="nl-NL" sz="2000" dirty="0">
                <a:solidFill>
                  <a:schemeClr val="accent5">
                    <a:lumMod val="50000"/>
                  </a:schemeClr>
                </a:solidFill>
              </a:rPr>
              <a:t>elke wattenprop wordt eenmaal gebruikt</a:t>
            </a:r>
          </a:p>
          <a:p>
            <a:r>
              <a:rPr lang="nl-NL" sz="2000" dirty="0">
                <a:solidFill>
                  <a:schemeClr val="accent5">
                    <a:lumMod val="50000"/>
                  </a:schemeClr>
                </a:solidFill>
              </a:rPr>
              <a:t>trek steriele handschoenen aan</a:t>
            </a:r>
          </a:p>
          <a:p>
            <a:r>
              <a:rPr lang="nl-NL" sz="2000" dirty="0">
                <a:solidFill>
                  <a:schemeClr val="accent5">
                    <a:lumMod val="50000"/>
                  </a:schemeClr>
                </a:solidFill>
              </a:rPr>
              <a:t>breng speciale kathetergel in; deze gel bevat naast glijmiddel ook 2% lidocaïne. Pak de penis aan onder- en bovenzijde vast met duim en wijsvinger en houdt deze omhoog. De meatus zal zich dan openen. Spuit nu de volledige spuit gel leeg in de urethra en verspreid de gel zo nodig verder door met de wijsvinger van distaal naar centraal over de urethra te strijken</a:t>
            </a:r>
            <a:br>
              <a:rPr lang="nl-NL" sz="2000" dirty="0">
                <a:solidFill>
                  <a:schemeClr val="accent5">
                    <a:lumMod val="50000"/>
                  </a:schemeClr>
                </a:solidFill>
              </a:rPr>
            </a:br>
            <a:r>
              <a:rPr lang="nl-NL" sz="2000" dirty="0">
                <a:solidFill>
                  <a:schemeClr val="accent5">
                    <a:lumMod val="50000"/>
                  </a:schemeClr>
                </a:solidFill>
              </a:rPr>
              <a:t>(onderzijde penis tot aan de basis)</a:t>
            </a:r>
          </a:p>
        </p:txBody>
      </p:sp>
      <p:sp>
        <p:nvSpPr>
          <p:cNvPr id="3" name="Tijdelijke aanduiding voor dianummer 2"/>
          <p:cNvSpPr>
            <a:spLocks noGrp="1"/>
          </p:cNvSpPr>
          <p:nvPr>
            <p:ph type="sldNum" sz="quarter" idx="12"/>
          </p:nvPr>
        </p:nvSpPr>
        <p:spPr/>
        <p:txBody>
          <a:bodyPr/>
          <a:lstStyle/>
          <a:p>
            <a:fld id="{266E8724-BE92-4975-B2F9-6A40CFC0D638}" type="slidenum">
              <a:rPr lang="nl-NL" smtClean="0"/>
              <a:t>11</a:t>
            </a:fld>
            <a:endParaRPr lang="nl-NL"/>
          </a:p>
        </p:txBody>
      </p:sp>
    </p:spTree>
    <p:extLst>
      <p:ext uri="{BB962C8B-B14F-4D97-AF65-F5344CB8AC3E}">
        <p14:creationId xmlns:p14="http://schemas.microsoft.com/office/powerpoint/2010/main" val="25708261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6000" b="1" dirty="0">
                <a:solidFill>
                  <a:schemeClr val="accent5">
                    <a:lumMod val="50000"/>
                  </a:schemeClr>
                </a:solidFill>
              </a:rPr>
              <a:t>Inbrengen katheter (man)</a:t>
            </a:r>
          </a:p>
        </p:txBody>
      </p:sp>
      <p:sp>
        <p:nvSpPr>
          <p:cNvPr id="4" name="Tijdelijke aanduiding voor inhoud 3"/>
          <p:cNvSpPr>
            <a:spLocks noGrp="1"/>
          </p:cNvSpPr>
          <p:nvPr>
            <p:ph idx="1"/>
          </p:nvPr>
        </p:nvSpPr>
        <p:spPr>
          <a:xfrm>
            <a:off x="395536" y="1268760"/>
            <a:ext cx="8568952" cy="5328592"/>
          </a:xfrm>
        </p:spPr>
        <p:txBody>
          <a:bodyPr>
            <a:noAutofit/>
          </a:bodyPr>
          <a:lstStyle/>
          <a:p>
            <a:r>
              <a:rPr lang="nl-NL" sz="2000" dirty="0">
                <a:solidFill>
                  <a:schemeClr val="accent5">
                    <a:lumMod val="50000"/>
                  </a:schemeClr>
                </a:solidFill>
              </a:rPr>
              <a:t>wacht 5-7 minuten! De lidocaïne zal dan een adequate verdoving tot stand brengen. Houd zo nodig druk op de penis om het uitlopen van de gel te voorkomen</a:t>
            </a:r>
          </a:p>
          <a:p>
            <a:r>
              <a:rPr lang="nl-NL" sz="2000" dirty="0">
                <a:solidFill>
                  <a:schemeClr val="accent5">
                    <a:lumMod val="50000"/>
                  </a:schemeClr>
                </a:solidFill>
              </a:rPr>
              <a:t>als er onvoldoende verdoving is opgetreden, zal de katheterisatie bemoeilijkt worden door onwillekeurig samentrekken van de externe blaassfincter en door tegenwerken van de patiënt</a:t>
            </a:r>
          </a:p>
          <a:p>
            <a:r>
              <a:rPr lang="nl-NL" sz="2000" dirty="0">
                <a:solidFill>
                  <a:schemeClr val="accent5">
                    <a:lumMod val="50000"/>
                  </a:schemeClr>
                </a:solidFill>
              </a:rPr>
              <a:t>laat de steriele katheter aanreiken met een reeds geopende verpakking. Neem de katheter uit de verpakking. Laat een opvangzak aansluiten. Neem nu met de andere hand de penis stevig vast, en trek deze licht naar boven. Voer de katheter langzaam op in de urethra.</a:t>
            </a:r>
            <a:br>
              <a:rPr lang="nl-NL" sz="2000" dirty="0">
                <a:solidFill>
                  <a:schemeClr val="accent5">
                    <a:lumMod val="50000"/>
                  </a:schemeClr>
                </a:solidFill>
              </a:rPr>
            </a:br>
            <a:r>
              <a:rPr lang="nl-NL" sz="2000" dirty="0">
                <a:solidFill>
                  <a:schemeClr val="accent5">
                    <a:lumMod val="50000"/>
                  </a:schemeClr>
                </a:solidFill>
              </a:rPr>
              <a:t>Als de katheter blijft hangen op de overgang van penis naar scrotum, kan er sprake zijn van een </a:t>
            </a:r>
            <a:r>
              <a:rPr lang="nl-NL" sz="2000" dirty="0" err="1">
                <a:solidFill>
                  <a:schemeClr val="accent5">
                    <a:lumMod val="50000"/>
                  </a:schemeClr>
                </a:solidFill>
              </a:rPr>
              <a:t>urethrasctrictuur</a:t>
            </a:r>
            <a:r>
              <a:rPr lang="nl-NL" sz="2000" dirty="0">
                <a:solidFill>
                  <a:schemeClr val="accent5">
                    <a:lumMod val="50000"/>
                  </a:schemeClr>
                </a:solidFill>
              </a:rPr>
              <a:t>; stricturen ontstaan vaak op deze plaats</a:t>
            </a:r>
          </a:p>
          <a:p>
            <a:r>
              <a:rPr lang="nl-NL" sz="2000" dirty="0">
                <a:solidFill>
                  <a:schemeClr val="accent5">
                    <a:lumMod val="50000"/>
                  </a:schemeClr>
                </a:solidFill>
              </a:rPr>
              <a:t>strek de penis (horizontaal) om de bocht door de prostaat te kunnen nemen</a:t>
            </a:r>
          </a:p>
          <a:p>
            <a:r>
              <a:rPr lang="nl-NL" sz="2000" dirty="0">
                <a:solidFill>
                  <a:schemeClr val="accent5">
                    <a:lumMod val="50000"/>
                  </a:schemeClr>
                </a:solidFill>
              </a:rPr>
              <a:t>als de katheter niet door de externe sfincter gaat, wacht dan even tot de sfincter zich ontspant</a:t>
            </a:r>
          </a:p>
          <a:p>
            <a:endParaRPr lang="nl-NL" sz="2000" dirty="0"/>
          </a:p>
          <a:p>
            <a:endParaRPr lang="nl-NL" sz="2000" dirty="0"/>
          </a:p>
        </p:txBody>
      </p:sp>
      <p:sp>
        <p:nvSpPr>
          <p:cNvPr id="3" name="Tijdelijke aanduiding voor dianummer 2"/>
          <p:cNvSpPr>
            <a:spLocks noGrp="1"/>
          </p:cNvSpPr>
          <p:nvPr>
            <p:ph type="sldNum" sz="quarter" idx="12"/>
          </p:nvPr>
        </p:nvSpPr>
        <p:spPr/>
        <p:txBody>
          <a:bodyPr/>
          <a:lstStyle/>
          <a:p>
            <a:fld id="{266E8724-BE92-4975-B2F9-6A40CFC0D638}" type="slidenum">
              <a:rPr lang="nl-NL" smtClean="0"/>
              <a:t>12</a:t>
            </a:fld>
            <a:endParaRPr lang="nl-NL"/>
          </a:p>
        </p:txBody>
      </p:sp>
    </p:spTree>
    <p:extLst>
      <p:ext uri="{BB962C8B-B14F-4D97-AF65-F5344CB8AC3E}">
        <p14:creationId xmlns:p14="http://schemas.microsoft.com/office/powerpoint/2010/main" val="390142601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6000" b="1" dirty="0">
                <a:solidFill>
                  <a:schemeClr val="accent5">
                    <a:lumMod val="50000"/>
                  </a:schemeClr>
                </a:solidFill>
              </a:rPr>
              <a:t>Inbrengen katheter (man)</a:t>
            </a:r>
          </a:p>
        </p:txBody>
      </p:sp>
      <p:sp>
        <p:nvSpPr>
          <p:cNvPr id="4" name="Tijdelijke aanduiding voor inhoud 3"/>
          <p:cNvSpPr>
            <a:spLocks noGrp="1"/>
          </p:cNvSpPr>
          <p:nvPr>
            <p:ph idx="1"/>
          </p:nvPr>
        </p:nvSpPr>
        <p:spPr>
          <a:xfrm>
            <a:off x="395536" y="1268760"/>
            <a:ext cx="8568952" cy="4824536"/>
          </a:xfrm>
        </p:spPr>
        <p:txBody>
          <a:bodyPr>
            <a:noAutofit/>
          </a:bodyPr>
          <a:lstStyle/>
          <a:p>
            <a:r>
              <a:rPr lang="nl-NL" sz="2000" dirty="0">
                <a:solidFill>
                  <a:schemeClr val="accent5">
                    <a:lumMod val="50000"/>
                  </a:schemeClr>
                </a:solidFill>
              </a:rPr>
              <a:t>gebruik geen kracht. Soms helpt het om de patiënt diep in- en uit te laten ademen</a:t>
            </a:r>
          </a:p>
          <a:p>
            <a:r>
              <a:rPr lang="nl-NL" sz="2000" dirty="0">
                <a:solidFill>
                  <a:schemeClr val="accent5">
                    <a:lumMod val="50000"/>
                  </a:schemeClr>
                </a:solidFill>
              </a:rPr>
              <a:t>als de katheter niet goed opschuift kan er sprake zijn van een vergrote prostaat. </a:t>
            </a:r>
            <a:r>
              <a:rPr lang="nl-NL" sz="2000" b="1" dirty="0">
                <a:solidFill>
                  <a:schemeClr val="accent5">
                    <a:lumMod val="50000"/>
                  </a:schemeClr>
                </a:solidFill>
              </a:rPr>
              <a:t>Hoe zit dat eigenlijk?</a:t>
            </a:r>
          </a:p>
          <a:p>
            <a:r>
              <a:rPr lang="nl-NL" sz="2000" dirty="0">
                <a:solidFill>
                  <a:schemeClr val="accent5">
                    <a:lumMod val="50000"/>
                  </a:schemeClr>
                </a:solidFill>
              </a:rPr>
              <a:t>sommige urologen adviseren om dan een vinger in het rectum in te brengen en druk uit te oefenen op de prostaat. De katheter gaat er dan soms toch doorheen</a:t>
            </a:r>
          </a:p>
          <a:p>
            <a:r>
              <a:rPr lang="nl-NL" sz="2000" dirty="0">
                <a:solidFill>
                  <a:schemeClr val="accent5">
                    <a:lumMod val="50000"/>
                  </a:schemeClr>
                </a:solidFill>
              </a:rPr>
              <a:t>als er urine uit de katheter loopt, voer deze dan tot aan de ‘stekker’ op in de penis en blaas de ballon op met 5 – 10 ml gedestilleerd water. Trek vervolgens de katheter terug tot deze niet verder kan. Dit voorkomt dat de ballon per ongeluk wordt opgeblazen in de prostaat</a:t>
            </a:r>
          </a:p>
          <a:p>
            <a:r>
              <a:rPr lang="nl-NL" sz="2000" dirty="0">
                <a:solidFill>
                  <a:schemeClr val="accent5">
                    <a:lumMod val="50000"/>
                  </a:schemeClr>
                </a:solidFill>
              </a:rPr>
              <a:t>schuif de voorhuid terug (anders zal een zogenaamde ‘Spaanse kraag’(parafimosis) ontstaan) en laat de opvangzak goed fixeren zodat er geen trekkrachten kunnen optreden</a:t>
            </a:r>
          </a:p>
          <a:p>
            <a:r>
              <a:rPr lang="nl-NL" sz="2000" dirty="0">
                <a:solidFill>
                  <a:schemeClr val="accent5">
                    <a:lumMod val="50000"/>
                  </a:schemeClr>
                </a:solidFill>
                <a:hlinkClick r:id="rId3" action="ppaction://hlinksldjump">
                  <a:extLst>
                    <a:ext uri="{A12FA001-AC4F-418D-AE19-62706E023703}">
                      <ahyp:hlinkClr xmlns:ahyp="http://schemas.microsoft.com/office/drawing/2018/hyperlinkcolor" val="tx"/>
                    </a:ext>
                  </a:extLst>
                </a:hlinkClick>
              </a:rPr>
              <a:t>Spaanse kraag</a:t>
            </a:r>
            <a:endParaRPr lang="nl-NL" sz="2000" dirty="0">
              <a:solidFill>
                <a:schemeClr val="accent5">
                  <a:lumMod val="50000"/>
                </a:schemeClr>
              </a:solidFill>
            </a:endParaRPr>
          </a:p>
          <a:p>
            <a:endParaRPr lang="nl-NL" sz="2000" dirty="0"/>
          </a:p>
          <a:p>
            <a:endParaRPr lang="nl-NL" sz="2000" dirty="0"/>
          </a:p>
        </p:txBody>
      </p:sp>
      <p:sp>
        <p:nvSpPr>
          <p:cNvPr id="3" name="Tijdelijke aanduiding voor dianummer 2"/>
          <p:cNvSpPr>
            <a:spLocks noGrp="1"/>
          </p:cNvSpPr>
          <p:nvPr>
            <p:ph type="sldNum" sz="quarter" idx="12"/>
          </p:nvPr>
        </p:nvSpPr>
        <p:spPr/>
        <p:txBody>
          <a:bodyPr/>
          <a:lstStyle/>
          <a:p>
            <a:fld id="{266E8724-BE92-4975-B2F9-6A40CFC0D638}" type="slidenum">
              <a:rPr lang="nl-NL" smtClean="0"/>
              <a:t>13</a:t>
            </a:fld>
            <a:endParaRPr lang="nl-NL"/>
          </a:p>
        </p:txBody>
      </p:sp>
    </p:spTree>
    <p:extLst>
      <p:ext uri="{BB962C8B-B14F-4D97-AF65-F5344CB8AC3E}">
        <p14:creationId xmlns:p14="http://schemas.microsoft.com/office/powerpoint/2010/main" val="39014260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44624"/>
            <a:ext cx="8229600" cy="1143000"/>
          </a:xfrm>
        </p:spPr>
        <p:txBody>
          <a:bodyPr>
            <a:normAutofit/>
          </a:bodyPr>
          <a:lstStyle/>
          <a:p>
            <a:r>
              <a:rPr lang="nl-NL" sz="5400" b="1" dirty="0" err="1">
                <a:solidFill>
                  <a:schemeClr val="accent5">
                    <a:lumMod val="50000"/>
                  </a:schemeClr>
                </a:solidFill>
                <a:effectLst>
                  <a:outerShdw blurRad="38100" dist="38100" dir="2700000" algn="tl">
                    <a:srgbClr val="000000">
                      <a:alpha val="43137"/>
                    </a:srgbClr>
                  </a:outerShdw>
                </a:effectLst>
              </a:rPr>
              <a:t>Prostaat-hypertrofie</a:t>
            </a:r>
            <a:endParaRPr lang="nl-NL" sz="5400" b="1" dirty="0">
              <a:solidFill>
                <a:schemeClr val="accent5">
                  <a:lumMod val="50000"/>
                </a:schemeClr>
              </a:solidFill>
              <a:effectLst>
                <a:outerShdw blurRad="38100" dist="38100" dir="2700000" algn="tl">
                  <a:srgbClr val="000000">
                    <a:alpha val="43137"/>
                  </a:srgbClr>
                </a:outerShdw>
              </a:effectLst>
            </a:endParaRPr>
          </a:p>
        </p:txBody>
      </p:sp>
      <p:sp>
        <p:nvSpPr>
          <p:cNvPr id="4" name="Tijdelijke aanduiding voor dianummer 3"/>
          <p:cNvSpPr>
            <a:spLocks noGrp="1"/>
          </p:cNvSpPr>
          <p:nvPr>
            <p:ph type="sldNum" sz="quarter" idx="12"/>
          </p:nvPr>
        </p:nvSpPr>
        <p:spPr/>
        <p:txBody>
          <a:bodyPr/>
          <a:lstStyle/>
          <a:p>
            <a:fld id="{266E8724-BE92-4975-B2F9-6A40CFC0D638}" type="slidenum">
              <a:rPr lang="nl-NL" smtClean="0"/>
              <a:t>14</a:t>
            </a:fld>
            <a:endParaRPr lang="nl-NL"/>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5" y="1340768"/>
            <a:ext cx="8381259" cy="54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98520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4" descr="Anatomie inwendige geslachtsorganen. Bron: NVOG, www.nvog.n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412776"/>
            <a:ext cx="4198828" cy="482453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Anatomie van de uitwendige geslachtsorganen. Bron: NVOG, www.nvog.n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6056" y="1389246"/>
            <a:ext cx="3456384" cy="4888511"/>
          </a:xfrm>
          <a:prstGeom prst="rect">
            <a:avLst/>
          </a:prstGeom>
          <a:noFill/>
          <a:extLst>
            <a:ext uri="{909E8E84-426E-40DD-AFC4-6F175D3DCCD1}">
              <a14:hiddenFill xmlns:a14="http://schemas.microsoft.com/office/drawing/2010/main">
                <a:solidFill>
                  <a:srgbClr val="FFFFFF"/>
                </a:solidFill>
              </a14:hiddenFill>
            </a:ext>
          </a:extLst>
        </p:spPr>
      </p:pic>
      <p:sp>
        <p:nvSpPr>
          <p:cNvPr id="7" name="Titel 1"/>
          <p:cNvSpPr>
            <a:spLocks noGrp="1"/>
          </p:cNvSpPr>
          <p:nvPr>
            <p:ph type="title"/>
          </p:nvPr>
        </p:nvSpPr>
        <p:spPr/>
        <p:txBody>
          <a:bodyPr>
            <a:normAutofit fontScale="90000"/>
          </a:bodyPr>
          <a:lstStyle/>
          <a:p>
            <a:r>
              <a:rPr lang="nl-NL" sz="6000" b="1" dirty="0">
                <a:solidFill>
                  <a:schemeClr val="accent5">
                    <a:lumMod val="50000"/>
                  </a:schemeClr>
                </a:solidFill>
              </a:rPr>
              <a:t>Inbrengen katheter (vrouw)</a:t>
            </a:r>
          </a:p>
        </p:txBody>
      </p:sp>
      <p:sp>
        <p:nvSpPr>
          <p:cNvPr id="2" name="Tijdelijke aanduiding voor dianummer 1"/>
          <p:cNvSpPr>
            <a:spLocks noGrp="1"/>
          </p:cNvSpPr>
          <p:nvPr>
            <p:ph type="sldNum" sz="quarter" idx="12"/>
          </p:nvPr>
        </p:nvSpPr>
        <p:spPr/>
        <p:txBody>
          <a:bodyPr/>
          <a:lstStyle/>
          <a:p>
            <a:fld id="{266E8724-BE92-4975-B2F9-6A40CFC0D638}" type="slidenum">
              <a:rPr lang="nl-NL" smtClean="0"/>
              <a:t>15</a:t>
            </a:fld>
            <a:endParaRPr lang="nl-NL"/>
          </a:p>
        </p:txBody>
      </p:sp>
    </p:spTree>
    <p:extLst>
      <p:ext uri="{BB962C8B-B14F-4D97-AF65-F5344CB8AC3E}">
        <p14:creationId xmlns:p14="http://schemas.microsoft.com/office/powerpoint/2010/main" val="14055188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6000" b="1" dirty="0">
                <a:solidFill>
                  <a:schemeClr val="accent5">
                    <a:lumMod val="50000"/>
                  </a:schemeClr>
                </a:solidFill>
              </a:rPr>
              <a:t>Inbrengen katheter (vrouw)</a:t>
            </a:r>
          </a:p>
        </p:txBody>
      </p:sp>
      <p:sp>
        <p:nvSpPr>
          <p:cNvPr id="4" name="Tijdelijke aanduiding voor inhoud 3"/>
          <p:cNvSpPr>
            <a:spLocks noGrp="1"/>
          </p:cNvSpPr>
          <p:nvPr>
            <p:ph idx="1"/>
          </p:nvPr>
        </p:nvSpPr>
        <p:spPr>
          <a:xfrm>
            <a:off x="395536" y="1268760"/>
            <a:ext cx="8568952" cy="4824536"/>
          </a:xfrm>
        </p:spPr>
        <p:txBody>
          <a:bodyPr>
            <a:noAutofit/>
          </a:bodyPr>
          <a:lstStyle/>
          <a:p>
            <a:r>
              <a:rPr lang="nl-NL" sz="2000" dirty="0">
                <a:solidFill>
                  <a:schemeClr val="accent5">
                    <a:lumMod val="50000"/>
                  </a:schemeClr>
                </a:solidFill>
              </a:rPr>
              <a:t>gebruik een relatief kleine maat katheter, liefst </a:t>
            </a:r>
            <a:r>
              <a:rPr lang="nl-NL" sz="2000" dirty="0" err="1">
                <a:solidFill>
                  <a:schemeClr val="accent5">
                    <a:lumMod val="50000"/>
                  </a:schemeClr>
                </a:solidFill>
              </a:rPr>
              <a:t>Ch</a:t>
            </a:r>
            <a:r>
              <a:rPr lang="nl-NL" sz="2000" dirty="0">
                <a:solidFill>
                  <a:schemeClr val="accent5">
                    <a:lumMod val="50000"/>
                  </a:schemeClr>
                </a:solidFill>
              </a:rPr>
              <a:t> 14-16</a:t>
            </a:r>
          </a:p>
          <a:p>
            <a:r>
              <a:rPr lang="nl-NL" sz="2000" dirty="0">
                <a:solidFill>
                  <a:schemeClr val="accent5">
                    <a:lumMod val="50000"/>
                  </a:schemeClr>
                </a:solidFill>
              </a:rPr>
              <a:t>laat iemand assisteren</a:t>
            </a:r>
          </a:p>
          <a:p>
            <a:r>
              <a:rPr lang="nl-NL" sz="2000" dirty="0">
                <a:solidFill>
                  <a:schemeClr val="accent5">
                    <a:lumMod val="50000"/>
                  </a:schemeClr>
                </a:solidFill>
              </a:rPr>
              <a:t>verzamel alle materialen: </a:t>
            </a:r>
            <a:r>
              <a:rPr lang="nl-NL" sz="2000" dirty="0" err="1">
                <a:solidFill>
                  <a:schemeClr val="accent5">
                    <a:lumMod val="50000"/>
                  </a:schemeClr>
                </a:solidFill>
              </a:rPr>
              <a:t>katheterinbrengset</a:t>
            </a:r>
            <a:r>
              <a:rPr lang="nl-NL" sz="2000" dirty="0">
                <a:solidFill>
                  <a:schemeClr val="accent5">
                    <a:lumMod val="50000"/>
                  </a:schemeClr>
                </a:solidFill>
              </a:rPr>
              <a:t>, katheter, katheterzak</a:t>
            </a:r>
          </a:p>
          <a:p>
            <a:r>
              <a:rPr lang="nl-NL" sz="2000" dirty="0">
                <a:solidFill>
                  <a:schemeClr val="accent5">
                    <a:lumMod val="50000"/>
                  </a:schemeClr>
                </a:solidFill>
              </a:rPr>
              <a:t>was de handen zorgvuldig, trek een plastic schort en niet-steriele handschoenen aan</a:t>
            </a:r>
          </a:p>
          <a:p>
            <a:r>
              <a:rPr lang="nl-NL" sz="2000" dirty="0">
                <a:solidFill>
                  <a:schemeClr val="accent5">
                    <a:lumMod val="50000"/>
                  </a:schemeClr>
                </a:solidFill>
              </a:rPr>
              <a:t>leg de patiënte uit wat er gaat gebeuren en stel haar gerust</a:t>
            </a:r>
          </a:p>
          <a:p>
            <a:r>
              <a:rPr lang="nl-NL" sz="2000" dirty="0">
                <a:solidFill>
                  <a:schemeClr val="accent5">
                    <a:lumMod val="50000"/>
                  </a:schemeClr>
                </a:solidFill>
              </a:rPr>
              <a:t>het onderlichaam (laten) ontbloten en de benen (laten) spreiden, eventueel de benen optrekken</a:t>
            </a:r>
          </a:p>
          <a:p>
            <a:r>
              <a:rPr lang="nl-NL" sz="2000" dirty="0">
                <a:solidFill>
                  <a:schemeClr val="accent5">
                    <a:lumMod val="50000"/>
                  </a:schemeClr>
                </a:solidFill>
              </a:rPr>
              <a:t>spreid de labia en reinig deze van binnen naar buiten en van boven naar beneden met in water gedrenkte gazen, of met de bevochtigde watten. Elk gaas of watje wordt eenmaal gebruikt. Laat het laatste gaas/watje tussen de labia, op de urethramond zitten</a:t>
            </a:r>
          </a:p>
          <a:p>
            <a:endParaRPr lang="nl-NL" sz="2000" dirty="0"/>
          </a:p>
        </p:txBody>
      </p:sp>
      <p:sp>
        <p:nvSpPr>
          <p:cNvPr id="3" name="Tijdelijke aanduiding voor dianummer 2"/>
          <p:cNvSpPr>
            <a:spLocks noGrp="1"/>
          </p:cNvSpPr>
          <p:nvPr>
            <p:ph type="sldNum" sz="quarter" idx="12"/>
          </p:nvPr>
        </p:nvSpPr>
        <p:spPr/>
        <p:txBody>
          <a:bodyPr/>
          <a:lstStyle/>
          <a:p>
            <a:fld id="{266E8724-BE92-4975-B2F9-6A40CFC0D638}" type="slidenum">
              <a:rPr lang="nl-NL" smtClean="0"/>
              <a:t>16</a:t>
            </a:fld>
            <a:endParaRPr lang="nl-NL"/>
          </a:p>
        </p:txBody>
      </p:sp>
    </p:spTree>
    <p:extLst>
      <p:ext uri="{BB962C8B-B14F-4D97-AF65-F5344CB8AC3E}">
        <p14:creationId xmlns:p14="http://schemas.microsoft.com/office/powerpoint/2010/main" val="2416865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500"/>
                                        <p:tgtEl>
                                          <p:spTgt spid="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Effect transition="in" filter="fade">
                                      <p:cBhvr>
                                        <p:cTn id="37" dur="500"/>
                                        <p:tgtEl>
                                          <p:spTgt spid="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6000" b="1" dirty="0">
                <a:solidFill>
                  <a:schemeClr val="accent5">
                    <a:lumMod val="50000"/>
                  </a:schemeClr>
                </a:solidFill>
              </a:rPr>
              <a:t>Inbrengen katheter (vrouw)</a:t>
            </a:r>
          </a:p>
        </p:txBody>
      </p:sp>
      <p:sp>
        <p:nvSpPr>
          <p:cNvPr id="4" name="Tijdelijke aanduiding voor inhoud 3"/>
          <p:cNvSpPr>
            <a:spLocks noGrp="1"/>
          </p:cNvSpPr>
          <p:nvPr>
            <p:ph idx="1"/>
          </p:nvPr>
        </p:nvSpPr>
        <p:spPr>
          <a:xfrm>
            <a:off x="395536" y="1268760"/>
            <a:ext cx="8568952" cy="4824536"/>
          </a:xfrm>
        </p:spPr>
        <p:txBody>
          <a:bodyPr>
            <a:noAutofit/>
          </a:bodyPr>
          <a:lstStyle/>
          <a:p>
            <a:r>
              <a:rPr lang="nl-NL" sz="2000" dirty="0">
                <a:solidFill>
                  <a:schemeClr val="accent5">
                    <a:lumMod val="50000"/>
                  </a:schemeClr>
                </a:solidFill>
              </a:rPr>
              <a:t>trek steriele handschoenen aan</a:t>
            </a:r>
          </a:p>
          <a:p>
            <a:r>
              <a:rPr lang="nl-NL" sz="2000" dirty="0">
                <a:solidFill>
                  <a:schemeClr val="accent5">
                    <a:lumMod val="50000"/>
                  </a:schemeClr>
                </a:solidFill>
              </a:rPr>
              <a:t>laat de steriele </a:t>
            </a:r>
            <a:r>
              <a:rPr lang="nl-NL" sz="2000" dirty="0" err="1">
                <a:solidFill>
                  <a:schemeClr val="accent5">
                    <a:lumMod val="50000"/>
                  </a:schemeClr>
                </a:solidFill>
              </a:rPr>
              <a:t>catheter</a:t>
            </a:r>
            <a:r>
              <a:rPr lang="nl-NL" sz="2000" dirty="0">
                <a:solidFill>
                  <a:schemeClr val="accent5">
                    <a:lumMod val="50000"/>
                  </a:schemeClr>
                </a:solidFill>
              </a:rPr>
              <a:t> aanreiken met een reeds geopende verpakking. Neem de </a:t>
            </a:r>
            <a:r>
              <a:rPr lang="nl-NL" sz="2000" dirty="0" err="1">
                <a:solidFill>
                  <a:schemeClr val="accent5">
                    <a:lumMod val="50000"/>
                  </a:schemeClr>
                </a:solidFill>
              </a:rPr>
              <a:t>catheter</a:t>
            </a:r>
            <a:r>
              <a:rPr lang="nl-NL" sz="2000" dirty="0">
                <a:solidFill>
                  <a:schemeClr val="accent5">
                    <a:lumMod val="50000"/>
                  </a:schemeClr>
                </a:solidFill>
              </a:rPr>
              <a:t> uit de verpakking. Laat een opvangzak aansluiten</a:t>
            </a:r>
          </a:p>
          <a:p>
            <a:r>
              <a:rPr lang="nl-NL" sz="2000" dirty="0">
                <a:solidFill>
                  <a:schemeClr val="accent5">
                    <a:lumMod val="50000"/>
                  </a:schemeClr>
                </a:solidFill>
              </a:rPr>
              <a:t>laat door de assistent op de tip van de </a:t>
            </a:r>
            <a:r>
              <a:rPr lang="nl-NL" sz="2000" dirty="0" err="1">
                <a:solidFill>
                  <a:schemeClr val="accent5">
                    <a:lumMod val="50000"/>
                  </a:schemeClr>
                </a:solidFill>
              </a:rPr>
              <a:t>catheter</a:t>
            </a:r>
            <a:r>
              <a:rPr lang="nl-NL" sz="2000" dirty="0">
                <a:solidFill>
                  <a:schemeClr val="accent5">
                    <a:lumMod val="50000"/>
                  </a:schemeClr>
                </a:solidFill>
              </a:rPr>
              <a:t> speciale </a:t>
            </a:r>
            <a:r>
              <a:rPr lang="nl-NL" sz="2000" dirty="0" err="1">
                <a:solidFill>
                  <a:schemeClr val="accent5">
                    <a:lumMod val="50000"/>
                  </a:schemeClr>
                </a:solidFill>
              </a:rPr>
              <a:t>cathetergel</a:t>
            </a:r>
            <a:r>
              <a:rPr lang="nl-NL" sz="2000" dirty="0">
                <a:solidFill>
                  <a:schemeClr val="accent5">
                    <a:lumMod val="50000"/>
                  </a:schemeClr>
                </a:solidFill>
              </a:rPr>
              <a:t> aanbrengen, zonder dat de </a:t>
            </a:r>
            <a:r>
              <a:rPr lang="nl-NL" sz="2000" dirty="0" err="1">
                <a:solidFill>
                  <a:schemeClr val="accent5">
                    <a:lumMod val="50000"/>
                  </a:schemeClr>
                </a:solidFill>
              </a:rPr>
              <a:t>catheter</a:t>
            </a:r>
            <a:r>
              <a:rPr lang="nl-NL" sz="2000" dirty="0">
                <a:solidFill>
                  <a:schemeClr val="accent5">
                    <a:lumMod val="50000"/>
                  </a:schemeClr>
                </a:solidFill>
              </a:rPr>
              <a:t> daarbij aangeraakt wordt door de spuit</a:t>
            </a:r>
          </a:p>
          <a:p>
            <a:r>
              <a:rPr lang="nl-NL" sz="2000" dirty="0">
                <a:solidFill>
                  <a:schemeClr val="accent5">
                    <a:lumMod val="50000"/>
                  </a:schemeClr>
                </a:solidFill>
              </a:rPr>
              <a:t>verwijder nu het achtergelaten gaas/watje en breng de </a:t>
            </a:r>
            <a:r>
              <a:rPr lang="nl-NL" sz="2000" dirty="0" err="1">
                <a:solidFill>
                  <a:schemeClr val="accent5">
                    <a:lumMod val="50000"/>
                  </a:schemeClr>
                </a:solidFill>
              </a:rPr>
              <a:t>catheter</a:t>
            </a:r>
            <a:r>
              <a:rPr lang="nl-NL" sz="2000" dirty="0">
                <a:solidFill>
                  <a:schemeClr val="accent5">
                    <a:lumMod val="50000"/>
                  </a:schemeClr>
                </a:solidFill>
              </a:rPr>
              <a:t> rustig in totdat de urine afloopt. Voer de </a:t>
            </a:r>
            <a:r>
              <a:rPr lang="nl-NL" sz="2000" dirty="0" err="1">
                <a:solidFill>
                  <a:schemeClr val="accent5">
                    <a:lumMod val="50000"/>
                  </a:schemeClr>
                </a:solidFill>
              </a:rPr>
              <a:t>catheter</a:t>
            </a:r>
            <a:r>
              <a:rPr lang="nl-NL" sz="2000" dirty="0">
                <a:solidFill>
                  <a:schemeClr val="accent5">
                    <a:lumMod val="50000"/>
                  </a:schemeClr>
                </a:solidFill>
              </a:rPr>
              <a:t> nog enige centimeters op. In geval van een </a:t>
            </a:r>
            <a:r>
              <a:rPr lang="nl-NL" sz="2000" dirty="0" err="1">
                <a:solidFill>
                  <a:schemeClr val="accent5">
                    <a:lumMod val="50000"/>
                  </a:schemeClr>
                </a:solidFill>
              </a:rPr>
              <a:t>verblijfscatheter</a:t>
            </a:r>
            <a:r>
              <a:rPr lang="nl-NL" sz="2000" dirty="0">
                <a:solidFill>
                  <a:schemeClr val="accent5">
                    <a:lumMod val="50000"/>
                  </a:schemeClr>
                </a:solidFill>
              </a:rPr>
              <a:t>: blaas de ballon op met 5 – 10 ml gedestilleerd water</a:t>
            </a:r>
          </a:p>
          <a:p>
            <a:r>
              <a:rPr lang="nl-NL" sz="2000" dirty="0">
                <a:solidFill>
                  <a:schemeClr val="accent5">
                    <a:lumMod val="50000"/>
                  </a:schemeClr>
                </a:solidFill>
              </a:rPr>
              <a:t>laat bij een </a:t>
            </a:r>
            <a:r>
              <a:rPr lang="nl-NL" sz="2000" dirty="0" err="1">
                <a:solidFill>
                  <a:schemeClr val="accent5">
                    <a:lumMod val="50000"/>
                  </a:schemeClr>
                </a:solidFill>
              </a:rPr>
              <a:t>verblijfscatheter</a:t>
            </a:r>
            <a:r>
              <a:rPr lang="nl-NL" sz="2000" dirty="0">
                <a:solidFill>
                  <a:schemeClr val="accent5">
                    <a:lumMod val="50000"/>
                  </a:schemeClr>
                </a:solidFill>
              </a:rPr>
              <a:t> de opvangzak goed fixeren zodat er geen trekkrachten kunnen optreden</a:t>
            </a:r>
          </a:p>
          <a:p>
            <a:endParaRPr lang="nl-NL" sz="2000" dirty="0"/>
          </a:p>
        </p:txBody>
      </p:sp>
      <p:sp>
        <p:nvSpPr>
          <p:cNvPr id="3" name="Tijdelijke aanduiding voor dianummer 2"/>
          <p:cNvSpPr>
            <a:spLocks noGrp="1"/>
          </p:cNvSpPr>
          <p:nvPr>
            <p:ph type="sldNum" sz="quarter" idx="12"/>
          </p:nvPr>
        </p:nvSpPr>
        <p:spPr/>
        <p:txBody>
          <a:bodyPr/>
          <a:lstStyle/>
          <a:p>
            <a:fld id="{266E8724-BE92-4975-B2F9-6A40CFC0D638}" type="slidenum">
              <a:rPr lang="nl-NL" smtClean="0"/>
              <a:t>17</a:t>
            </a:fld>
            <a:endParaRPr lang="nl-NL"/>
          </a:p>
        </p:txBody>
      </p:sp>
    </p:spTree>
    <p:extLst>
      <p:ext uri="{BB962C8B-B14F-4D97-AF65-F5344CB8AC3E}">
        <p14:creationId xmlns:p14="http://schemas.microsoft.com/office/powerpoint/2010/main" val="14361118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sz="5400" b="1" dirty="0">
                <a:solidFill>
                  <a:schemeClr val="accent5">
                    <a:lumMod val="50000"/>
                  </a:schemeClr>
                </a:solidFill>
              </a:rPr>
              <a:t>Complicaties katheteriseren algemeen</a:t>
            </a:r>
          </a:p>
        </p:txBody>
      </p:sp>
      <p:sp>
        <p:nvSpPr>
          <p:cNvPr id="3" name="Tijdelijke aanduiding voor inhoud 2"/>
          <p:cNvSpPr>
            <a:spLocks noGrp="1"/>
          </p:cNvSpPr>
          <p:nvPr>
            <p:ph idx="1"/>
          </p:nvPr>
        </p:nvSpPr>
        <p:spPr/>
        <p:txBody>
          <a:bodyPr/>
          <a:lstStyle/>
          <a:p>
            <a:r>
              <a:rPr lang="nl-NL" dirty="0">
                <a:solidFill>
                  <a:schemeClr val="accent5">
                    <a:lumMod val="50000"/>
                  </a:schemeClr>
                </a:solidFill>
              </a:rPr>
              <a:t>Verstopte katheter</a:t>
            </a:r>
          </a:p>
          <a:p>
            <a:r>
              <a:rPr lang="nl-NL" dirty="0">
                <a:solidFill>
                  <a:schemeClr val="accent5">
                    <a:lumMod val="50000"/>
                  </a:schemeClr>
                </a:solidFill>
              </a:rPr>
              <a:t>Lekkage urine langs katheter</a:t>
            </a:r>
          </a:p>
          <a:p>
            <a:r>
              <a:rPr lang="nl-NL" dirty="0">
                <a:solidFill>
                  <a:schemeClr val="accent5">
                    <a:lumMod val="50000"/>
                  </a:schemeClr>
                </a:solidFill>
              </a:rPr>
              <a:t>Infecties</a:t>
            </a:r>
          </a:p>
          <a:p>
            <a:r>
              <a:rPr lang="nl-NL" dirty="0">
                <a:solidFill>
                  <a:schemeClr val="accent5">
                    <a:lumMod val="50000"/>
                  </a:schemeClr>
                </a:solidFill>
              </a:rPr>
              <a:t>Blaaskrampen</a:t>
            </a:r>
          </a:p>
          <a:p>
            <a:r>
              <a:rPr lang="nl-NL" dirty="0">
                <a:solidFill>
                  <a:schemeClr val="accent5">
                    <a:lumMod val="50000"/>
                  </a:schemeClr>
                </a:solidFill>
              </a:rPr>
              <a:t>Hematurie</a:t>
            </a:r>
          </a:p>
          <a:p>
            <a:endParaRPr lang="nl-NL" dirty="0"/>
          </a:p>
          <a:p>
            <a:endParaRPr lang="nl-NL" dirty="0"/>
          </a:p>
        </p:txBody>
      </p:sp>
      <p:sp>
        <p:nvSpPr>
          <p:cNvPr id="4" name="Tijdelijke aanduiding voor dianummer 3"/>
          <p:cNvSpPr>
            <a:spLocks noGrp="1"/>
          </p:cNvSpPr>
          <p:nvPr>
            <p:ph type="sldNum" sz="quarter" idx="12"/>
          </p:nvPr>
        </p:nvSpPr>
        <p:spPr/>
        <p:txBody>
          <a:bodyPr/>
          <a:lstStyle/>
          <a:p>
            <a:fld id="{266E8724-BE92-4975-B2F9-6A40CFC0D638}" type="slidenum">
              <a:rPr lang="nl-NL" smtClean="0"/>
              <a:t>18</a:t>
            </a:fld>
            <a:endParaRPr lang="nl-NL"/>
          </a:p>
        </p:txBody>
      </p:sp>
    </p:spTree>
    <p:extLst>
      <p:ext uri="{BB962C8B-B14F-4D97-AF65-F5344CB8AC3E}">
        <p14:creationId xmlns:p14="http://schemas.microsoft.com/office/powerpoint/2010/main" val="39447897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ianummer 3"/>
          <p:cNvSpPr>
            <a:spLocks noGrp="1"/>
          </p:cNvSpPr>
          <p:nvPr>
            <p:ph type="sldNum" sz="quarter" idx="12"/>
          </p:nvPr>
        </p:nvSpPr>
        <p:spPr/>
        <p:txBody>
          <a:bodyPr/>
          <a:lstStyle/>
          <a:p>
            <a:fld id="{266E8724-BE92-4975-B2F9-6A40CFC0D638}" type="slidenum">
              <a:rPr lang="nl-NL" smtClean="0"/>
              <a:t>19</a:t>
            </a:fld>
            <a:endParaRPr lang="nl-NL"/>
          </a:p>
        </p:txBody>
      </p:sp>
      <p:pic>
        <p:nvPicPr>
          <p:cNvPr id="5" name="irc_mi" descr="https://www.slingeland.nl/wms/fm/userfiles/content/urologie/verpleegkundig_kenniscentrum/kleurcodes.jpg">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395536" y="908720"/>
            <a:ext cx="8424936" cy="4896544"/>
          </a:xfrm>
          <a:prstGeom prst="rect">
            <a:avLst/>
          </a:prstGeom>
          <a:noFill/>
          <a:ln>
            <a:noFill/>
          </a:ln>
        </p:spPr>
      </p:pic>
    </p:spTree>
    <p:extLst>
      <p:ext uri="{BB962C8B-B14F-4D97-AF65-F5344CB8AC3E}">
        <p14:creationId xmlns:p14="http://schemas.microsoft.com/office/powerpoint/2010/main" val="41917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p:cNvSpPr>
            <a:spLocks noGrp="1"/>
          </p:cNvSpPr>
          <p:nvPr>
            <p:ph idx="1"/>
          </p:nvPr>
        </p:nvSpPr>
        <p:spPr>
          <a:xfrm>
            <a:off x="467544" y="2132856"/>
            <a:ext cx="8229600" cy="2764904"/>
          </a:xfrm>
        </p:spPr>
        <p:txBody>
          <a:bodyPr>
            <a:normAutofit/>
          </a:bodyPr>
          <a:lstStyle/>
          <a:p>
            <a:pPr marL="0" indent="0">
              <a:buNone/>
            </a:pPr>
            <a:r>
              <a:rPr lang="nl-NL" sz="3600" dirty="0">
                <a:solidFill>
                  <a:schemeClr val="accent5">
                    <a:lumMod val="50000"/>
                  </a:schemeClr>
                </a:solidFill>
              </a:rPr>
              <a:t>Katheteriseren is het inbrengen van een slangetje (katheter) in de urineblaas zodat de blaas op een kunstmatige wijze geleegd kan worden. </a:t>
            </a:r>
          </a:p>
        </p:txBody>
      </p:sp>
      <p:sp>
        <p:nvSpPr>
          <p:cNvPr id="4" name="Titel 1"/>
          <p:cNvSpPr txBox="1">
            <a:spLocks noGrp="1"/>
          </p:cNvSpPr>
          <p:nvPr>
            <p:ph type="title"/>
          </p:nvPr>
        </p:nvSpPr>
        <p:spPr>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nl-NL" sz="6000" b="1" dirty="0">
                <a:solidFill>
                  <a:schemeClr val="accent5">
                    <a:lumMod val="50000"/>
                  </a:schemeClr>
                </a:solidFill>
                <a:effectLst>
                  <a:outerShdw blurRad="38100" dist="38100" dir="2700000" algn="tl">
                    <a:srgbClr val="000000">
                      <a:alpha val="43137"/>
                    </a:srgbClr>
                  </a:outerShdw>
                </a:effectLst>
              </a:rPr>
              <a:t>Katheteriseren</a:t>
            </a:r>
          </a:p>
        </p:txBody>
      </p:sp>
      <p:sp>
        <p:nvSpPr>
          <p:cNvPr id="2" name="Tijdelijke aanduiding voor dianummer 1"/>
          <p:cNvSpPr>
            <a:spLocks noGrp="1"/>
          </p:cNvSpPr>
          <p:nvPr>
            <p:ph type="sldNum" sz="quarter" idx="12"/>
          </p:nvPr>
        </p:nvSpPr>
        <p:spPr/>
        <p:txBody>
          <a:bodyPr/>
          <a:lstStyle/>
          <a:p>
            <a:fld id="{266E8724-BE92-4975-B2F9-6A40CFC0D638}" type="slidenum">
              <a:rPr lang="nl-NL" smtClean="0"/>
              <a:t>2</a:t>
            </a:fld>
            <a:endParaRPr lang="nl-NL"/>
          </a:p>
        </p:txBody>
      </p:sp>
    </p:spTree>
    <p:extLst>
      <p:ext uri="{BB962C8B-B14F-4D97-AF65-F5344CB8AC3E}">
        <p14:creationId xmlns:p14="http://schemas.microsoft.com/office/powerpoint/2010/main" val="21061986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6000" b="1" dirty="0">
                <a:solidFill>
                  <a:schemeClr val="accent5">
                    <a:lumMod val="50000"/>
                  </a:schemeClr>
                </a:solidFill>
              </a:rPr>
              <a:t>Infecties</a:t>
            </a:r>
          </a:p>
        </p:txBody>
      </p:sp>
      <p:sp>
        <p:nvSpPr>
          <p:cNvPr id="3" name="Tijdelijke aanduiding voor inhoud 2"/>
          <p:cNvSpPr>
            <a:spLocks noGrp="1"/>
          </p:cNvSpPr>
          <p:nvPr>
            <p:ph idx="1"/>
          </p:nvPr>
        </p:nvSpPr>
        <p:spPr>
          <a:xfrm>
            <a:off x="457200" y="1600200"/>
            <a:ext cx="8229600" cy="5257800"/>
          </a:xfrm>
        </p:spPr>
        <p:txBody>
          <a:bodyPr>
            <a:normAutofit/>
          </a:bodyPr>
          <a:lstStyle/>
          <a:p>
            <a:r>
              <a:rPr lang="nl-NL" sz="2400" dirty="0" err="1">
                <a:solidFill>
                  <a:schemeClr val="accent5">
                    <a:lumMod val="50000"/>
                  </a:schemeClr>
                </a:solidFill>
              </a:rPr>
              <a:t>Bacteriurie</a:t>
            </a:r>
            <a:endParaRPr lang="nl-NL" sz="2400" dirty="0">
              <a:solidFill>
                <a:schemeClr val="accent5">
                  <a:lumMod val="50000"/>
                </a:schemeClr>
              </a:solidFill>
            </a:endParaRPr>
          </a:p>
          <a:p>
            <a:r>
              <a:rPr lang="nl-NL" sz="2400" dirty="0">
                <a:solidFill>
                  <a:schemeClr val="accent5">
                    <a:lumMod val="50000"/>
                  </a:schemeClr>
                </a:solidFill>
              </a:rPr>
              <a:t>Opstijgende urineweginfecties</a:t>
            </a:r>
          </a:p>
        </p:txBody>
      </p:sp>
      <p:sp>
        <p:nvSpPr>
          <p:cNvPr id="4" name="Tijdelijke aanduiding voor dianummer 3"/>
          <p:cNvSpPr>
            <a:spLocks noGrp="1"/>
          </p:cNvSpPr>
          <p:nvPr>
            <p:ph type="sldNum" sz="quarter" idx="12"/>
          </p:nvPr>
        </p:nvSpPr>
        <p:spPr/>
        <p:txBody>
          <a:bodyPr/>
          <a:lstStyle/>
          <a:p>
            <a:fld id="{266E8724-BE92-4975-B2F9-6A40CFC0D638}" type="slidenum">
              <a:rPr lang="nl-NL" smtClean="0"/>
              <a:t>20</a:t>
            </a:fld>
            <a:endParaRPr lang="nl-NL"/>
          </a:p>
        </p:txBody>
      </p:sp>
    </p:spTree>
    <p:extLst>
      <p:ext uri="{BB962C8B-B14F-4D97-AF65-F5344CB8AC3E}">
        <p14:creationId xmlns:p14="http://schemas.microsoft.com/office/powerpoint/2010/main" val="24134884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6000" b="1" dirty="0">
                <a:solidFill>
                  <a:schemeClr val="accent5">
                    <a:lumMod val="50000"/>
                  </a:schemeClr>
                </a:solidFill>
              </a:rPr>
              <a:t>Blaaskrampen</a:t>
            </a:r>
            <a:endParaRPr lang="nl-NL" sz="6000" dirty="0">
              <a:solidFill>
                <a:schemeClr val="accent5">
                  <a:lumMod val="50000"/>
                </a:schemeClr>
              </a:solidFill>
            </a:endParaRPr>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1389511147"/>
              </p:ext>
            </p:extLst>
          </p:nvPr>
        </p:nvGraphicFramePr>
        <p:xfrm>
          <a:off x="539552" y="1484784"/>
          <a:ext cx="7820720" cy="4754880"/>
        </p:xfrm>
        <a:graphic>
          <a:graphicData uri="http://schemas.openxmlformats.org/drawingml/2006/table">
            <a:tbl>
              <a:tblPr/>
              <a:tblGrid>
                <a:gridCol w="3910360">
                  <a:extLst>
                    <a:ext uri="{9D8B030D-6E8A-4147-A177-3AD203B41FA5}">
                      <a16:colId xmlns:a16="http://schemas.microsoft.com/office/drawing/2014/main" val="20000"/>
                    </a:ext>
                  </a:extLst>
                </a:gridCol>
                <a:gridCol w="3910360">
                  <a:extLst>
                    <a:ext uri="{9D8B030D-6E8A-4147-A177-3AD203B41FA5}">
                      <a16:colId xmlns:a16="http://schemas.microsoft.com/office/drawing/2014/main" val="20001"/>
                    </a:ext>
                  </a:extLst>
                </a:gridCol>
              </a:tblGrid>
              <a:tr h="295922">
                <a:tc>
                  <a:txBody>
                    <a:bodyPr/>
                    <a:lstStyle/>
                    <a:p>
                      <a:r>
                        <a:rPr lang="nl-NL" sz="2400" b="1" dirty="0">
                          <a:solidFill>
                            <a:schemeClr val="accent5">
                              <a:lumMod val="50000"/>
                            </a:schemeClr>
                          </a:solidFill>
                          <a:effectLst/>
                        </a:rPr>
                        <a:t>Mogelijke oorzaak</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nl-NL" sz="2400" b="1" dirty="0">
                          <a:solidFill>
                            <a:schemeClr val="accent5">
                              <a:lumMod val="50000"/>
                            </a:schemeClr>
                          </a:solidFill>
                          <a:effectLst/>
                        </a:rPr>
                        <a:t>Doen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663302">
                <a:tc>
                  <a:txBody>
                    <a:bodyPr/>
                    <a:lstStyle/>
                    <a:p>
                      <a:r>
                        <a:rPr lang="nl-NL" sz="2400" dirty="0">
                          <a:solidFill>
                            <a:schemeClr val="accent5">
                              <a:lumMod val="50000"/>
                            </a:schemeClr>
                          </a:solidFill>
                          <a:effectLst/>
                        </a:rPr>
                        <a:t>Irritatie van de blaas (de blaaswand raakt geprikkeld door de katheter, die met zijn opgeblazen ballon en </a:t>
                      </a:r>
                      <a:r>
                        <a:rPr lang="nl-NL" sz="2400" dirty="0" err="1">
                          <a:solidFill>
                            <a:schemeClr val="accent5">
                              <a:lumMod val="50000"/>
                            </a:schemeClr>
                          </a:solidFill>
                          <a:effectLst/>
                        </a:rPr>
                        <a:t>aangroeisels</a:t>
                      </a:r>
                      <a:r>
                        <a:rPr lang="nl-NL" sz="2400" dirty="0">
                          <a:solidFill>
                            <a:schemeClr val="accent5">
                              <a:lumMod val="50000"/>
                            </a:schemeClr>
                          </a:solidFill>
                          <a:effectLst/>
                        </a:rPr>
                        <a:t> voortdurend tegen de ingevallen wand aanligt).</a:t>
                      </a:r>
                    </a:p>
                    <a:p>
                      <a:r>
                        <a:rPr lang="nl-NL" sz="2400" dirty="0">
                          <a:solidFill>
                            <a:schemeClr val="accent5">
                              <a:lumMod val="50000"/>
                            </a:schemeClr>
                          </a:solidFill>
                          <a:effectLst/>
                        </a:rPr>
                        <a:t>Krampen zijn niet altijd voelbaar en meestal van tijdelijke aard. De krampen kunnen ook reflux van urine naar de nieren veroorzaken.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Font typeface="+mj-lt"/>
                        <a:buAutoNum type="arabicPeriod"/>
                      </a:pPr>
                      <a:r>
                        <a:rPr lang="nl-NL" sz="2400" dirty="0">
                          <a:solidFill>
                            <a:schemeClr val="accent5">
                              <a:lumMod val="50000"/>
                            </a:schemeClr>
                          </a:solidFill>
                          <a:effectLst/>
                        </a:rPr>
                        <a:t>Kies kleinere maat katheter</a:t>
                      </a:r>
                    </a:p>
                    <a:p>
                      <a:pPr>
                        <a:buFont typeface="+mj-lt"/>
                        <a:buAutoNum type="arabicPeriod"/>
                      </a:pPr>
                      <a:r>
                        <a:rPr lang="nl-NL" sz="2400" dirty="0">
                          <a:solidFill>
                            <a:schemeClr val="accent5">
                              <a:lumMod val="50000"/>
                            </a:schemeClr>
                          </a:solidFill>
                          <a:effectLst/>
                        </a:rPr>
                        <a:t>Kleinere balloninhoud</a:t>
                      </a:r>
                    </a:p>
                    <a:p>
                      <a:pPr>
                        <a:buFont typeface="+mj-lt"/>
                        <a:buAutoNum type="arabicPeriod"/>
                      </a:pPr>
                      <a:r>
                        <a:rPr lang="nl-NL" sz="2400" dirty="0">
                          <a:solidFill>
                            <a:schemeClr val="accent5">
                              <a:lumMod val="50000"/>
                            </a:schemeClr>
                          </a:solidFill>
                          <a:effectLst/>
                        </a:rPr>
                        <a:t>Medicamenteuze</a:t>
                      </a:r>
                      <a:r>
                        <a:rPr lang="nl-NL" sz="2400" baseline="0" dirty="0">
                          <a:solidFill>
                            <a:schemeClr val="accent5">
                              <a:lumMod val="50000"/>
                            </a:schemeClr>
                          </a:solidFill>
                          <a:effectLst/>
                        </a:rPr>
                        <a:t> therapie</a:t>
                      </a:r>
                      <a:endParaRPr lang="nl-NL" sz="2400" dirty="0">
                        <a:solidFill>
                          <a:schemeClr val="accent5">
                            <a:lumMod val="50000"/>
                          </a:schemeClr>
                        </a:solidFill>
                        <a:effectLst/>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3" name="Tijdelijke aanduiding voor dianummer 2"/>
          <p:cNvSpPr>
            <a:spLocks noGrp="1"/>
          </p:cNvSpPr>
          <p:nvPr>
            <p:ph type="sldNum" sz="quarter" idx="12"/>
          </p:nvPr>
        </p:nvSpPr>
        <p:spPr/>
        <p:txBody>
          <a:bodyPr/>
          <a:lstStyle/>
          <a:p>
            <a:fld id="{266E8724-BE92-4975-B2F9-6A40CFC0D638}" type="slidenum">
              <a:rPr lang="nl-NL" smtClean="0"/>
              <a:t>21</a:t>
            </a:fld>
            <a:endParaRPr lang="nl-NL"/>
          </a:p>
        </p:txBody>
      </p:sp>
    </p:spTree>
    <p:extLst>
      <p:ext uri="{BB962C8B-B14F-4D97-AF65-F5344CB8AC3E}">
        <p14:creationId xmlns:p14="http://schemas.microsoft.com/office/powerpoint/2010/main" val="42230382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nl-NL" sz="6000" b="1" dirty="0">
                <a:solidFill>
                  <a:schemeClr val="accent5">
                    <a:lumMod val="50000"/>
                  </a:schemeClr>
                </a:solidFill>
              </a:rPr>
              <a:t>Inbrengproblemen man</a:t>
            </a:r>
            <a:endParaRPr lang="nl-NL" sz="6000" dirty="0">
              <a:solidFill>
                <a:schemeClr val="accent5">
                  <a:lumMod val="50000"/>
                </a:schemeClr>
              </a:solidFill>
            </a:endParaRPr>
          </a:p>
        </p:txBody>
      </p:sp>
      <p:sp>
        <p:nvSpPr>
          <p:cNvPr id="3" name="Tijdelijke aanduiding voor inhoud 2"/>
          <p:cNvSpPr>
            <a:spLocks noGrp="1"/>
          </p:cNvSpPr>
          <p:nvPr>
            <p:ph idx="1"/>
          </p:nvPr>
        </p:nvSpPr>
        <p:spPr/>
        <p:txBody>
          <a:bodyPr>
            <a:noAutofit/>
          </a:bodyPr>
          <a:lstStyle/>
          <a:p>
            <a:r>
              <a:rPr lang="nl-NL" dirty="0">
                <a:solidFill>
                  <a:schemeClr val="accent5">
                    <a:lumMod val="50000"/>
                  </a:schemeClr>
                </a:solidFill>
              </a:rPr>
              <a:t>De katheter blijft steken in de urethra</a:t>
            </a:r>
          </a:p>
          <a:p>
            <a:r>
              <a:rPr lang="nl-NL" dirty="0">
                <a:solidFill>
                  <a:schemeClr val="accent5">
                    <a:lumMod val="50000"/>
                  </a:schemeClr>
                </a:solidFill>
              </a:rPr>
              <a:t>De katheter komt niet voorbij de prostaat</a:t>
            </a:r>
          </a:p>
          <a:p>
            <a:r>
              <a:rPr lang="nl-NL" dirty="0">
                <a:solidFill>
                  <a:schemeClr val="accent5">
                    <a:lumMod val="50000"/>
                  </a:schemeClr>
                </a:solidFill>
              </a:rPr>
              <a:t>Fimosis</a:t>
            </a:r>
          </a:p>
        </p:txBody>
      </p:sp>
      <p:sp>
        <p:nvSpPr>
          <p:cNvPr id="4" name="Tijdelijke aanduiding voor dianummer 3"/>
          <p:cNvSpPr>
            <a:spLocks noGrp="1"/>
          </p:cNvSpPr>
          <p:nvPr>
            <p:ph type="sldNum" sz="quarter" idx="12"/>
          </p:nvPr>
        </p:nvSpPr>
        <p:spPr/>
        <p:txBody>
          <a:bodyPr/>
          <a:lstStyle/>
          <a:p>
            <a:fld id="{266E8724-BE92-4975-B2F9-6A40CFC0D638}" type="slidenum">
              <a:rPr lang="nl-NL" smtClean="0"/>
              <a:t>22</a:t>
            </a:fld>
            <a:endParaRPr lang="nl-NL"/>
          </a:p>
        </p:txBody>
      </p:sp>
    </p:spTree>
    <p:extLst>
      <p:ext uri="{BB962C8B-B14F-4D97-AF65-F5344CB8AC3E}">
        <p14:creationId xmlns:p14="http://schemas.microsoft.com/office/powerpoint/2010/main" val="2919332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701824"/>
            <a:ext cx="8229600" cy="1143000"/>
          </a:xfrm>
        </p:spPr>
        <p:txBody>
          <a:bodyPr>
            <a:noAutofit/>
          </a:bodyPr>
          <a:lstStyle/>
          <a:p>
            <a:r>
              <a:rPr lang="nl-NL" sz="6000" b="1" dirty="0">
                <a:solidFill>
                  <a:schemeClr val="accent5">
                    <a:lumMod val="50000"/>
                  </a:schemeClr>
                </a:solidFill>
              </a:rPr>
              <a:t>Samentrekken externe blaassfincter</a:t>
            </a:r>
          </a:p>
        </p:txBody>
      </p:sp>
      <p:graphicFrame>
        <p:nvGraphicFramePr>
          <p:cNvPr id="4" name="Tabel 3"/>
          <p:cNvGraphicFramePr>
            <a:graphicFrameLocks noGrp="1"/>
          </p:cNvGraphicFramePr>
          <p:nvPr>
            <p:extLst>
              <p:ext uri="{D42A27DB-BD31-4B8C-83A1-F6EECF244321}">
                <p14:modId xmlns:p14="http://schemas.microsoft.com/office/powerpoint/2010/main" val="323213893"/>
              </p:ext>
            </p:extLst>
          </p:nvPr>
        </p:nvGraphicFramePr>
        <p:xfrm>
          <a:off x="395535" y="2765901"/>
          <a:ext cx="8280920" cy="2926080"/>
        </p:xfrm>
        <a:graphic>
          <a:graphicData uri="http://schemas.openxmlformats.org/drawingml/2006/table">
            <a:tbl>
              <a:tblPr/>
              <a:tblGrid>
                <a:gridCol w="4140460">
                  <a:extLst>
                    <a:ext uri="{9D8B030D-6E8A-4147-A177-3AD203B41FA5}">
                      <a16:colId xmlns:a16="http://schemas.microsoft.com/office/drawing/2014/main" val="20000"/>
                    </a:ext>
                  </a:extLst>
                </a:gridCol>
                <a:gridCol w="4140460">
                  <a:extLst>
                    <a:ext uri="{9D8B030D-6E8A-4147-A177-3AD203B41FA5}">
                      <a16:colId xmlns:a16="http://schemas.microsoft.com/office/drawing/2014/main" val="20001"/>
                    </a:ext>
                  </a:extLst>
                </a:gridCol>
              </a:tblGrid>
              <a:tr h="0">
                <a:tc>
                  <a:txBody>
                    <a:bodyPr/>
                    <a:lstStyle/>
                    <a:p>
                      <a:r>
                        <a:rPr lang="nl-NL" sz="2400" dirty="0">
                          <a:solidFill>
                            <a:schemeClr val="accent5">
                              <a:lumMod val="50000"/>
                            </a:schemeClr>
                          </a:solidFill>
                          <a:effectLst/>
                        </a:rPr>
                        <a:t>Mogelijke oorzaak</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nl-NL" sz="2400">
                          <a:solidFill>
                            <a:schemeClr val="accent5">
                              <a:lumMod val="50000"/>
                            </a:schemeClr>
                          </a:solidFill>
                          <a:effectLst/>
                        </a:rPr>
                        <a:t>Doen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r>
                        <a:rPr lang="nl-NL" sz="2400" dirty="0">
                          <a:solidFill>
                            <a:schemeClr val="accent5">
                              <a:lumMod val="50000"/>
                            </a:schemeClr>
                          </a:solidFill>
                          <a:effectLst/>
                        </a:rPr>
                        <a:t>Onvoldoende verdoving waardoor onwillekeurig samentrekken van de externe blaassfincter en door tegenwerken van patiënt.</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buFont typeface="+mj-lt"/>
                        <a:buAutoNum type="arabicPeriod"/>
                      </a:pPr>
                      <a:r>
                        <a:rPr lang="nl-NL" sz="2400" dirty="0">
                          <a:solidFill>
                            <a:schemeClr val="accent5">
                              <a:lumMod val="50000"/>
                            </a:schemeClr>
                          </a:solidFill>
                          <a:effectLst/>
                        </a:rPr>
                        <a:t>Veel kathetergel gebruiken en wachten tot verdoving werkt, 5-7 minuten.</a:t>
                      </a:r>
                    </a:p>
                    <a:p>
                      <a:pPr>
                        <a:buFont typeface="+mj-lt"/>
                        <a:buAutoNum type="arabicPeriod"/>
                      </a:pPr>
                      <a:r>
                        <a:rPr lang="nl-NL" sz="2400" dirty="0">
                          <a:solidFill>
                            <a:schemeClr val="accent5">
                              <a:lumMod val="50000"/>
                            </a:schemeClr>
                          </a:solidFill>
                          <a:effectLst/>
                        </a:rPr>
                        <a:t>Bij een onrustige verwarde patiënt eventueel voor katheterisatie lichte sedatie toepassen</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3" name="Tijdelijke aanduiding voor dianummer 2"/>
          <p:cNvSpPr>
            <a:spLocks noGrp="1"/>
          </p:cNvSpPr>
          <p:nvPr>
            <p:ph type="sldNum" sz="quarter" idx="12"/>
          </p:nvPr>
        </p:nvSpPr>
        <p:spPr/>
        <p:txBody>
          <a:bodyPr/>
          <a:lstStyle/>
          <a:p>
            <a:fld id="{266E8724-BE92-4975-B2F9-6A40CFC0D638}" type="slidenum">
              <a:rPr lang="nl-NL" smtClean="0"/>
              <a:t>23</a:t>
            </a:fld>
            <a:endParaRPr lang="nl-NL"/>
          </a:p>
        </p:txBody>
      </p:sp>
    </p:spTree>
    <p:extLst>
      <p:ext uri="{BB962C8B-B14F-4D97-AF65-F5344CB8AC3E}">
        <p14:creationId xmlns:p14="http://schemas.microsoft.com/office/powerpoint/2010/main" val="32931249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0793" y="188640"/>
            <a:ext cx="8229600" cy="1143000"/>
          </a:xfrm>
        </p:spPr>
        <p:txBody>
          <a:bodyPr>
            <a:noAutofit/>
          </a:bodyPr>
          <a:lstStyle/>
          <a:p>
            <a:r>
              <a:rPr lang="nl-NL" sz="6000" b="1" dirty="0">
                <a:solidFill>
                  <a:schemeClr val="accent5">
                    <a:lumMod val="50000"/>
                  </a:schemeClr>
                </a:solidFill>
              </a:rPr>
              <a:t>Fimosis</a:t>
            </a:r>
          </a:p>
        </p:txBody>
      </p:sp>
      <p:sp>
        <p:nvSpPr>
          <p:cNvPr id="3" name="Rechthoek 2"/>
          <p:cNvSpPr/>
          <p:nvPr/>
        </p:nvSpPr>
        <p:spPr>
          <a:xfrm>
            <a:off x="467544" y="1255309"/>
            <a:ext cx="8280920" cy="954107"/>
          </a:xfrm>
          <a:prstGeom prst="rect">
            <a:avLst/>
          </a:prstGeom>
        </p:spPr>
        <p:txBody>
          <a:bodyPr wrap="square">
            <a:spAutoFit/>
          </a:bodyPr>
          <a:lstStyle/>
          <a:p>
            <a:r>
              <a:rPr lang="nl-NL" sz="2800" dirty="0">
                <a:solidFill>
                  <a:schemeClr val="accent5">
                    <a:lumMod val="50000"/>
                  </a:schemeClr>
                </a:solidFill>
              </a:rPr>
              <a:t>Het kan zijn dat het niet lukt om de meatus urethrae in beeld te krijgen door de aanwezigheid van een fimosis</a:t>
            </a:r>
            <a:r>
              <a:rPr lang="nl-NL" sz="2800" dirty="0"/>
              <a:t>. </a:t>
            </a:r>
          </a:p>
        </p:txBody>
      </p:sp>
      <p:sp>
        <p:nvSpPr>
          <p:cNvPr id="4" name="Tijdelijke aanduiding voor dianummer 3"/>
          <p:cNvSpPr>
            <a:spLocks noGrp="1"/>
          </p:cNvSpPr>
          <p:nvPr>
            <p:ph type="sldNum" sz="quarter" idx="12"/>
          </p:nvPr>
        </p:nvSpPr>
        <p:spPr/>
        <p:txBody>
          <a:bodyPr/>
          <a:lstStyle/>
          <a:p>
            <a:fld id="{266E8724-BE92-4975-B2F9-6A40CFC0D638}" type="slidenum">
              <a:rPr lang="nl-NL" smtClean="0"/>
              <a:t>24</a:t>
            </a:fld>
            <a:endParaRPr lang="nl-NL"/>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25" y="2209416"/>
            <a:ext cx="3245310" cy="4315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http://2.bp.blogspot.com/--SkO9QD57H0/TzPxtOqyKcI/AAAAAAAAAxE/uoTffCdE-a0/s200/fimosis.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67944" y="2209416"/>
            <a:ext cx="4315928" cy="43159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00416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274638"/>
            <a:ext cx="8686800" cy="1143000"/>
          </a:xfrm>
        </p:spPr>
        <p:txBody>
          <a:bodyPr>
            <a:noAutofit/>
          </a:bodyPr>
          <a:lstStyle/>
          <a:p>
            <a:r>
              <a:rPr lang="nl-NL" sz="6000" b="1" dirty="0">
                <a:solidFill>
                  <a:schemeClr val="accent5">
                    <a:lumMod val="50000"/>
                  </a:schemeClr>
                </a:solidFill>
              </a:rPr>
              <a:t>Inbrengproblemen vrouw</a:t>
            </a:r>
            <a:endParaRPr lang="nl-NL" sz="6000" dirty="0">
              <a:solidFill>
                <a:schemeClr val="accent5">
                  <a:lumMod val="50000"/>
                </a:schemeClr>
              </a:solidFill>
            </a:endParaRPr>
          </a:p>
        </p:txBody>
      </p:sp>
      <p:sp>
        <p:nvSpPr>
          <p:cNvPr id="3" name="Tijdelijke aanduiding voor inhoud 2"/>
          <p:cNvSpPr>
            <a:spLocks noGrp="1"/>
          </p:cNvSpPr>
          <p:nvPr>
            <p:ph idx="1"/>
          </p:nvPr>
        </p:nvSpPr>
        <p:spPr/>
        <p:txBody>
          <a:bodyPr>
            <a:noAutofit/>
          </a:bodyPr>
          <a:lstStyle/>
          <a:p>
            <a:pPr marL="0" indent="0">
              <a:buNone/>
            </a:pPr>
            <a:r>
              <a:rPr lang="nl-NL" sz="2400" dirty="0">
                <a:solidFill>
                  <a:schemeClr val="accent5">
                    <a:lumMod val="50000"/>
                  </a:schemeClr>
                </a:solidFill>
              </a:rPr>
              <a:t>door atrofie van de vulva/vagina, waardoor de urethramond in de vaginavoorwand verborgen ligt en daardoor uit het zicht is. </a:t>
            </a:r>
          </a:p>
          <a:p>
            <a:pPr marL="0" indent="0">
              <a:buNone/>
            </a:pPr>
            <a:endParaRPr lang="nl-NL" dirty="0"/>
          </a:p>
          <a:p>
            <a:pPr marL="0" indent="0">
              <a:buNone/>
            </a:pPr>
            <a:endParaRPr lang="nl-NL" dirty="0"/>
          </a:p>
        </p:txBody>
      </p:sp>
      <p:sp>
        <p:nvSpPr>
          <p:cNvPr id="4" name="Tijdelijke aanduiding voor dianummer 3"/>
          <p:cNvSpPr>
            <a:spLocks noGrp="1"/>
          </p:cNvSpPr>
          <p:nvPr>
            <p:ph type="sldNum" sz="quarter" idx="12"/>
          </p:nvPr>
        </p:nvSpPr>
        <p:spPr/>
        <p:txBody>
          <a:bodyPr/>
          <a:lstStyle/>
          <a:p>
            <a:fld id="{266E8724-BE92-4975-B2F9-6A40CFC0D638}" type="slidenum">
              <a:rPr lang="nl-NL" smtClean="0"/>
              <a:t>25</a:t>
            </a:fld>
            <a:endParaRPr lang="nl-NL"/>
          </a:p>
        </p:txBody>
      </p:sp>
    </p:spTree>
    <p:extLst>
      <p:ext uri="{BB962C8B-B14F-4D97-AF65-F5344CB8AC3E}">
        <p14:creationId xmlns:p14="http://schemas.microsoft.com/office/powerpoint/2010/main" val="1600774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0648" y="26186"/>
            <a:ext cx="9083352" cy="1143000"/>
          </a:xfrm>
        </p:spPr>
        <p:txBody>
          <a:bodyPr>
            <a:noAutofit/>
          </a:bodyPr>
          <a:lstStyle/>
          <a:p>
            <a:r>
              <a:rPr lang="nl-NL" sz="5400" b="1" dirty="0">
                <a:solidFill>
                  <a:schemeClr val="accent5">
                    <a:lumMod val="50000"/>
                  </a:schemeClr>
                </a:solidFill>
              </a:rPr>
              <a:t>Spaanse kraag of parafimosis</a:t>
            </a:r>
          </a:p>
        </p:txBody>
      </p:sp>
      <p:sp>
        <p:nvSpPr>
          <p:cNvPr id="4" name="Tijdelijke aanduiding voor dianummer 3"/>
          <p:cNvSpPr>
            <a:spLocks noGrp="1"/>
          </p:cNvSpPr>
          <p:nvPr>
            <p:ph type="sldNum" sz="quarter" idx="12"/>
          </p:nvPr>
        </p:nvSpPr>
        <p:spPr/>
        <p:txBody>
          <a:bodyPr/>
          <a:lstStyle/>
          <a:p>
            <a:fld id="{266E8724-BE92-4975-B2F9-6A40CFC0D638}" type="slidenum">
              <a:rPr lang="nl-NL" smtClean="0"/>
              <a:t>26</a:t>
            </a:fld>
            <a:endParaRPr lang="nl-NL"/>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412776"/>
            <a:ext cx="3798930"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descr="Parafimosis">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6865" y="1412775"/>
            <a:ext cx="4605615" cy="3454211"/>
          </a:xfrm>
          <a:prstGeom prst="rect">
            <a:avLst/>
          </a:prstGeom>
          <a:noFill/>
          <a:extLst>
            <a:ext uri="{909E8E84-426E-40DD-AFC4-6F175D3DCCD1}">
              <a14:hiddenFill xmlns:a14="http://schemas.microsoft.com/office/drawing/2010/main">
                <a:solidFill>
                  <a:srgbClr val="FFFFFF"/>
                </a:solidFill>
              </a14:hiddenFill>
            </a:ext>
          </a:extLst>
        </p:spPr>
      </p:pic>
      <p:sp>
        <p:nvSpPr>
          <p:cNvPr id="3" name="Gekromde PIJL-LINKS 2">
            <a:hlinkClick r:id="rId5" action="ppaction://hlinksldjump"/>
          </p:cNvPr>
          <p:cNvSpPr/>
          <p:nvPr/>
        </p:nvSpPr>
        <p:spPr>
          <a:xfrm>
            <a:off x="7740352" y="5301208"/>
            <a:ext cx="720080" cy="1080120"/>
          </a:xfrm>
          <a:prstGeom prst="curvedLef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solidFill>
                <a:schemeClr val="tx1"/>
              </a:solidFill>
            </a:endParaRPr>
          </a:p>
        </p:txBody>
      </p:sp>
    </p:spTree>
    <p:extLst>
      <p:ext uri="{BB962C8B-B14F-4D97-AF65-F5344CB8AC3E}">
        <p14:creationId xmlns:p14="http://schemas.microsoft.com/office/powerpoint/2010/main" val="2658953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579296" cy="1143000"/>
          </a:xfrm>
        </p:spPr>
        <p:txBody>
          <a:bodyPr>
            <a:noAutofit/>
          </a:bodyPr>
          <a:lstStyle/>
          <a:p>
            <a:r>
              <a:rPr lang="nl-NL" sz="6000" b="1" dirty="0">
                <a:solidFill>
                  <a:schemeClr val="accent5">
                    <a:lumMod val="50000"/>
                  </a:schemeClr>
                </a:solidFill>
              </a:rPr>
              <a:t>Waarom katheteriseren?</a:t>
            </a:r>
            <a:endParaRPr lang="nl-NL" sz="6000" dirty="0">
              <a:solidFill>
                <a:schemeClr val="accent5">
                  <a:lumMod val="50000"/>
                </a:schemeClr>
              </a:solidFill>
            </a:endParaRPr>
          </a:p>
        </p:txBody>
      </p:sp>
      <p:sp>
        <p:nvSpPr>
          <p:cNvPr id="3" name="Tijdelijke aanduiding voor inhoud 2"/>
          <p:cNvSpPr>
            <a:spLocks noGrp="1"/>
          </p:cNvSpPr>
          <p:nvPr>
            <p:ph idx="1"/>
          </p:nvPr>
        </p:nvSpPr>
        <p:spPr>
          <a:xfrm>
            <a:off x="467544" y="1412776"/>
            <a:ext cx="8507288" cy="4525963"/>
          </a:xfrm>
        </p:spPr>
        <p:txBody>
          <a:bodyPr>
            <a:noAutofit/>
          </a:bodyPr>
          <a:lstStyle/>
          <a:p>
            <a:pPr lvl="0"/>
            <a:r>
              <a:rPr lang="nl-NL" sz="2800" dirty="0">
                <a:solidFill>
                  <a:schemeClr val="accent5">
                    <a:lumMod val="50000"/>
                  </a:schemeClr>
                </a:solidFill>
              </a:rPr>
              <a:t>Voor of na een chirurgische ingreep </a:t>
            </a:r>
          </a:p>
          <a:p>
            <a:pPr lvl="0"/>
            <a:r>
              <a:rPr lang="nl-NL" sz="2800" dirty="0">
                <a:solidFill>
                  <a:schemeClr val="accent5">
                    <a:lumMod val="50000"/>
                  </a:schemeClr>
                </a:solidFill>
              </a:rPr>
              <a:t>Om steriele urine op te vangen voor onderzoek </a:t>
            </a:r>
          </a:p>
          <a:p>
            <a:pPr lvl="0"/>
            <a:r>
              <a:rPr lang="nl-NL" sz="2800" dirty="0">
                <a:solidFill>
                  <a:schemeClr val="accent5">
                    <a:lumMod val="50000"/>
                  </a:schemeClr>
                </a:solidFill>
              </a:rPr>
              <a:t>Bepalen van urineresidu (hoeveelheid urine die overblijft in de blaas na een spontane urinelozing) </a:t>
            </a:r>
          </a:p>
          <a:p>
            <a:pPr lvl="0"/>
            <a:r>
              <a:rPr lang="nl-NL" sz="2800" dirty="0">
                <a:solidFill>
                  <a:schemeClr val="accent5">
                    <a:lumMod val="50000"/>
                  </a:schemeClr>
                </a:solidFill>
              </a:rPr>
              <a:t>Als blaasspoeling nodig is </a:t>
            </a:r>
          </a:p>
          <a:p>
            <a:pPr lvl="0"/>
            <a:r>
              <a:rPr lang="nl-NL" sz="2800" dirty="0">
                <a:solidFill>
                  <a:schemeClr val="accent5">
                    <a:lumMod val="50000"/>
                  </a:schemeClr>
                </a:solidFill>
              </a:rPr>
              <a:t>Bij urineretentie (patiënt kan niet urineren door organische of neurologische afwijkingen waardoor de blaas </a:t>
            </a:r>
            <a:r>
              <a:rPr lang="nl-NL" sz="2800" dirty="0" err="1">
                <a:solidFill>
                  <a:schemeClr val="accent5">
                    <a:lumMod val="50000"/>
                  </a:schemeClr>
                </a:solidFill>
              </a:rPr>
              <a:t>overvuld</a:t>
            </a:r>
            <a:r>
              <a:rPr lang="nl-NL" sz="2800" dirty="0">
                <a:solidFill>
                  <a:schemeClr val="accent5">
                    <a:lumMod val="50000"/>
                  </a:schemeClr>
                </a:solidFill>
              </a:rPr>
              <a:t> raakt) </a:t>
            </a:r>
          </a:p>
          <a:p>
            <a:pPr lvl="0"/>
            <a:r>
              <a:rPr lang="nl-NL" sz="2800" dirty="0">
                <a:solidFill>
                  <a:schemeClr val="accent5">
                    <a:lumMod val="50000"/>
                  </a:schemeClr>
                </a:solidFill>
              </a:rPr>
              <a:t>In heel specifieke situaties bij incontinentie (is geen indicatie op zich) </a:t>
            </a:r>
          </a:p>
          <a:p>
            <a:pPr lvl="0"/>
            <a:r>
              <a:rPr lang="nl-NL" sz="2800" dirty="0">
                <a:solidFill>
                  <a:schemeClr val="accent5">
                    <a:lumMod val="50000"/>
                  </a:schemeClr>
                </a:solidFill>
              </a:rPr>
              <a:t>Om medicatie in de blaas te brengen (cytostatica)</a:t>
            </a:r>
          </a:p>
          <a:p>
            <a:endParaRPr lang="nl-NL" sz="2800" dirty="0"/>
          </a:p>
        </p:txBody>
      </p:sp>
      <p:sp>
        <p:nvSpPr>
          <p:cNvPr id="4" name="Tijdelijke aanduiding voor dianummer 3"/>
          <p:cNvSpPr>
            <a:spLocks noGrp="1"/>
          </p:cNvSpPr>
          <p:nvPr>
            <p:ph type="sldNum" sz="quarter" idx="12"/>
          </p:nvPr>
        </p:nvSpPr>
        <p:spPr/>
        <p:txBody>
          <a:bodyPr/>
          <a:lstStyle/>
          <a:p>
            <a:fld id="{266E8724-BE92-4975-B2F9-6A40CFC0D638}" type="slidenum">
              <a:rPr lang="nl-NL" smtClean="0"/>
              <a:t>3</a:t>
            </a:fld>
            <a:endParaRPr lang="nl-NL"/>
          </a:p>
        </p:txBody>
      </p:sp>
    </p:spTree>
    <p:extLst>
      <p:ext uri="{BB962C8B-B14F-4D97-AF65-F5344CB8AC3E}">
        <p14:creationId xmlns:p14="http://schemas.microsoft.com/office/powerpoint/2010/main" val="3062031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6000" b="1" dirty="0">
                <a:solidFill>
                  <a:schemeClr val="accent5">
                    <a:lumMod val="50000"/>
                  </a:schemeClr>
                </a:solidFill>
              </a:rPr>
              <a:t>Keuze katheter</a:t>
            </a:r>
            <a:endParaRPr lang="nl-NL" sz="6000" dirty="0">
              <a:solidFill>
                <a:schemeClr val="accent5">
                  <a:lumMod val="50000"/>
                </a:schemeClr>
              </a:solidFill>
            </a:endParaRPr>
          </a:p>
        </p:txBody>
      </p:sp>
      <p:sp>
        <p:nvSpPr>
          <p:cNvPr id="3" name="Tijdelijke aanduiding voor inhoud 2"/>
          <p:cNvSpPr>
            <a:spLocks noGrp="1"/>
          </p:cNvSpPr>
          <p:nvPr>
            <p:ph idx="1"/>
          </p:nvPr>
        </p:nvSpPr>
        <p:spPr/>
        <p:txBody>
          <a:bodyPr/>
          <a:lstStyle/>
          <a:p>
            <a:pPr marL="0" indent="0">
              <a:buNone/>
            </a:pPr>
            <a:r>
              <a:rPr lang="nl-NL" dirty="0">
                <a:solidFill>
                  <a:schemeClr val="accent5">
                    <a:lumMod val="50000"/>
                  </a:schemeClr>
                </a:solidFill>
              </a:rPr>
              <a:t>De keuze voor een bepaalde katheter is afhankelijk van:</a:t>
            </a:r>
          </a:p>
          <a:p>
            <a:r>
              <a:rPr lang="nl-NL" dirty="0">
                <a:solidFill>
                  <a:schemeClr val="accent5">
                    <a:lumMod val="50000"/>
                  </a:schemeClr>
                </a:solidFill>
              </a:rPr>
              <a:t>Doel van katheteriseren</a:t>
            </a:r>
          </a:p>
          <a:p>
            <a:r>
              <a:rPr lang="nl-NL" dirty="0">
                <a:solidFill>
                  <a:schemeClr val="accent5">
                    <a:lumMod val="50000"/>
                  </a:schemeClr>
                </a:solidFill>
              </a:rPr>
              <a:t>De zorgvrager</a:t>
            </a:r>
          </a:p>
        </p:txBody>
      </p:sp>
      <p:sp>
        <p:nvSpPr>
          <p:cNvPr id="4" name="Tijdelijke aanduiding voor dianummer 3"/>
          <p:cNvSpPr>
            <a:spLocks noGrp="1"/>
          </p:cNvSpPr>
          <p:nvPr>
            <p:ph type="sldNum" sz="quarter" idx="12"/>
          </p:nvPr>
        </p:nvSpPr>
        <p:spPr/>
        <p:txBody>
          <a:bodyPr/>
          <a:lstStyle/>
          <a:p>
            <a:fld id="{266E8724-BE92-4975-B2F9-6A40CFC0D638}" type="slidenum">
              <a:rPr lang="nl-NL" smtClean="0"/>
              <a:t>4</a:t>
            </a:fld>
            <a:endParaRPr lang="nl-NL"/>
          </a:p>
        </p:txBody>
      </p:sp>
    </p:spTree>
    <p:extLst>
      <p:ext uri="{BB962C8B-B14F-4D97-AF65-F5344CB8AC3E}">
        <p14:creationId xmlns:p14="http://schemas.microsoft.com/office/powerpoint/2010/main" val="2164897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0"/>
            <a:ext cx="8229600" cy="1143000"/>
          </a:xfrm>
        </p:spPr>
        <p:txBody>
          <a:bodyPr>
            <a:normAutofit/>
          </a:bodyPr>
          <a:lstStyle/>
          <a:p>
            <a:r>
              <a:rPr lang="nl-NL" sz="6000" b="1" dirty="0">
                <a:solidFill>
                  <a:schemeClr val="accent5">
                    <a:lumMod val="50000"/>
                  </a:schemeClr>
                </a:solidFill>
              </a:rPr>
              <a:t>Soorten katheters</a:t>
            </a:r>
            <a:endParaRPr lang="nl-NL" sz="6000" dirty="0">
              <a:solidFill>
                <a:schemeClr val="accent5">
                  <a:lumMod val="50000"/>
                </a:schemeClr>
              </a:solidFill>
            </a:endParaRPr>
          </a:p>
        </p:txBody>
      </p:sp>
      <p:sp>
        <p:nvSpPr>
          <p:cNvPr id="3" name="Tijdelijke aanduiding voor inhoud 2"/>
          <p:cNvSpPr>
            <a:spLocks noGrp="1"/>
          </p:cNvSpPr>
          <p:nvPr>
            <p:ph idx="1"/>
          </p:nvPr>
        </p:nvSpPr>
        <p:spPr>
          <a:xfrm>
            <a:off x="467544" y="1052736"/>
            <a:ext cx="8229600" cy="5688632"/>
          </a:xfrm>
        </p:spPr>
        <p:txBody>
          <a:bodyPr>
            <a:noAutofit/>
          </a:bodyPr>
          <a:lstStyle/>
          <a:p>
            <a:r>
              <a:rPr lang="nl-NL" sz="2400" b="1" dirty="0">
                <a:solidFill>
                  <a:schemeClr val="accent5">
                    <a:lumMod val="50000"/>
                  </a:schemeClr>
                </a:solidFill>
              </a:rPr>
              <a:t>Eenmalige blaaskatheter </a:t>
            </a:r>
            <a:r>
              <a:rPr lang="nl-NL" sz="2400" dirty="0">
                <a:solidFill>
                  <a:schemeClr val="accent5">
                    <a:lumMod val="50000"/>
                  </a:schemeClr>
                </a:solidFill>
                <a:sym typeface="Wingdings" pitchFamily="2" charset="2"/>
              </a:rPr>
              <a:t> </a:t>
            </a:r>
            <a:r>
              <a:rPr lang="nl-NL" sz="2400" dirty="0">
                <a:solidFill>
                  <a:schemeClr val="accent5">
                    <a:lumMod val="50000"/>
                  </a:schemeClr>
                </a:solidFill>
              </a:rPr>
              <a:t>blaaskatheter zonder ballon en met één buis in de slang </a:t>
            </a:r>
            <a:r>
              <a:rPr lang="nl-NL" sz="2400" dirty="0">
                <a:solidFill>
                  <a:schemeClr val="accent5">
                    <a:lumMod val="50000"/>
                  </a:schemeClr>
                </a:solidFill>
                <a:sym typeface="Wingdings" pitchFamily="2" charset="2"/>
              </a:rPr>
              <a:t></a:t>
            </a:r>
            <a:r>
              <a:rPr lang="nl-NL" sz="2400" dirty="0">
                <a:solidFill>
                  <a:schemeClr val="accent5">
                    <a:lumMod val="50000"/>
                  </a:schemeClr>
                </a:solidFill>
              </a:rPr>
              <a:t> voor de urine. De katheter wordt direct na het opvangen van urine weer eruit gehaald. Eenmalige katheterisatie wordt meestal alleen transurethraal gedaan.</a:t>
            </a:r>
          </a:p>
          <a:p>
            <a:endParaRPr lang="nl-NL" sz="24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3068960"/>
            <a:ext cx="6264696" cy="35686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jdelijke aanduiding voor dianummer 4"/>
          <p:cNvSpPr>
            <a:spLocks noGrp="1"/>
          </p:cNvSpPr>
          <p:nvPr>
            <p:ph type="sldNum" sz="quarter" idx="12"/>
          </p:nvPr>
        </p:nvSpPr>
        <p:spPr/>
        <p:txBody>
          <a:bodyPr/>
          <a:lstStyle/>
          <a:p>
            <a:fld id="{266E8724-BE92-4975-B2F9-6A40CFC0D638}" type="slidenum">
              <a:rPr lang="nl-NL" smtClean="0"/>
              <a:t>5</a:t>
            </a:fld>
            <a:endParaRPr lang="nl-NL"/>
          </a:p>
        </p:txBody>
      </p:sp>
    </p:spTree>
    <p:extLst>
      <p:ext uri="{BB962C8B-B14F-4D97-AF65-F5344CB8AC3E}">
        <p14:creationId xmlns:p14="http://schemas.microsoft.com/office/powerpoint/2010/main" val="51029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0"/>
            <a:ext cx="8229600" cy="1143000"/>
          </a:xfrm>
        </p:spPr>
        <p:txBody>
          <a:bodyPr>
            <a:normAutofit/>
          </a:bodyPr>
          <a:lstStyle/>
          <a:p>
            <a:r>
              <a:rPr lang="nl-NL" sz="6000" b="1" dirty="0">
                <a:solidFill>
                  <a:schemeClr val="accent5">
                    <a:lumMod val="50000"/>
                  </a:schemeClr>
                </a:solidFill>
              </a:rPr>
              <a:t>Soorten katheters</a:t>
            </a:r>
            <a:endParaRPr lang="nl-NL" sz="6000" dirty="0">
              <a:solidFill>
                <a:schemeClr val="accent5">
                  <a:lumMod val="50000"/>
                </a:schemeClr>
              </a:solidFill>
            </a:endParaRPr>
          </a:p>
        </p:txBody>
      </p:sp>
      <p:sp>
        <p:nvSpPr>
          <p:cNvPr id="3" name="Tijdelijke aanduiding voor inhoud 2"/>
          <p:cNvSpPr>
            <a:spLocks noGrp="1"/>
          </p:cNvSpPr>
          <p:nvPr>
            <p:ph idx="1"/>
          </p:nvPr>
        </p:nvSpPr>
        <p:spPr>
          <a:xfrm>
            <a:off x="467544" y="1052736"/>
            <a:ext cx="8229600" cy="5688632"/>
          </a:xfrm>
        </p:spPr>
        <p:txBody>
          <a:bodyPr>
            <a:noAutofit/>
          </a:bodyPr>
          <a:lstStyle/>
          <a:p>
            <a:r>
              <a:rPr lang="nl-NL" sz="2400" b="1" dirty="0" err="1"/>
              <a:t>Twee-weg</a:t>
            </a:r>
            <a:r>
              <a:rPr lang="nl-NL" sz="2400" b="1" dirty="0"/>
              <a:t> katheter, </a:t>
            </a:r>
            <a:r>
              <a:rPr lang="nl-NL" sz="2400" dirty="0">
                <a:sym typeface="Wingdings" pitchFamily="2" charset="2"/>
              </a:rPr>
              <a:t> </a:t>
            </a:r>
            <a:r>
              <a:rPr lang="nl-NL" sz="2400" dirty="0"/>
              <a:t>uiteinde ballon (voor fixatie). Om deze ballon te kunnen vullen met steriel water, dient een tweede buis aanwezig te zijn. Deze is aan de voorzijde van de katheter te vinden.</a:t>
            </a:r>
          </a:p>
          <a:p>
            <a:pPr marL="0" indent="0">
              <a:buNone/>
            </a:pPr>
            <a:endParaRPr lang="nl-NL" sz="2400" dirty="0"/>
          </a:p>
          <a:p>
            <a:endParaRPr lang="nl-NL" sz="24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2697429" y="911084"/>
            <a:ext cx="3910831" cy="7506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jdelijke aanduiding voor dianummer 4"/>
          <p:cNvSpPr>
            <a:spLocks noGrp="1"/>
          </p:cNvSpPr>
          <p:nvPr>
            <p:ph type="sldNum" sz="quarter" idx="12"/>
          </p:nvPr>
        </p:nvSpPr>
        <p:spPr/>
        <p:txBody>
          <a:bodyPr/>
          <a:lstStyle/>
          <a:p>
            <a:fld id="{266E8724-BE92-4975-B2F9-6A40CFC0D638}" type="slidenum">
              <a:rPr lang="nl-NL" smtClean="0"/>
              <a:t>6</a:t>
            </a:fld>
            <a:endParaRPr lang="nl-NL"/>
          </a:p>
        </p:txBody>
      </p:sp>
    </p:spTree>
    <p:extLst>
      <p:ext uri="{BB962C8B-B14F-4D97-AF65-F5344CB8AC3E}">
        <p14:creationId xmlns:p14="http://schemas.microsoft.com/office/powerpoint/2010/main" val="3165701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4"/>
                                        </p:tgtEl>
                                      </p:cBhvr>
                                    </p:animEffect>
                                    <p:set>
                                      <p:cBhvr>
                                        <p:cTn id="1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amc.nl/upload_mm/5/9/a/8131_fullimage_blaascathether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620688"/>
            <a:ext cx="8689450" cy="5760640"/>
          </a:xfrm>
          <a:prstGeom prst="rect">
            <a:avLst/>
          </a:prstGeom>
          <a:noFill/>
          <a:extLst>
            <a:ext uri="{909E8E84-426E-40DD-AFC4-6F175D3DCCD1}">
              <a14:hiddenFill xmlns:a14="http://schemas.microsoft.com/office/drawing/2010/main">
                <a:solidFill>
                  <a:srgbClr val="FFFFFF"/>
                </a:solidFill>
              </a14:hiddenFill>
            </a:ext>
          </a:extLst>
        </p:spPr>
      </p:pic>
      <p:sp>
        <p:nvSpPr>
          <p:cNvPr id="2" name="Tijdelijke aanduiding voor dianummer 1"/>
          <p:cNvSpPr>
            <a:spLocks noGrp="1"/>
          </p:cNvSpPr>
          <p:nvPr>
            <p:ph type="sldNum" sz="quarter" idx="12"/>
          </p:nvPr>
        </p:nvSpPr>
        <p:spPr/>
        <p:txBody>
          <a:bodyPr/>
          <a:lstStyle/>
          <a:p>
            <a:fld id="{266E8724-BE92-4975-B2F9-6A40CFC0D638}" type="slidenum">
              <a:rPr lang="nl-NL" smtClean="0"/>
              <a:t>7</a:t>
            </a:fld>
            <a:endParaRPr lang="nl-NL"/>
          </a:p>
        </p:txBody>
      </p:sp>
    </p:spTree>
    <p:extLst>
      <p:ext uri="{BB962C8B-B14F-4D97-AF65-F5344CB8AC3E}">
        <p14:creationId xmlns:p14="http://schemas.microsoft.com/office/powerpoint/2010/main" val="1811050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0"/>
            <a:ext cx="8229600" cy="1143000"/>
          </a:xfrm>
        </p:spPr>
        <p:txBody>
          <a:bodyPr>
            <a:normAutofit/>
          </a:bodyPr>
          <a:lstStyle/>
          <a:p>
            <a:r>
              <a:rPr lang="nl-NL" sz="6000" b="1" dirty="0">
                <a:solidFill>
                  <a:schemeClr val="accent5">
                    <a:lumMod val="50000"/>
                  </a:schemeClr>
                </a:solidFill>
              </a:rPr>
              <a:t>Soorten katheters</a:t>
            </a:r>
            <a:endParaRPr lang="nl-NL" sz="6000" dirty="0">
              <a:solidFill>
                <a:schemeClr val="accent5">
                  <a:lumMod val="50000"/>
                </a:schemeClr>
              </a:solidFill>
            </a:endParaRPr>
          </a:p>
        </p:txBody>
      </p:sp>
      <p:sp>
        <p:nvSpPr>
          <p:cNvPr id="3" name="Tijdelijke aanduiding voor inhoud 2"/>
          <p:cNvSpPr>
            <a:spLocks noGrp="1"/>
          </p:cNvSpPr>
          <p:nvPr>
            <p:ph idx="1"/>
          </p:nvPr>
        </p:nvSpPr>
        <p:spPr>
          <a:xfrm>
            <a:off x="467544" y="1052736"/>
            <a:ext cx="8229600" cy="5688632"/>
          </a:xfrm>
        </p:spPr>
        <p:txBody>
          <a:bodyPr>
            <a:noAutofit/>
          </a:bodyPr>
          <a:lstStyle/>
          <a:p>
            <a:r>
              <a:rPr lang="nl-NL" sz="2400" b="1" dirty="0" err="1">
                <a:solidFill>
                  <a:schemeClr val="accent5">
                    <a:lumMod val="50000"/>
                  </a:schemeClr>
                </a:solidFill>
              </a:rPr>
              <a:t>Drie-weg</a:t>
            </a:r>
            <a:r>
              <a:rPr lang="nl-NL" sz="2400" b="1" dirty="0">
                <a:solidFill>
                  <a:schemeClr val="accent5">
                    <a:lumMod val="50000"/>
                  </a:schemeClr>
                </a:solidFill>
              </a:rPr>
              <a:t> katheter </a:t>
            </a:r>
            <a:r>
              <a:rPr lang="nl-NL" sz="2400" dirty="0">
                <a:solidFill>
                  <a:schemeClr val="accent5">
                    <a:lumMod val="50000"/>
                  </a:schemeClr>
                </a:solidFill>
                <a:sym typeface="Wingdings" pitchFamily="2" charset="2"/>
              </a:rPr>
              <a:t> </a:t>
            </a:r>
            <a:r>
              <a:rPr lang="nl-NL" sz="2400" dirty="0">
                <a:solidFill>
                  <a:schemeClr val="accent5">
                    <a:lumMod val="50000"/>
                  </a:schemeClr>
                </a:solidFill>
              </a:rPr>
              <a:t>heeft een derde buis. Doel derde buis: toedienen vloeistoffen. (gesloten blaasspoeling).</a:t>
            </a:r>
          </a:p>
          <a:p>
            <a:endParaRPr lang="nl-NL" sz="2400"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2215658"/>
            <a:ext cx="5760640" cy="4524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jdelijke aanduiding voor dianummer 5"/>
          <p:cNvSpPr>
            <a:spLocks noGrp="1"/>
          </p:cNvSpPr>
          <p:nvPr>
            <p:ph type="sldNum" sz="quarter" idx="12"/>
          </p:nvPr>
        </p:nvSpPr>
        <p:spPr/>
        <p:txBody>
          <a:bodyPr/>
          <a:lstStyle/>
          <a:p>
            <a:fld id="{266E8724-BE92-4975-B2F9-6A40CFC0D638}" type="slidenum">
              <a:rPr lang="nl-NL" smtClean="0"/>
              <a:t>8</a:t>
            </a:fld>
            <a:endParaRPr lang="nl-NL"/>
          </a:p>
        </p:txBody>
      </p:sp>
    </p:spTree>
    <p:extLst>
      <p:ext uri="{BB962C8B-B14F-4D97-AF65-F5344CB8AC3E}">
        <p14:creationId xmlns:p14="http://schemas.microsoft.com/office/powerpoint/2010/main" val="3165701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xit" presetSubtype="0" fill="hold" nodeType="clickEffect">
                                  <p:stCondLst>
                                    <p:cond delay="0"/>
                                  </p:stCondLst>
                                  <p:childTnLst>
                                    <p:animEffect transition="out" filter="fade">
                                      <p:cBhvr>
                                        <p:cTn id="16" dur="500"/>
                                        <p:tgtEl>
                                          <p:spTgt spid="4"/>
                                        </p:tgtEl>
                                      </p:cBhvr>
                                    </p:animEffect>
                                    <p:set>
                                      <p:cBhvr>
                                        <p:cTn id="17"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0"/>
            <a:ext cx="8229600" cy="1143000"/>
          </a:xfrm>
        </p:spPr>
        <p:txBody>
          <a:bodyPr>
            <a:normAutofit/>
          </a:bodyPr>
          <a:lstStyle/>
          <a:p>
            <a:r>
              <a:rPr lang="nl-NL" sz="6000" b="1" dirty="0">
                <a:solidFill>
                  <a:schemeClr val="accent5">
                    <a:lumMod val="50000"/>
                  </a:schemeClr>
                </a:solidFill>
              </a:rPr>
              <a:t>Soorten katheters</a:t>
            </a:r>
            <a:endParaRPr lang="nl-NL" sz="6000" dirty="0">
              <a:solidFill>
                <a:schemeClr val="accent5">
                  <a:lumMod val="50000"/>
                </a:schemeClr>
              </a:solidFill>
            </a:endParaRPr>
          </a:p>
        </p:txBody>
      </p:sp>
      <p:sp>
        <p:nvSpPr>
          <p:cNvPr id="3" name="Tijdelijke aanduiding voor inhoud 2"/>
          <p:cNvSpPr>
            <a:spLocks noGrp="1"/>
          </p:cNvSpPr>
          <p:nvPr>
            <p:ph idx="1"/>
          </p:nvPr>
        </p:nvSpPr>
        <p:spPr>
          <a:xfrm>
            <a:off x="467544" y="1052736"/>
            <a:ext cx="8229600" cy="5688632"/>
          </a:xfrm>
        </p:spPr>
        <p:txBody>
          <a:bodyPr>
            <a:noAutofit/>
          </a:bodyPr>
          <a:lstStyle/>
          <a:p>
            <a:pPr marL="0" indent="0">
              <a:buNone/>
            </a:pPr>
            <a:r>
              <a:rPr lang="nl-NL" sz="2800" dirty="0">
                <a:solidFill>
                  <a:schemeClr val="accent5">
                    <a:lumMod val="50000"/>
                  </a:schemeClr>
                </a:solidFill>
              </a:rPr>
              <a:t>Twee- en drie-wegkatheters 2 verschillende de soorten:</a:t>
            </a:r>
          </a:p>
          <a:p>
            <a:r>
              <a:rPr lang="nl-NL" sz="2800" dirty="0">
                <a:solidFill>
                  <a:schemeClr val="accent5">
                    <a:lumMod val="50000"/>
                  </a:schemeClr>
                </a:solidFill>
              </a:rPr>
              <a:t>De </a:t>
            </a:r>
            <a:r>
              <a:rPr lang="nl-NL" sz="2800" dirty="0" err="1">
                <a:solidFill>
                  <a:schemeClr val="accent5">
                    <a:lumMod val="50000"/>
                  </a:schemeClr>
                </a:solidFill>
              </a:rPr>
              <a:t>Nelaton</a:t>
            </a:r>
            <a:r>
              <a:rPr lang="nl-NL" sz="2800" dirty="0">
                <a:solidFill>
                  <a:schemeClr val="accent5">
                    <a:lumMod val="50000"/>
                  </a:schemeClr>
                </a:solidFill>
              </a:rPr>
              <a:t>-katheter heeft een recht uiteinde</a:t>
            </a:r>
          </a:p>
          <a:p>
            <a:r>
              <a:rPr lang="nl-NL" sz="2800" dirty="0">
                <a:solidFill>
                  <a:schemeClr val="accent5">
                    <a:lumMod val="50000"/>
                  </a:schemeClr>
                </a:solidFill>
              </a:rPr>
              <a:t>De </a:t>
            </a:r>
            <a:r>
              <a:rPr lang="nl-NL" sz="2800" dirty="0" err="1">
                <a:solidFill>
                  <a:schemeClr val="accent5">
                    <a:lumMod val="50000"/>
                  </a:schemeClr>
                </a:solidFill>
              </a:rPr>
              <a:t>Tiemann</a:t>
            </a:r>
            <a:r>
              <a:rPr lang="nl-NL" sz="2800" dirty="0">
                <a:solidFill>
                  <a:schemeClr val="accent5">
                    <a:lumMod val="50000"/>
                  </a:schemeClr>
                </a:solidFill>
              </a:rPr>
              <a:t>-katheter (schuin uiteinde)</a:t>
            </a:r>
          </a:p>
          <a:p>
            <a:endParaRPr lang="nl-NL" sz="2800" dirty="0">
              <a:solidFill>
                <a:schemeClr val="accent5">
                  <a:lumMod val="50000"/>
                </a:schemeClr>
              </a:solidFill>
            </a:endParaRPr>
          </a:p>
          <a:p>
            <a:pPr marL="0" indent="0">
              <a:buNone/>
            </a:pPr>
            <a:endParaRPr lang="nl-NL" sz="2800" dirty="0"/>
          </a:p>
          <a:p>
            <a:endParaRPr lang="nl-NL" sz="2400" dirty="0"/>
          </a:p>
        </p:txBody>
      </p:sp>
      <p:grpSp>
        <p:nvGrpSpPr>
          <p:cNvPr id="4" name="Groep 3"/>
          <p:cNvGrpSpPr/>
          <p:nvPr/>
        </p:nvGrpSpPr>
        <p:grpSpPr>
          <a:xfrm>
            <a:off x="323528" y="3645024"/>
            <a:ext cx="8472139" cy="2129790"/>
            <a:chOff x="280109" y="3068959"/>
            <a:chExt cx="8472139" cy="2129790"/>
          </a:xfrm>
        </p:grpSpPr>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109" y="3068960"/>
              <a:ext cx="4176464" cy="21297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6573" y="3068959"/>
              <a:ext cx="4295675" cy="21297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chemeClr val="accent1"/>
                  </a:solidFill>
                </a14:hiddenFill>
              </a:ext>
            </a:extLst>
          </p:spPr>
        </p:pic>
      </p:grpSp>
      <p:sp>
        <p:nvSpPr>
          <p:cNvPr id="5" name="Tijdelijke aanduiding voor dianummer 4"/>
          <p:cNvSpPr>
            <a:spLocks noGrp="1"/>
          </p:cNvSpPr>
          <p:nvPr>
            <p:ph type="sldNum" sz="quarter" idx="12"/>
          </p:nvPr>
        </p:nvSpPr>
        <p:spPr/>
        <p:txBody>
          <a:bodyPr/>
          <a:lstStyle/>
          <a:p>
            <a:fld id="{266E8724-BE92-4975-B2F9-6A40CFC0D638}" type="slidenum">
              <a:rPr lang="nl-NL" smtClean="0"/>
              <a:t>9</a:t>
            </a:fld>
            <a:endParaRPr lang="nl-NL"/>
          </a:p>
        </p:txBody>
      </p:sp>
    </p:spTree>
    <p:extLst>
      <p:ext uri="{BB962C8B-B14F-4D97-AF65-F5344CB8AC3E}">
        <p14:creationId xmlns:p14="http://schemas.microsoft.com/office/powerpoint/2010/main" val="3165701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490</TotalTime>
  <Words>1225</Words>
  <Application>Microsoft Office PowerPoint</Application>
  <PresentationFormat>Diavoorstelling (4:3)</PresentationFormat>
  <Paragraphs>141</Paragraphs>
  <Slides>26</Slides>
  <Notes>8</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26</vt:i4>
      </vt:variant>
    </vt:vector>
  </HeadingPairs>
  <TitlesOfParts>
    <vt:vector size="30" baseType="lpstr">
      <vt:lpstr>Arial</vt:lpstr>
      <vt:lpstr>Calibri</vt:lpstr>
      <vt:lpstr>Hadassah Friedlaender</vt:lpstr>
      <vt:lpstr>Kantoorthema</vt:lpstr>
      <vt:lpstr>PowerPoint-presentatie</vt:lpstr>
      <vt:lpstr>Katheteriseren</vt:lpstr>
      <vt:lpstr>Waarom katheteriseren?</vt:lpstr>
      <vt:lpstr>Keuze katheter</vt:lpstr>
      <vt:lpstr>Soorten katheters</vt:lpstr>
      <vt:lpstr>Soorten katheters</vt:lpstr>
      <vt:lpstr>PowerPoint-presentatie</vt:lpstr>
      <vt:lpstr>Soorten katheters</vt:lpstr>
      <vt:lpstr>Soorten katheters</vt:lpstr>
      <vt:lpstr>Inbrengen katheter (man)</vt:lpstr>
      <vt:lpstr>Inbrengen katheter (man)</vt:lpstr>
      <vt:lpstr>Inbrengen katheter (man)</vt:lpstr>
      <vt:lpstr>Inbrengen katheter (man)</vt:lpstr>
      <vt:lpstr>Prostaat-hypertrofie</vt:lpstr>
      <vt:lpstr>Inbrengen katheter (vrouw)</vt:lpstr>
      <vt:lpstr>Inbrengen katheter (vrouw)</vt:lpstr>
      <vt:lpstr>Inbrengen katheter (vrouw)</vt:lpstr>
      <vt:lpstr>Complicaties katheteriseren algemeen</vt:lpstr>
      <vt:lpstr>PowerPoint-presentatie</vt:lpstr>
      <vt:lpstr>Infecties</vt:lpstr>
      <vt:lpstr>Blaaskrampen</vt:lpstr>
      <vt:lpstr>Inbrengproblemen man</vt:lpstr>
      <vt:lpstr>Samentrekken externe blaassfincter</vt:lpstr>
      <vt:lpstr>Fimosis</vt:lpstr>
      <vt:lpstr>Inbrengproblemen vrouw</vt:lpstr>
      <vt:lpstr>Spaanse kraag of parafimosis</vt:lpstr>
    </vt:vector>
  </TitlesOfParts>
  <Company>Summa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Gebruiker</dc:creator>
  <cp:lastModifiedBy>Jolanda Vermeulen</cp:lastModifiedBy>
  <cp:revision>54</cp:revision>
  <dcterms:created xsi:type="dcterms:W3CDTF">2013-06-19T12:14:29Z</dcterms:created>
  <dcterms:modified xsi:type="dcterms:W3CDTF">2020-11-27T22:25:07Z</dcterms:modified>
</cp:coreProperties>
</file>