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56" r:id="rId2"/>
    <p:sldId id="271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8" r:id="rId13"/>
    <p:sldId id="269" r:id="rId14"/>
    <p:sldId id="270" r:id="rId15"/>
    <p:sldId id="266" r:id="rId16"/>
    <p:sldId id="273" r:id="rId17"/>
    <p:sldId id="274" r:id="rId1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122AA-D2B9-43B9-99A3-90DD788CF2F8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BF1C5-E9B5-40BB-9F7E-8FCDBBA6CA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78208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9BF1C5-E9B5-40BB-9F7E-8FCDBBA6CA47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30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38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0DB00-D25A-4611-9208-91962FFA1E24}" type="datetimeFigureOut">
              <a:rPr lang="nl-NL" smtClean="0"/>
              <a:t>6-12-2020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93894-E6A8-489C-B5A8-39A2E3CA7E24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sa=i&amp;rct=j&amp;q=&amp;esrc=s&amp;frm=1&amp;source=images&amp;cd=&amp;cad=rja&amp;uact=8&amp;ved=0CAcQjRw&amp;url=http://www.nuzorg.noordhoff.nl/2.3/docentendeel/221568_08/221568_08-section3.htm?menuItem=1&amp;sectItem=3&amp;ei=T3GtVKnwO8rrUpGdg7gP&amp;bvm=bv.83134100,d.d24&amp;psig=AFQjCNE3sFR1E6K2d2C3xfljDKDUjiMicw&amp;ust=1420739137506669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nl/url?sa=i&amp;rct=j&amp;q=&amp;esrc=s&amp;frm=1&amp;source=images&amp;cd=&amp;cad=rja&amp;uact=8&amp;ved=0CAcQjRw&amp;url=http://www.nuzorg.noordhoff.nl/2.3/docentendeel/221568_08/221568_08-section3.htm?menuItem=1&amp;sectItem=3&amp;ei=43CtVLaAJIvvUrSKgugI&amp;bvm=bv.83134100,d.d24&amp;psig=AFQjCNE3sFR1E6K2d2C3xfljDKDUjiMicw&amp;ust=1420739137506669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nl/url?sa=i&amp;rct=j&amp;q=&amp;esrc=s&amp;frm=1&amp;source=images&amp;cd=&amp;cad=rja&amp;uact=8&amp;ved=0CAcQjRw&amp;url=http://www.pflegewiki.de/?title=File:A-radialis.JPG&amp;printable=yes&amp;ei=dXOtVL7lA8nsUuiFhOgL&amp;bvm=bv.83134100,d.d24&amp;psig=AFQjCNFF-QK6ggEvUH14WXQD5Orbh2GK3Q&amp;ust=1420739807735607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hyperlink" Target="http://www.google.nl/url?sa=i&amp;rct=j&amp;q=&amp;esrc=s&amp;frm=1&amp;source=images&amp;cd=&amp;cad=rja&amp;uact=8&amp;ved=0CAcQjRw&amp;url=http://de.wikibooks.org/wiki/Topographische_Anatomie:_Obere_Extremit%C3%A4t:_Hand&amp;ei=jXStVLzABcKtU5rbgLgK&amp;psig=AFQjCNFF-QK6ggEvUH14WXQD5Orbh2GK3Q&amp;ust=142073980773560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www.hartslag-meten.nl/hartslag-app&amp;ei=YXitVJ6ZBZWtaYnogeAK&amp;bvm=bv.83134100,d.d2s&amp;psig=AFQjCNHMFfD-ijSbbyJXgVrh-T7ZYHUckw&amp;ust=1420741084176179" TargetMode="External"/><Relationship Id="rId2" Type="http://schemas.openxmlformats.org/officeDocument/2006/relationships/hyperlink" Target="https://www.youtube.com/watch?v=w6PyG5Fqlo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uact=8&amp;ved=0CAcQjRw&amp;url=http://ggd.groningen.nl/milieu-gezondheid/voorzichtig-met-kwik&amp;ei=iCqsVBDKwDyL_oGYBw&amp;bvm=bv.82001339,d.bGQ&amp;psig=AFQjCNHyZPfjXiBqv90Lyf8EKIRsWU3UBw&amp;ust=142065561985763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nl/url?sa=i&amp;rct=j&amp;q=&amp;esrc=s&amp;frm=1&amp;source=images&amp;cd=&amp;cad=rja&amp;uact=8&amp;ved=0CAcQjRw&amp;url=http://shopvoorgezondheid.nl/productinformatie/thermometers&amp;ei=ZiysVOfHE4G_PIaWgegE&amp;psig=AFQjCNGtTXwgNXi0o0aY_zd05z6J1-SRtA&amp;ust=1420656037302137" TargetMode="External"/><Relationship Id="rId13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12" Type="http://schemas.openxmlformats.org/officeDocument/2006/relationships/hyperlink" Target="http://www.google.nl/url?sa=i&amp;rct=j&amp;q=&amp;esrc=s&amp;frm=1&amp;source=images&amp;cd=&amp;cad=rja&amp;uact=8&amp;ved=0CAcQjRw&amp;url=http://www.menselijk-lichaam.com/veel-voorkomende-ziekten/koorts-meten&amp;ei=EDOsVP7yF9LkasWTgvAE&amp;psig=AFQjCNGG19Vx8AH97cuLYxj8T6iLVI3mOg&amp;ust=1420657750517151" TargetMode="External"/><Relationship Id="rId2" Type="http://schemas.openxmlformats.org/officeDocument/2006/relationships/hyperlink" Target="http://www.mikro.nl/lichaam/gezondheid-gewicht/digitale-thermometer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nl/url?sa=i&amp;rct=j&amp;q=&amp;esrc=s&amp;frm=1&amp;source=images&amp;cd=&amp;cad=rja&amp;uact=8&amp;ved=0CAcQjRw&amp;url=http://forum.viva.nl/forum/kinderen/wat-meet-nauwkeuriger-oorvoorhoofddigitale-thermometer/list_messages/31360&amp;ei=LCysVOrWG4SsPfTwgZgG&amp;bvm=bv.82001339,d.bGQ&amp;psig=AFQjCNGtTXwgNXi0o0aY_zd05z6J1-SRtA&amp;ust=1420656037302137" TargetMode="External"/><Relationship Id="rId11" Type="http://schemas.openxmlformats.org/officeDocument/2006/relationships/image" Target="../media/image7.jpeg"/><Relationship Id="rId5" Type="http://schemas.openxmlformats.org/officeDocument/2006/relationships/image" Target="../media/image4.jpeg"/><Relationship Id="rId15" Type="http://schemas.openxmlformats.org/officeDocument/2006/relationships/image" Target="../media/image9.jpeg"/><Relationship Id="rId10" Type="http://schemas.openxmlformats.org/officeDocument/2006/relationships/hyperlink" Target="http://www.google.nl/url?sa=i&amp;rct=j&amp;q=&amp;esrc=s&amp;frm=1&amp;source=images&amp;cd=&amp;cad=rja&amp;uact=8&amp;ved=0CAcQjRw&amp;url=http://woonhuis.blogspot.com/2011/05/oorthermometers.html&amp;ei=7DKsVNGcBczkao7egcAK&amp;psig=AFQjCNGG19Vx8AH97cuLYxj8T6iLVI3mOg&amp;ust=1420657750517151" TargetMode="External"/><Relationship Id="rId4" Type="http://schemas.openxmlformats.org/officeDocument/2006/relationships/hyperlink" Target="http://www.google.nl/url?sa=i&amp;rct=j&amp;q=&amp;esrc=s&amp;frm=1&amp;source=images&amp;cd=&amp;cad=rja&amp;uact=8&amp;ved=0CAcQjRw&amp;url=http://www.oplaza.nl/index.php?item=infrarood-oorthermometer&amp;action=article&amp;aid=205&amp;lang=NL&amp;ei=4iusVMubFMLBOYLigeAE&amp;bvm=bv.82001339,d.bGQ&amp;psig=AFQjCNFonBCy9BsutIBFy9UH1BMKqS5Kng&amp;ust=1420655963512885" TargetMode="External"/><Relationship Id="rId9" Type="http://schemas.openxmlformats.org/officeDocument/2006/relationships/image" Target="../media/image6.jpeg"/><Relationship Id="rId14" Type="http://schemas.openxmlformats.org/officeDocument/2006/relationships/hyperlink" Target="https://www.google.nl/url?sa=i&amp;rct=j&amp;q=&amp;esrc=s&amp;frm=1&amp;source=images&amp;cd=&amp;cad=rja&amp;uact=8&amp;ved=0CAcQjRw&amp;url=https://sites.google.com/site/aaleerplanverzorging/leerjaar-4/periode-4/lichaamstemperatuur&amp;ei=ITOsVMvEH83tatmOgdAG&amp;psig=AFQjCNGG19Vx8AH97cuLYxj8T6iLVI3mOg&amp;ust=142065775051715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&amp;esrc=s&amp;frm=1&amp;source=images&amp;cd=&amp;cad=rja&amp;uact=8&amp;ved=0CAcQjRw&amp;url=http://minitube.se/thermometer-probe-covers/&amp;ei=0jCsVLHHDM2yafXrgbAF&amp;psig=AFQjCNH0IdCOU014X0Hj5ePRXDnhUELgTA&amp;ust=1420657221749764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hyperlink" Target="https://www.google.nl/url?sa=i&amp;rct=j&amp;q=&amp;esrc=s&amp;frm=1&amp;source=images&amp;cd=&amp;cad=rja&amp;uact=8&amp;ved=0CAcQjRw&amp;url=https://www.conrad.nl/nl/extra-beschermkapjes-braun-40-wegwerpbare-lensfilters-398473.html&amp;ei=NDKsVMTPH9PWatCYgpgL&amp;psig=AFQjCNFjCqvZGrKPtWaES3iPikUVBbkJgQ&amp;ust=1420657581902766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7105600" cy="2251579"/>
          </a:xfrm>
        </p:spPr>
        <p:txBody>
          <a:bodyPr/>
          <a:lstStyle/>
          <a:p>
            <a:r>
              <a:rPr lang="nl-NL" dirty="0"/>
              <a:t>VITALE FUNCTieS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11560" y="3501008"/>
            <a:ext cx="7825680" cy="1123336"/>
          </a:xfrm>
        </p:spPr>
        <p:txBody>
          <a:bodyPr>
            <a:noAutofit/>
          </a:bodyPr>
          <a:lstStyle/>
          <a:p>
            <a:r>
              <a:rPr lang="nl-NL" sz="3600" dirty="0">
                <a:solidFill>
                  <a:schemeClr val="tx1"/>
                </a:solidFill>
              </a:rPr>
              <a:t>temperatuur, polsslag en ademhaling</a:t>
            </a:r>
          </a:p>
        </p:txBody>
      </p:sp>
    </p:spTree>
    <p:extLst>
      <p:ext uri="{BB962C8B-B14F-4D97-AF65-F5344CB8AC3E}">
        <p14:creationId xmlns:p14="http://schemas.microsoft.com/office/powerpoint/2010/main" val="4005548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uzorg.noordhoff.nl/2.3/docentendeel/_assets/221568_08d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764704"/>
            <a:ext cx="316835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701583" y="3244334"/>
            <a:ext cx="1631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arteria radialis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467544" y="1979548"/>
            <a:ext cx="1865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arteria brachialis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6012160" y="2875002"/>
            <a:ext cx="1841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arteria femoralis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6012160" y="1372126"/>
            <a:ext cx="1586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arteria carotis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622879" y="188640"/>
            <a:ext cx="19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arteria temporalis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899592" y="5580529"/>
            <a:ext cx="7056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plaatsen waar de hartslag te voelen is</a:t>
            </a:r>
          </a:p>
        </p:txBody>
      </p:sp>
    </p:spTree>
    <p:extLst>
      <p:ext uri="{BB962C8B-B14F-4D97-AF65-F5344CB8AC3E}">
        <p14:creationId xmlns:p14="http://schemas.microsoft.com/office/powerpoint/2010/main" val="263863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nuzorg.noordhoff.nl/2.3/docentendeel/_assets/221568_08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7"/>
            <a:ext cx="518117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043608" y="5301208"/>
            <a:ext cx="639829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met wijsvinger en middelvinger voelen </a:t>
            </a:r>
          </a:p>
          <a:p>
            <a:r>
              <a:rPr lang="nl-NL" sz="2800" dirty="0"/>
              <a:t>              (niet met je duim!)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</p:txBody>
      </p:sp>
      <p:pic>
        <p:nvPicPr>
          <p:cNvPr id="1030" name="Picture 6" descr="https://encrypted-tbn2.gstatic.com/images?q=tbn:ANd9GcSQk8dhmfx2OQefcHWpkTBb9ZVG8HVxwFVoVWSUEecH0yandgw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20888"/>
            <a:ext cx="3086100" cy="1476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1938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flegewiki.de/images/2/20/A-radiali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232" y="332656"/>
            <a:ext cx="32004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288682" y="5301208"/>
            <a:ext cx="57606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/>
              <a:t>je kunt de pols voelen aan de kant van de duim</a:t>
            </a:r>
          </a:p>
        </p:txBody>
      </p:sp>
      <p:pic>
        <p:nvPicPr>
          <p:cNvPr id="3076" name="Picture 4" descr="http://upload.wikimedia.org/wikipedia/commons/thumb/1/1c/Gray1237.png/300px-Gray1237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476672"/>
            <a:ext cx="4320480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82511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95536" y="62068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2800" dirty="0">
                <a:hlinkClick r:id="rId2"/>
              </a:rPr>
              <a:t>filmpje: pols meten</a:t>
            </a:r>
            <a:endParaRPr lang="nl-NL" sz="2800" dirty="0"/>
          </a:p>
        </p:txBody>
      </p:sp>
      <p:sp>
        <p:nvSpPr>
          <p:cNvPr id="3" name="Tekstvak 2"/>
          <p:cNvSpPr txBox="1"/>
          <p:nvPr/>
        </p:nvSpPr>
        <p:spPr>
          <a:xfrm>
            <a:off x="251520" y="1743199"/>
            <a:ext cx="59121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400" u="sng" dirty="0"/>
              <a:t>pols tellen: </a:t>
            </a:r>
          </a:p>
          <a:p>
            <a:endParaRPr lang="nl-NL" sz="2400" u="sng" dirty="0"/>
          </a:p>
          <a:p>
            <a:r>
              <a:rPr lang="nl-NL" sz="2400" dirty="0"/>
              <a:t>15 seconden X 4 = aantal slagen / minuut</a:t>
            </a:r>
          </a:p>
        </p:txBody>
      </p:sp>
      <p:pic>
        <p:nvPicPr>
          <p:cNvPr id="4098" name="Picture 2" descr="http://www.hartslag-meten.nl/images/runtastic-heartrat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536" y="3212976"/>
            <a:ext cx="241277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113856" y="5937106"/>
            <a:ext cx="26861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App: runtastic heart rate</a:t>
            </a:r>
          </a:p>
        </p:txBody>
      </p:sp>
    </p:spTree>
    <p:extLst>
      <p:ext uri="{BB962C8B-B14F-4D97-AF65-F5344CB8AC3E}">
        <p14:creationId xmlns:p14="http://schemas.microsoft.com/office/powerpoint/2010/main" val="2003192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836712"/>
            <a:ext cx="804579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u="sng" dirty="0"/>
              <a:t>Welke 4 kwaliteiten voelen we ook al weer:</a:t>
            </a:r>
          </a:p>
          <a:p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i="1" dirty="0"/>
              <a:t>frequentie </a:t>
            </a:r>
            <a:r>
              <a:rPr lang="nl-NL" sz="2800" dirty="0">
                <a:sym typeface="Wingdings" pitchFamily="2" charset="2"/>
              </a:rPr>
              <a:t> </a:t>
            </a:r>
            <a:r>
              <a:rPr lang="nl-NL" sz="2400" dirty="0">
                <a:sym typeface="Wingdings" pitchFamily="2" charset="2"/>
              </a:rPr>
              <a:t>aantal slagen per minuut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2800" i="1" dirty="0">
                <a:sym typeface="Wingdings" pitchFamily="2" charset="2"/>
              </a:rPr>
              <a:t>regelmaat   </a:t>
            </a:r>
            <a:r>
              <a:rPr lang="nl-NL" sz="2400" dirty="0">
                <a:sym typeface="Wingdings" pitchFamily="2" charset="2"/>
              </a:rPr>
              <a:t>regulair (reg) of </a:t>
            </a:r>
            <a:r>
              <a:rPr lang="nl-NL" sz="2400" dirty="0" err="1">
                <a:sym typeface="Wingdings" pitchFamily="2" charset="2"/>
              </a:rPr>
              <a:t>irregulair</a:t>
            </a:r>
            <a:r>
              <a:rPr lang="nl-NL" sz="2400" dirty="0">
                <a:sym typeface="Wingdings" pitchFamily="2" charset="2"/>
              </a:rPr>
              <a:t> (irr)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2800" i="1" dirty="0">
                <a:sym typeface="Wingdings" pitchFamily="2" charset="2"/>
              </a:rPr>
              <a:t>gelijkmatigheid</a:t>
            </a:r>
            <a:r>
              <a:rPr lang="nl-NL" sz="2800" dirty="0">
                <a:sym typeface="Wingdings" pitchFamily="2" charset="2"/>
              </a:rPr>
              <a:t>  </a:t>
            </a:r>
            <a:r>
              <a:rPr lang="nl-NL" sz="2400" dirty="0">
                <a:sym typeface="Wingdings" pitchFamily="2" charset="2"/>
              </a:rPr>
              <a:t>voelt elke polsslag hetzelfde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2800" i="1" dirty="0">
                <a:sym typeface="Wingdings" pitchFamily="2" charset="2"/>
              </a:rPr>
              <a:t>kracht</a:t>
            </a:r>
            <a:r>
              <a:rPr lang="nl-NL" sz="2800" dirty="0">
                <a:sym typeface="Wingdings" pitchFamily="2" charset="2"/>
              </a:rPr>
              <a:t>  </a:t>
            </a:r>
            <a:r>
              <a:rPr lang="nl-NL" sz="2400" dirty="0">
                <a:sym typeface="Wingdings" pitchFamily="2" charset="2"/>
              </a:rPr>
              <a:t>voel je hem heel goed of juist zwak</a:t>
            </a:r>
          </a:p>
          <a:p>
            <a:pPr marL="342900" indent="-342900">
              <a:buFont typeface="+mj-lt"/>
              <a:buAutoNum type="arabicPeriod"/>
            </a:pPr>
            <a:endParaRPr lang="nl-NL" sz="2800" dirty="0">
              <a:sym typeface="Wingdings" pitchFamily="2" charset="2"/>
            </a:endParaRPr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327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15616" y="2132856"/>
            <a:ext cx="64916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/>
              <a:t>ademhaling meten</a:t>
            </a:r>
          </a:p>
        </p:txBody>
      </p:sp>
    </p:spTree>
    <p:extLst>
      <p:ext uri="{BB962C8B-B14F-4D97-AF65-F5344CB8AC3E}">
        <p14:creationId xmlns:p14="http://schemas.microsoft.com/office/powerpoint/2010/main" val="674487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692696"/>
            <a:ext cx="87129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nl-NL" sz="3200" dirty="0"/>
              <a:t>de ademhaling meet je onopgemerkt, de zorgvrager kan anders zijn ademhaling beïnvloeden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/>
              <a:t>inademing en uitademing wordt als 1 geteld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/>
              <a:t>start bij de inademing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32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/>
              <a:t>minimaal 30 seconden tellen (en dan x 2)</a:t>
            </a:r>
            <a:br>
              <a:rPr lang="nl-NL" sz="3200" dirty="0"/>
            </a:b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3695611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476672"/>
            <a:ext cx="828091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Welke aspecten van de ademhaling controleren we nog meer: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geluid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geur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huidskleur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gebruik van hulpademhalingsspieren</a:t>
            </a:r>
          </a:p>
        </p:txBody>
      </p:sp>
    </p:spTree>
    <p:extLst>
      <p:ext uri="{BB962C8B-B14F-4D97-AF65-F5344CB8AC3E}">
        <p14:creationId xmlns:p14="http://schemas.microsoft.com/office/powerpoint/2010/main" val="2731418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3F9BC-D58C-467B-874D-89E30D07790D}" type="slidenum">
              <a:rPr lang="nl-NL" smtClean="0"/>
              <a:t>2</a:t>
            </a:fld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286838" y="310867"/>
            <a:ext cx="8496944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u="sng" dirty="0">
                <a:latin typeface="Tahoma" pitchFamily="34" charset="0"/>
                <a:ea typeface="Tahoma" pitchFamily="34" charset="0"/>
                <a:cs typeface="Tahoma" pitchFamily="34" charset="0"/>
              </a:rPr>
              <a:t>Aan het einde van deze les:</a:t>
            </a:r>
          </a:p>
          <a:p>
            <a:endParaRPr lang="nl-NL" sz="2400" u="sng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Weet je welke </a:t>
            </a:r>
            <a:r>
              <a:rPr lang="nl-NL" sz="2400" b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verschillende soorten thermometers </a:t>
            </a:r>
            <a:r>
              <a:rPr lang="nl-NL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er zijn en hoe je ze moet gebruiken.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Kun je vertellen op welke manier je een </a:t>
            </a:r>
            <a:r>
              <a:rPr lang="nl-NL" sz="2400" b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pols opneemt.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Weet je welke manier je een </a:t>
            </a:r>
            <a:r>
              <a:rPr lang="nl-NL" sz="2400" b="1" dirty="0">
                <a:solidFill>
                  <a:srgbClr val="7030A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ademhaling meet </a:t>
            </a:r>
            <a:r>
              <a:rPr lang="nl-NL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en waar je op moet letten.</a:t>
            </a:r>
          </a:p>
          <a:p>
            <a:pPr marL="342900" indent="-342900">
              <a:buFont typeface="Arial" pitchFamily="34" charset="0"/>
              <a:buChar char="•"/>
            </a:pPr>
            <a:endParaRPr lang="nl-NL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endParaRPr lang="nl-NL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0676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755576" y="2204864"/>
            <a:ext cx="67726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/>
              <a:t>temperatuur meten</a:t>
            </a:r>
          </a:p>
        </p:txBody>
      </p:sp>
    </p:spTree>
    <p:extLst>
      <p:ext uri="{BB962C8B-B14F-4D97-AF65-F5344CB8AC3E}">
        <p14:creationId xmlns:p14="http://schemas.microsoft.com/office/powerpoint/2010/main" val="1924489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ggd.groningen.nl/milieu-gezondheid/kwik/kwik-afbeeldingen/thermometer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2678"/>
            <a:ext cx="4428929" cy="368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1275085" y="4156766"/>
            <a:ext cx="2957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kwikthermometer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539552" y="5517232"/>
            <a:ext cx="82212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/>
              <a:t>mogen </a:t>
            </a:r>
            <a:r>
              <a:rPr lang="nl-NL" sz="4000" b="1" u="sng" dirty="0"/>
              <a:t>niet </a:t>
            </a:r>
            <a:r>
              <a:rPr lang="nl-NL" sz="4000" dirty="0"/>
              <a:t>meer worden gebruikt!</a:t>
            </a:r>
          </a:p>
        </p:txBody>
      </p:sp>
    </p:spTree>
    <p:extLst>
      <p:ext uri="{BB962C8B-B14F-4D97-AF65-F5344CB8AC3E}">
        <p14:creationId xmlns:p14="http://schemas.microsoft.com/office/powerpoint/2010/main" val="3893858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mikro.nl/media/catalog/product/cache/1/image/9df78eab33525d08d6e5fb8d27136e95/b/e/beurer-ft09-digitale-thermome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3905249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oplaza.nl/data/mediablocks/0__205_l_ms1.rvf_1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548680"/>
            <a:ext cx="2499754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leches-dietas-yotros.es/uploads/termometrochupeteftp_1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90568"/>
            <a:ext cx="2857500" cy="2247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hopvoorgezondheid.nl/media/catalog/product/cache/1/image/9df78eab33525d08d6e5fb8d27136e95/s/v/svgh-beurer-ft90-01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678" y="3284984"/>
            <a:ext cx="2312009" cy="231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318963" y="6058162"/>
            <a:ext cx="58254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/>
              <a:t>verschillende thermometers</a:t>
            </a:r>
          </a:p>
        </p:txBody>
      </p:sp>
      <p:pic>
        <p:nvPicPr>
          <p:cNvPr id="7" name="Picture 2" descr="http://3.bp.blogspot.com/-cQKxk_E_FiE/TcvX7EyMVcI/AAAAAAAAAXw/eFDfcI2Sdrc/s1600/oorthermometer.jpg">
            <a:hlinkClick r:id="rId10"/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961" y="188640"/>
            <a:ext cx="2448272" cy="201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menselijk-lichaam.com/wp-content/uploads/koorts-meten.jpg">
            <a:hlinkClick r:id="rId12"/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700808"/>
            <a:ext cx="1789760" cy="178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media.kieskeurig.nl/images/01/13/64/62/55ba/4639/908e/0f28aae418ae/orig.jpg">
            <a:hlinkClick r:id="rId14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8422" y="3940051"/>
            <a:ext cx="299871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8389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476672"/>
            <a:ext cx="896448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Lichaamstemperatuur kan op verschillende plaatsen gemeten worden: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Rectaal 			anus			0 ˚C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Oraal 			mond			- 0,3 ˚C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Axillair 			oksel			- 0,5 ˚C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Tympaan/auraal	oor			- 0,5 / - 0,7 ˚C</a:t>
            </a:r>
          </a:p>
        </p:txBody>
      </p:sp>
    </p:spTree>
    <p:extLst>
      <p:ext uri="{BB962C8B-B14F-4D97-AF65-F5344CB8AC3E}">
        <p14:creationId xmlns:p14="http://schemas.microsoft.com/office/powerpoint/2010/main" val="50467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620688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De rectale meting blijkt uit onderzoek de meest betrouwbare</a:t>
            </a:r>
          </a:p>
          <a:p>
            <a:endParaRPr lang="nl-NL" sz="2800" dirty="0"/>
          </a:p>
          <a:p>
            <a:r>
              <a:rPr lang="nl-NL" sz="2800" dirty="0"/>
              <a:t>Nieuw onderzoek heeft aangetoond dat de oor thermometer ook zeer betrouwbaar is, hij wordt in instellingen vaak gebruikt omdat het veel tijd bespaart en hygiënische is.</a:t>
            </a:r>
          </a:p>
        </p:txBody>
      </p:sp>
    </p:spTree>
    <p:extLst>
      <p:ext uri="{BB962C8B-B14F-4D97-AF65-F5344CB8AC3E}">
        <p14:creationId xmlns:p14="http://schemas.microsoft.com/office/powerpoint/2010/main" val="105485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minitube.se/img/temporal-singl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12776"/>
            <a:ext cx="3456384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94134" y="188640"/>
            <a:ext cx="861171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/>
              <a:t>Aandachtspunten: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Je kunt gebruik maken van een beschermhoesje bij elektrische thermometers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Vaseline kan het inbrengen vergemakkelijken (bij rectale meting)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Bij de oorthermometer beschermdopjes gebruiken</a:t>
            </a:r>
          </a:p>
          <a:p>
            <a:endParaRPr lang="nl-NL" sz="2400" dirty="0"/>
          </a:p>
        </p:txBody>
      </p:sp>
      <p:pic>
        <p:nvPicPr>
          <p:cNvPr id="3078" name="Picture 6" descr="https://www.conrad.nl/medias/global/ce/7000_7999/7300/7370/7376/398473_BB_00_FB.EPS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2038" y="4293096"/>
            <a:ext cx="828675" cy="203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284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411760" y="2564904"/>
            <a:ext cx="39324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/>
              <a:t>pols meten</a:t>
            </a:r>
          </a:p>
        </p:txBody>
      </p:sp>
    </p:spTree>
    <p:extLst>
      <p:ext uri="{BB962C8B-B14F-4D97-AF65-F5344CB8AC3E}">
        <p14:creationId xmlns:p14="http://schemas.microsoft.com/office/powerpoint/2010/main" val="448018998"/>
      </p:ext>
    </p:extLst>
  </p:cSld>
  <p:clrMapOvr>
    <a:masterClrMapping/>
  </p:clrMapOvr>
</p:sld>
</file>

<file path=ppt/theme/theme1.xml><?xml version="1.0" encoding="utf-8"?>
<a:theme xmlns:a="http://schemas.openxmlformats.org/drawingml/2006/main" name="Tradeshow">
  <a:themeElements>
    <a:clrScheme name="Stroom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debby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Beurspresentatie</Template>
  <TotalTime>210</TotalTime>
  <Words>348</Words>
  <Application>Microsoft Office PowerPoint</Application>
  <PresentationFormat>Diavoorstelling (4:3)</PresentationFormat>
  <Paragraphs>79</Paragraphs>
  <Slides>17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17</vt:i4>
      </vt:variant>
    </vt:vector>
  </HeadingPairs>
  <TitlesOfParts>
    <vt:vector size="21" baseType="lpstr">
      <vt:lpstr>Arial</vt:lpstr>
      <vt:lpstr>Calibri</vt:lpstr>
      <vt:lpstr>Tahoma</vt:lpstr>
      <vt:lpstr>Tradeshow</vt:lpstr>
      <vt:lpstr>VITALE FUNCTieS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Laure, Debby de</dc:creator>
  <cp:lastModifiedBy>Jolanda Vermeulen</cp:lastModifiedBy>
  <cp:revision>28</cp:revision>
  <dcterms:created xsi:type="dcterms:W3CDTF">2015-01-06T18:28:21Z</dcterms:created>
  <dcterms:modified xsi:type="dcterms:W3CDTF">2020-12-06T18:11:54Z</dcterms:modified>
</cp:coreProperties>
</file>