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4"/>
  </p:notesMasterIdLst>
  <p:sldIdLst>
    <p:sldId id="256" r:id="rId2"/>
    <p:sldId id="274" r:id="rId3"/>
    <p:sldId id="267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8" r:id="rId15"/>
    <p:sldId id="269" r:id="rId16"/>
    <p:sldId id="270" r:id="rId17"/>
    <p:sldId id="271" r:id="rId18"/>
    <p:sldId id="272" r:id="rId19"/>
    <p:sldId id="275" r:id="rId20"/>
    <p:sldId id="277" r:id="rId21"/>
    <p:sldId id="276" r:id="rId22"/>
    <p:sldId id="278" r:id="rId2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778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55B359-E99A-41CE-8526-BF87BE0C8144}" type="datetimeFigureOut">
              <a:rPr lang="nl-NL" smtClean="0"/>
              <a:t>27-11-2020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A5A631-EA8F-4D7E-A52E-F8D64E96A3E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5485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A5A631-EA8F-4D7E-A52E-F8D64E96A3E1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172586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A5A631-EA8F-4D7E-A52E-F8D64E96A3E1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77520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A5A631-EA8F-4D7E-A52E-F8D64E96A3E1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97407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8AD82D2-C8E3-44D8-A658-C4AC32AD89B4}" type="datetime1">
              <a:rPr lang="nl-NL" smtClean="0"/>
              <a:t>27-11-2020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280B651-7CE8-40C2-83D1-C174A3C528DE}" type="slidenum">
              <a:rPr lang="nl-NL" smtClean="0"/>
              <a:t>‹nr.›</a:t>
            </a:fld>
            <a:endParaRPr lang="nl-NL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0A947B-27B3-4575-A89E-0D037DB674A7}" type="datetime1">
              <a:rPr lang="nl-NL" smtClean="0"/>
              <a:t>27-11-2020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0B651-7CE8-40C2-83D1-C174A3C528DE}" type="slidenum">
              <a:rPr lang="nl-NL" smtClean="0"/>
              <a:t>‹nr.›</a:t>
            </a:fld>
            <a:endParaRPr lang="nl-NL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06786-E8DB-44AB-A6D4-1DBD258C6F91}" type="datetime1">
              <a:rPr lang="nl-NL" smtClean="0"/>
              <a:t>27-11-2020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0B651-7CE8-40C2-83D1-C174A3C528DE}" type="slidenum">
              <a:rPr lang="nl-NL" smtClean="0"/>
              <a:t>‹nr.›</a:t>
            </a:fld>
            <a:endParaRPr lang="nl-NL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3CA6D-3129-4927-B120-5ABC0889CEC0}" type="datetime1">
              <a:rPr lang="nl-NL" smtClean="0"/>
              <a:t>27-11-2020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0B651-7CE8-40C2-83D1-C174A3C528DE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5F45FE-4DE4-4A5C-BCC8-9EB18CF6E0A8}" type="datetime1">
              <a:rPr lang="nl-NL" smtClean="0"/>
              <a:t>27-11-2020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0B651-7CE8-40C2-83D1-C174A3C528D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8EB25-C975-450B-828C-2AB4329B47D5}" type="datetime1">
              <a:rPr lang="nl-NL" smtClean="0"/>
              <a:t>27-11-2020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0B651-7CE8-40C2-83D1-C174A3C528DE}" type="slidenum">
              <a:rPr lang="nl-NL" smtClean="0"/>
              <a:t>‹nr.›</a:t>
            </a:fld>
            <a:endParaRPr lang="nl-NL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F0CE9-B573-47D2-B62A-EE02059FBBD7}" type="datetime1">
              <a:rPr lang="nl-NL" smtClean="0"/>
              <a:t>27-11-2020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0B651-7CE8-40C2-83D1-C174A3C528DE}" type="slidenum">
              <a:rPr lang="nl-NL" smtClean="0"/>
              <a:t>‹nr.›</a:t>
            </a:fld>
            <a:endParaRPr lang="nl-NL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8AE19-003F-4C10-973A-93DCC48DAFDB}" type="datetime1">
              <a:rPr lang="nl-NL" smtClean="0"/>
              <a:t>27-11-2020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0B651-7CE8-40C2-83D1-C174A3C528DE}" type="slidenum">
              <a:rPr lang="nl-NL" smtClean="0"/>
              <a:t>‹nr.›</a:t>
            </a:fld>
            <a:endParaRPr lang="nl-NL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D24E2-1A9B-4312-9F81-8EAC8A041A5C}" type="datetime1">
              <a:rPr lang="nl-NL" smtClean="0"/>
              <a:t>27-11-2020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0B651-7CE8-40C2-83D1-C174A3C528D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EDD72-0928-4FD7-80EB-5E900B004346}" type="datetime1">
              <a:rPr lang="nl-NL" smtClean="0"/>
              <a:t>27-11-2020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0B651-7CE8-40C2-83D1-C174A3C528D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9036B-6874-484D-94A6-F72030D9D917}" type="datetime1">
              <a:rPr lang="nl-NL" smtClean="0"/>
              <a:t>27-11-2020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0B651-7CE8-40C2-83D1-C174A3C528DE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A6DDCC4-751A-4034-94CC-7AD2884EDD5C}" type="datetime1">
              <a:rPr lang="nl-NL" smtClean="0"/>
              <a:t>27-11-2020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F280B651-7CE8-40C2-83D1-C174A3C528DE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iM99wlOgZfU" TargetMode="External"/><Relationship Id="rId2" Type="http://schemas.openxmlformats.org/officeDocument/2006/relationships/hyperlink" Target="https://www.youtube.com/watch?v=NflY0gDCvPE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google.nl/url?sa=i&amp;rct=j&amp;q=&amp;esrc=s&amp;frm=1&amp;source=images&amp;cd=&amp;cad=rja&amp;uact=8&amp;ved=0CAcQjRw&amp;url=http://mens-en-gezondheid.infonu.nl/diversen/74079-een-suprapubische-sonde-plaatsing-en-verzorging.html&amp;ei=2goTVc_QKcWwUdTqgtgM&amp;bvm=bv.89217033,d.d2s&amp;psig=AFQjCNFx1-Ut1O7932MuAg40P6Q7e3dE3w&amp;ust=1427397634301907" TargetMode="Externa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google.nl/url?sa=i&amp;rct=j&amp;q=&amp;esrc=s&amp;frm=1&amp;source=images&amp;cd=&amp;cad=rja&amp;uact=8&amp;ved=0CAcQjRw&amp;url=http://nederlands.bbraun.be/cps/rde/xchg/cw-bbraun-nl-be/hs.xsl/products.html?prid=PRID00005441&amp;ei=XwsTVeDxJov0UputhJgH&amp;bvm=bv.89217033,d.d2s&amp;psig=AFQjCNEkiR2oN4SGCo7j3itiZMUAeWN1eg&amp;ust=1427397837425087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nederlands.bbraun.be/service-layer-core/res/public/thumbnail/BPG000000000000000100004285200000/52CF44D6BF9614C0E1008000D400106F52CF44D8BF9614C0E1008000D400106F?vc=CW_NL_BE&amp;s=1b5d9bb3e783ec864215e4a042241f0a&amp;max=400" TargetMode="Externa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nederlands.bbraun.be/service-layer-core/res/public/thumbnail/BPG000000000000000100012005100000/52CF0AC6F2B91BF0E1008000D400106F52CF0AC8F2B91BF0E1008000D400106F?vc=CW_NL_BE&amp;s=a0b3fb7ee4ff2fee8d3224030860b171&amp;max=400" TargetMode="Externa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nederlands.bbraun.be/service-layer-core/res/public/thumbnail/BPG000000000000000100012005600000/52CF32FDC47B1C60E1008000D400106F52CF32FFC47B1C60E1008000D400106F?vc=CW_NL_BE&amp;s=d4101d2fa9965e0750e0799bfdfabf84&amp;max=400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nl/url?sa=i&amp;rct=j&amp;q=&amp;esrc=s&amp;frm=1&amp;source=images&amp;cd=&amp;cad=rja&amp;uact=8&amp;ved=0CAcQjRw&amp;url=http://www.youtube.com/watch?v=zVGRh9hPH7k&amp;ei=GPYSVbulBsfxUKvxgvgL&amp;bvm=bv.89217033,d.d24&amp;psig=AFQjCNGyMl7Gn2paSkB-rZf2s-94WPgFkg&amp;ust=1427392309397018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www.youtube.com/watch?v=_OukWFFdtnk" TargetMode="Externa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15616" y="1196752"/>
            <a:ext cx="6777318" cy="1731982"/>
          </a:xfrm>
        </p:spPr>
        <p:txBody>
          <a:bodyPr/>
          <a:lstStyle/>
          <a:p>
            <a:r>
              <a:rPr lang="nl-NL" dirty="0"/>
              <a:t>suprapubische katheter verzorgen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nl-NL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blaasspoelen</a:t>
            </a:r>
          </a:p>
        </p:txBody>
      </p:sp>
    </p:spTree>
    <p:extLst>
      <p:ext uri="{BB962C8B-B14F-4D97-AF65-F5344CB8AC3E}">
        <p14:creationId xmlns:p14="http://schemas.microsoft.com/office/powerpoint/2010/main" val="12853117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179512" y="431424"/>
            <a:ext cx="8815234" cy="29546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u="sng" dirty="0"/>
              <a:t>Verzorging de eerste 6 weken:</a:t>
            </a:r>
          </a:p>
          <a:p>
            <a:endParaRPr lang="nl-NL" sz="2800" dirty="0"/>
          </a:p>
          <a:p>
            <a:pPr marL="285750" indent="-285750">
              <a:buFont typeface="Arial" pitchFamily="34" charset="0"/>
              <a:buChar char="•"/>
            </a:pPr>
            <a:r>
              <a:rPr lang="nl-NL" sz="2800" dirty="0"/>
              <a:t>dagelijks de insteekopening verzorgen op voorschrift</a:t>
            </a:r>
          </a:p>
          <a:p>
            <a:pPr marL="285750" indent="-285750">
              <a:buFont typeface="Arial" pitchFamily="34" charset="0"/>
              <a:buChar char="•"/>
            </a:pPr>
            <a:endParaRPr lang="nl-NL" sz="2800" dirty="0"/>
          </a:p>
          <a:p>
            <a:pPr marL="285750" indent="-285750">
              <a:buFont typeface="Arial" pitchFamily="34" charset="0"/>
              <a:buChar char="•"/>
            </a:pPr>
            <a:r>
              <a:rPr lang="nl-NL" sz="2800" dirty="0"/>
              <a:t>dagelijkse de urinezak controleren en legen</a:t>
            </a:r>
          </a:p>
          <a:p>
            <a:pPr marL="285750" indent="-285750">
              <a:buFont typeface="Arial" pitchFamily="34" charset="0"/>
              <a:buChar char="•"/>
            </a:pPr>
            <a:endParaRPr lang="nl-NL" sz="2800" dirty="0"/>
          </a:p>
          <a:p>
            <a:pPr marL="285750" indent="-285750">
              <a:buFont typeface="Arial" pitchFamily="34" charset="0"/>
              <a:buChar char="•"/>
            </a:pPr>
            <a:endParaRPr lang="nl-NL" dirty="0"/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0B651-7CE8-40C2-83D1-C174A3C528DE}" type="slidenum">
              <a:rPr lang="nl-NL" smtClean="0"/>
              <a:t>10</a:t>
            </a:fld>
            <a:endParaRPr lang="nl-NL"/>
          </a:p>
        </p:txBody>
      </p:sp>
      <p:sp>
        <p:nvSpPr>
          <p:cNvPr id="4" name="Rechthoek 3"/>
          <p:cNvSpPr/>
          <p:nvPr/>
        </p:nvSpPr>
        <p:spPr>
          <a:xfrm>
            <a:off x="539552" y="4581128"/>
            <a:ext cx="71287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800" dirty="0">
                <a:hlinkClick r:id="rId2"/>
              </a:rPr>
              <a:t>filmpje: verzorgen van een SP-katheter</a:t>
            </a:r>
            <a:endParaRPr lang="nl-NL" sz="2800" dirty="0"/>
          </a:p>
        </p:txBody>
      </p:sp>
      <p:sp>
        <p:nvSpPr>
          <p:cNvPr id="5" name="Rechthoek 4"/>
          <p:cNvSpPr/>
          <p:nvPr/>
        </p:nvSpPr>
        <p:spPr>
          <a:xfrm>
            <a:off x="553406" y="5517232"/>
            <a:ext cx="689891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800" dirty="0">
                <a:hlinkClick r:id="rId3"/>
              </a:rPr>
              <a:t>filmpje: verzorgen van een SP-katheter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29095386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251520" y="404664"/>
            <a:ext cx="813690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nl-NL" sz="2800" dirty="0"/>
              <a:t>artsen (urologen) verschillen erg van mening of de slang gedraaid moet worden in de insteekopening </a:t>
            </a:r>
          </a:p>
          <a:p>
            <a:pPr marL="285750" indent="-285750">
              <a:buFont typeface="Arial" pitchFamily="34" charset="0"/>
              <a:buChar char="•"/>
            </a:pPr>
            <a:endParaRPr lang="nl-NL" sz="2800" dirty="0"/>
          </a:p>
          <a:p>
            <a:pPr marL="285750" indent="-285750">
              <a:buFont typeface="Arial" pitchFamily="34" charset="0"/>
              <a:buChar char="•"/>
            </a:pPr>
            <a:r>
              <a:rPr lang="nl-NL" sz="2800" dirty="0"/>
              <a:t>het kan dus heel erg wisselen per instelling</a:t>
            </a:r>
          </a:p>
          <a:p>
            <a:pPr marL="285750" indent="-285750">
              <a:buFont typeface="Arial" pitchFamily="34" charset="0"/>
              <a:buChar char="•"/>
            </a:pPr>
            <a:endParaRPr lang="nl-NL" sz="2800" dirty="0"/>
          </a:p>
          <a:p>
            <a:pPr marL="285750" indent="-285750">
              <a:buFont typeface="Arial" pitchFamily="34" charset="0"/>
              <a:buChar char="•"/>
            </a:pPr>
            <a:r>
              <a:rPr lang="nl-NL" sz="2800" dirty="0"/>
              <a:t>let altijd goed op het protocol dat gehanteerd wordt binnen de instelling.</a:t>
            </a:r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0B651-7CE8-40C2-83D1-C174A3C528DE}" type="slidenum">
              <a:rPr lang="nl-NL" smtClean="0"/>
              <a:t>11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509574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611560" y="692696"/>
            <a:ext cx="7776864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b="1" u="sng" dirty="0"/>
              <a:t>Observatiepunten:</a:t>
            </a:r>
          </a:p>
          <a:p>
            <a:endParaRPr lang="nl-NL" sz="2800" dirty="0"/>
          </a:p>
          <a:p>
            <a:pPr marL="285750" indent="-285750">
              <a:buFont typeface="Arial" pitchFamily="34" charset="0"/>
              <a:buChar char="•"/>
            </a:pPr>
            <a:r>
              <a:rPr lang="nl-NL" sz="2800" dirty="0"/>
              <a:t>verband niet te strak (net teveel pleisters gebruiken)</a:t>
            </a:r>
          </a:p>
          <a:p>
            <a:pPr marL="285750" indent="-285750">
              <a:buFont typeface="Arial" pitchFamily="34" charset="0"/>
              <a:buChar char="•"/>
            </a:pPr>
            <a:endParaRPr lang="nl-NL" sz="2800" dirty="0"/>
          </a:p>
          <a:p>
            <a:pPr marL="285750" indent="-285750">
              <a:buFont typeface="Arial" pitchFamily="34" charset="0"/>
              <a:buChar char="•"/>
            </a:pPr>
            <a:r>
              <a:rPr lang="nl-NL" sz="2800" dirty="0"/>
              <a:t>geen knikken in de slang</a:t>
            </a:r>
          </a:p>
          <a:p>
            <a:pPr marL="285750" indent="-285750">
              <a:buFont typeface="Arial" pitchFamily="34" charset="0"/>
              <a:buChar char="•"/>
            </a:pPr>
            <a:endParaRPr lang="nl-NL" sz="2800" dirty="0"/>
          </a:p>
          <a:p>
            <a:pPr marL="285750" indent="-285750">
              <a:buFont typeface="Arial" pitchFamily="34" charset="0"/>
              <a:buChar char="•"/>
            </a:pPr>
            <a:r>
              <a:rPr lang="nl-NL" sz="2800" dirty="0"/>
              <a:t>kleur van de insteekopening</a:t>
            </a:r>
          </a:p>
          <a:p>
            <a:pPr marL="285750" indent="-285750">
              <a:buFont typeface="Arial" pitchFamily="34" charset="0"/>
              <a:buChar char="•"/>
            </a:pPr>
            <a:endParaRPr lang="nl-NL" sz="2800" dirty="0"/>
          </a:p>
          <a:p>
            <a:pPr marL="285750" indent="-285750">
              <a:buFont typeface="Arial" pitchFamily="34" charset="0"/>
              <a:buChar char="•"/>
            </a:pPr>
            <a:r>
              <a:rPr lang="nl-NL" sz="2800" dirty="0"/>
              <a:t>vocht uit de insteekopening</a:t>
            </a:r>
          </a:p>
          <a:p>
            <a:pPr marL="285750" indent="-285750">
              <a:buFont typeface="Arial" pitchFamily="34" charset="0"/>
              <a:buChar char="•"/>
            </a:pPr>
            <a:endParaRPr lang="nl-NL" sz="2800" dirty="0"/>
          </a:p>
          <a:p>
            <a:pPr marL="285750" indent="-285750">
              <a:buFont typeface="Arial" pitchFamily="34" charset="0"/>
              <a:buChar char="•"/>
            </a:pPr>
            <a:r>
              <a:rPr lang="nl-NL" sz="2800" dirty="0"/>
              <a:t>geur bij de verzorging</a:t>
            </a:r>
          </a:p>
          <a:p>
            <a:pPr marL="285750" indent="-285750">
              <a:buFont typeface="Arial" pitchFamily="34" charset="0"/>
              <a:buChar char="•"/>
            </a:pPr>
            <a:endParaRPr lang="nl-NL" dirty="0"/>
          </a:p>
          <a:p>
            <a:pPr marL="285750" indent="-285750">
              <a:buFont typeface="Arial" pitchFamily="34" charset="0"/>
              <a:buChar char="•"/>
            </a:pPr>
            <a:endParaRPr lang="nl-NL" dirty="0"/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0B651-7CE8-40C2-83D1-C174A3C528DE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454586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395536" y="476672"/>
            <a:ext cx="6880666" cy="65556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u="sng" dirty="0"/>
              <a:t>Complicaties:</a:t>
            </a:r>
          </a:p>
          <a:p>
            <a:endParaRPr lang="nl-NL" sz="2800" dirty="0"/>
          </a:p>
          <a:p>
            <a:pPr marL="285750" indent="-285750">
              <a:buFont typeface="Arial" pitchFamily="34" charset="0"/>
              <a:buChar char="•"/>
            </a:pPr>
            <a:r>
              <a:rPr lang="nl-NL" sz="2800" dirty="0"/>
              <a:t>blaaskrampen</a:t>
            </a:r>
          </a:p>
          <a:p>
            <a:pPr marL="285750" indent="-285750">
              <a:buFont typeface="Arial" pitchFamily="34" charset="0"/>
              <a:buChar char="•"/>
            </a:pPr>
            <a:endParaRPr lang="nl-NL" sz="2800" dirty="0"/>
          </a:p>
          <a:p>
            <a:pPr marL="285750" indent="-285750">
              <a:buFont typeface="Arial" pitchFamily="34" charset="0"/>
              <a:buChar char="•"/>
            </a:pPr>
            <a:r>
              <a:rPr lang="nl-NL" sz="2800" dirty="0"/>
              <a:t>steenaanslag bij een latexkatheter</a:t>
            </a:r>
          </a:p>
          <a:p>
            <a:pPr marL="285750" indent="-285750">
              <a:buFont typeface="Arial" pitchFamily="34" charset="0"/>
              <a:buChar char="•"/>
            </a:pPr>
            <a:endParaRPr lang="nl-NL" sz="2800" dirty="0"/>
          </a:p>
          <a:p>
            <a:pPr marL="285750" indent="-285750">
              <a:buFont typeface="Arial" pitchFamily="34" charset="0"/>
              <a:buChar char="•"/>
            </a:pPr>
            <a:r>
              <a:rPr lang="nl-NL" sz="2800" dirty="0"/>
              <a:t>lekkage</a:t>
            </a:r>
          </a:p>
          <a:p>
            <a:pPr marL="285750" indent="-285750">
              <a:buFont typeface="Arial" pitchFamily="34" charset="0"/>
              <a:buChar char="•"/>
            </a:pPr>
            <a:endParaRPr lang="nl-NL" sz="2800" dirty="0"/>
          </a:p>
          <a:p>
            <a:pPr marL="285750" indent="-285750">
              <a:buFont typeface="Arial" pitchFamily="34" charset="0"/>
              <a:buChar char="•"/>
            </a:pPr>
            <a:r>
              <a:rPr lang="nl-NL" sz="2800" dirty="0"/>
              <a:t>bloedingen door irritatie van de katheter</a:t>
            </a:r>
          </a:p>
          <a:p>
            <a:pPr marL="285750" indent="-285750">
              <a:buFont typeface="Arial" pitchFamily="34" charset="0"/>
              <a:buChar char="•"/>
            </a:pPr>
            <a:endParaRPr lang="nl-NL" sz="2800" dirty="0"/>
          </a:p>
          <a:p>
            <a:pPr marL="285750" indent="-285750">
              <a:buFont typeface="Arial" pitchFamily="34" charset="0"/>
              <a:buChar char="•"/>
            </a:pPr>
            <a:r>
              <a:rPr lang="nl-NL" sz="2800" dirty="0"/>
              <a:t>urineweginfecties</a:t>
            </a:r>
          </a:p>
          <a:p>
            <a:pPr marL="285750" indent="-285750">
              <a:buFont typeface="Arial" pitchFamily="34" charset="0"/>
              <a:buChar char="•"/>
            </a:pPr>
            <a:endParaRPr lang="nl-NL" sz="2800" dirty="0"/>
          </a:p>
          <a:p>
            <a:pPr marL="285750" indent="-285750">
              <a:buFont typeface="Arial" pitchFamily="34" charset="0"/>
              <a:buChar char="•"/>
            </a:pPr>
            <a:r>
              <a:rPr lang="nl-NL" sz="2800" dirty="0"/>
              <a:t>Uitvallen van de katheter</a:t>
            </a:r>
          </a:p>
          <a:p>
            <a:pPr marL="285750" indent="-285750">
              <a:buFont typeface="Arial" pitchFamily="34" charset="0"/>
              <a:buChar char="•"/>
            </a:pPr>
            <a:endParaRPr lang="nl-NL" sz="2800" dirty="0"/>
          </a:p>
          <a:p>
            <a:pPr marL="285750" indent="-285750">
              <a:buFont typeface="Arial" pitchFamily="34" charset="0"/>
              <a:buChar char="•"/>
            </a:pPr>
            <a:endParaRPr lang="nl-NL" sz="2800" dirty="0"/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0B651-7CE8-40C2-83D1-C174A3C528DE}" type="slidenum">
              <a:rPr lang="nl-NL" smtClean="0"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813062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1835696" y="2780928"/>
            <a:ext cx="491673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5400" b="1" dirty="0"/>
              <a:t> blaasspoelen</a:t>
            </a:r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0B651-7CE8-40C2-83D1-C174A3C528DE}" type="slidenum">
              <a:rPr lang="nl-NL" smtClean="0"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1725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422470" y="764704"/>
            <a:ext cx="84969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/>
              <a:t>een blaas kan gespoeld worden bij zowel een CAD als een SP-katheter</a:t>
            </a:r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0B651-7CE8-40C2-83D1-C174A3C528DE}" type="slidenum">
              <a:rPr lang="nl-NL" smtClean="0"/>
              <a:t>15</a:t>
            </a:fld>
            <a:endParaRPr lang="nl-NL"/>
          </a:p>
        </p:txBody>
      </p:sp>
      <p:pic>
        <p:nvPicPr>
          <p:cNvPr id="2052" name="Picture 4" descr="http://www.xead.nl/resize/500-500/upload/68a77e6f79318921f01065a4e47b390dUGxhYXRzZW5fc3VwcmFwdWJpc2NoZV9jYXRoMS5qcGc=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091" y="2420888"/>
            <a:ext cx="8037962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80987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179512" y="548680"/>
            <a:ext cx="878497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u="sng" dirty="0"/>
              <a:t>Indicties voor blaasspoelen:</a:t>
            </a:r>
          </a:p>
          <a:p>
            <a:endParaRPr lang="nl-NL" sz="2400" dirty="0"/>
          </a:p>
          <a:p>
            <a:pPr marL="285750" indent="-285750">
              <a:buFont typeface="Arial" pitchFamily="34" charset="0"/>
              <a:buChar char="•"/>
            </a:pPr>
            <a:r>
              <a:rPr lang="nl-NL" sz="2800" dirty="0"/>
              <a:t>preventief:</a:t>
            </a:r>
          </a:p>
          <a:p>
            <a:r>
              <a:rPr lang="nl-NL" sz="2800" dirty="0"/>
              <a:t>	* om verstopping te voorkomen</a:t>
            </a:r>
          </a:p>
          <a:p>
            <a:r>
              <a:rPr lang="nl-NL" sz="2800" dirty="0"/>
              <a:t>	* om urineweginfecties te voorkomen</a:t>
            </a:r>
          </a:p>
          <a:p>
            <a:r>
              <a:rPr lang="nl-NL" sz="2800" dirty="0"/>
              <a:t>	* voor het verwijderen van aanslag en sediment</a:t>
            </a:r>
          </a:p>
          <a:p>
            <a:endParaRPr lang="nl-NL" sz="2800" dirty="0"/>
          </a:p>
          <a:p>
            <a:pPr marL="285750" indent="-285750">
              <a:buFont typeface="Arial" pitchFamily="34" charset="0"/>
              <a:buChar char="•"/>
            </a:pPr>
            <a:r>
              <a:rPr lang="nl-NL" sz="2800" dirty="0"/>
              <a:t>het reinigen van de blaas voor en na een operatie</a:t>
            </a:r>
          </a:p>
          <a:p>
            <a:endParaRPr lang="nl-NL" sz="2800" dirty="0"/>
          </a:p>
          <a:p>
            <a:pPr marL="285750" indent="-285750">
              <a:buFont typeface="Arial" pitchFamily="34" charset="0"/>
              <a:buChar char="•"/>
            </a:pPr>
            <a:r>
              <a:rPr lang="nl-NL" sz="2800" dirty="0"/>
              <a:t>medicamenteuze behandeling van de blaas (de spoelvloeistof bevat medicijnen)</a:t>
            </a:r>
          </a:p>
          <a:p>
            <a:pPr marL="285750" indent="-285750">
              <a:buFont typeface="Arial" pitchFamily="34" charset="0"/>
              <a:buChar char="•"/>
            </a:pPr>
            <a:endParaRPr lang="nl-NL" dirty="0"/>
          </a:p>
          <a:p>
            <a:pPr marL="285750" indent="-285750">
              <a:buFont typeface="Arial" pitchFamily="34" charset="0"/>
              <a:buChar char="•"/>
            </a:pPr>
            <a:endParaRPr lang="nl-NL" dirty="0"/>
          </a:p>
        </p:txBody>
      </p:sp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0B651-7CE8-40C2-83D1-C174A3C528DE}" type="slidenum">
              <a:rPr lang="nl-NL" smtClean="0"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362059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323529" y="404664"/>
            <a:ext cx="864096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b="1" u="sng" dirty="0"/>
              <a:t>Complicaties bij het blaasspoelen:</a:t>
            </a:r>
          </a:p>
          <a:p>
            <a:endParaRPr lang="nl-NL" sz="2800" dirty="0"/>
          </a:p>
          <a:p>
            <a:pPr marL="285750" indent="-285750">
              <a:buFont typeface="Arial" pitchFamily="34" charset="0"/>
              <a:buChar char="•"/>
            </a:pPr>
            <a:r>
              <a:rPr lang="nl-NL" sz="2800" dirty="0"/>
              <a:t>spoelvloeistof loopt moeilijk in (verstopte katheter)</a:t>
            </a:r>
          </a:p>
          <a:p>
            <a:pPr marL="285750" indent="-285750">
              <a:buFont typeface="Arial" pitchFamily="34" charset="0"/>
              <a:buChar char="•"/>
            </a:pPr>
            <a:endParaRPr lang="nl-NL" sz="2800" dirty="0"/>
          </a:p>
          <a:p>
            <a:pPr marL="285750" indent="-285750">
              <a:buFont typeface="Arial" pitchFamily="34" charset="0"/>
              <a:buChar char="•"/>
            </a:pPr>
            <a:r>
              <a:rPr lang="nl-NL" sz="2800" dirty="0"/>
              <a:t>blaaskrampen</a:t>
            </a:r>
          </a:p>
          <a:p>
            <a:pPr marL="285750" indent="-285750">
              <a:buFont typeface="Arial" pitchFamily="34" charset="0"/>
              <a:buChar char="•"/>
            </a:pPr>
            <a:endParaRPr lang="nl-NL" sz="2800" dirty="0"/>
          </a:p>
          <a:p>
            <a:pPr marL="285750" indent="-285750">
              <a:buFont typeface="Arial" pitchFamily="34" charset="0"/>
              <a:buChar char="•"/>
            </a:pPr>
            <a:r>
              <a:rPr lang="nl-NL" sz="2800" dirty="0"/>
              <a:t>infecties door het inbrengen van bacteriën</a:t>
            </a:r>
          </a:p>
          <a:p>
            <a:pPr marL="285750" indent="-285750">
              <a:buFont typeface="Arial" pitchFamily="34" charset="0"/>
              <a:buChar char="•"/>
            </a:pPr>
            <a:endParaRPr lang="nl-NL" sz="2800" dirty="0"/>
          </a:p>
          <a:p>
            <a:pPr marL="285750" indent="-285750">
              <a:buFont typeface="Arial" pitchFamily="34" charset="0"/>
              <a:buChar char="•"/>
            </a:pPr>
            <a:r>
              <a:rPr lang="nl-NL" sz="2800" dirty="0"/>
              <a:t>beschadiging van de blaaswand door het te krachtig inspuiten van de vloeistof</a:t>
            </a:r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0B651-7CE8-40C2-83D1-C174A3C528DE}" type="slidenum">
              <a:rPr lang="nl-NL" smtClean="0"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705829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683568" y="764704"/>
            <a:ext cx="7704856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b="1" u="sng" dirty="0"/>
              <a:t>Aandachtspunten:</a:t>
            </a:r>
          </a:p>
          <a:p>
            <a:endParaRPr lang="nl-NL" sz="2800" dirty="0"/>
          </a:p>
          <a:p>
            <a:pPr marL="285750" indent="-285750">
              <a:buFont typeface="Arial" pitchFamily="34" charset="0"/>
              <a:buChar char="•"/>
            </a:pPr>
            <a:r>
              <a:rPr lang="nl-NL" sz="2800" dirty="0"/>
              <a:t>controleer of de spoelvloeistof op kamertemperatuur is</a:t>
            </a:r>
          </a:p>
          <a:p>
            <a:pPr marL="285750" indent="-285750">
              <a:buFont typeface="Arial" pitchFamily="34" charset="0"/>
              <a:buChar char="•"/>
            </a:pPr>
            <a:endParaRPr lang="nl-NL" sz="2800" dirty="0"/>
          </a:p>
          <a:p>
            <a:pPr marL="285750" indent="-285750">
              <a:buFont typeface="Arial" pitchFamily="34" charset="0"/>
              <a:buChar char="•"/>
            </a:pPr>
            <a:r>
              <a:rPr lang="nl-NL" sz="2800" dirty="0"/>
              <a:t>breng de spoelvloeistof langzaam in</a:t>
            </a:r>
          </a:p>
          <a:p>
            <a:pPr marL="285750" indent="-285750">
              <a:buFont typeface="Arial" pitchFamily="34" charset="0"/>
              <a:buChar char="•"/>
            </a:pPr>
            <a:endParaRPr lang="nl-NL" sz="2800" dirty="0"/>
          </a:p>
          <a:p>
            <a:pPr marL="285750" indent="-285750">
              <a:buFont typeface="Arial" pitchFamily="34" charset="0"/>
              <a:buChar char="•"/>
            </a:pPr>
            <a:r>
              <a:rPr lang="nl-NL" sz="2800" dirty="0"/>
              <a:t>masseer evt. de onderbuik</a:t>
            </a:r>
          </a:p>
          <a:p>
            <a:pPr marL="285750" indent="-285750">
              <a:buFont typeface="Arial" pitchFamily="34" charset="0"/>
              <a:buChar char="•"/>
            </a:pPr>
            <a:endParaRPr lang="nl-NL" sz="2800" dirty="0"/>
          </a:p>
          <a:p>
            <a:pPr marL="285750" indent="-285750">
              <a:buFont typeface="Arial" pitchFamily="34" charset="0"/>
              <a:buChar char="•"/>
            </a:pPr>
            <a:r>
              <a:rPr lang="nl-NL" sz="2800" dirty="0"/>
              <a:t>afleiding kan ontspannen</a:t>
            </a:r>
          </a:p>
          <a:p>
            <a:endParaRPr lang="nl-NL" dirty="0"/>
          </a:p>
          <a:p>
            <a:pPr marL="285750" indent="-285750">
              <a:buFont typeface="Arial" pitchFamily="34" charset="0"/>
              <a:buChar char="•"/>
            </a:pPr>
            <a:endParaRPr lang="nl-NL" dirty="0"/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0B651-7CE8-40C2-83D1-C174A3C528DE}" type="slidenum">
              <a:rPr lang="nl-NL" smtClean="0"/>
              <a:t>18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646210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0B651-7CE8-40C2-83D1-C174A3C528DE}" type="slidenum">
              <a:rPr lang="nl-NL" smtClean="0"/>
              <a:t>19</a:t>
            </a:fld>
            <a:endParaRPr lang="nl-NL"/>
          </a:p>
        </p:txBody>
      </p:sp>
      <p:sp>
        <p:nvSpPr>
          <p:cNvPr id="3" name="Tekstvak 2"/>
          <p:cNvSpPr txBox="1"/>
          <p:nvPr/>
        </p:nvSpPr>
        <p:spPr>
          <a:xfrm>
            <a:off x="395536" y="375047"/>
            <a:ext cx="84969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sz="2400" dirty="0"/>
          </a:p>
          <a:p>
            <a:endParaRPr lang="nl-NL" sz="2400" dirty="0"/>
          </a:p>
          <a:p>
            <a:pPr marL="342900" indent="-342900">
              <a:buFont typeface="Arial" pitchFamily="34" charset="0"/>
              <a:buChar char="•"/>
            </a:pPr>
            <a:r>
              <a:rPr lang="nl-NL" sz="2400" dirty="0"/>
              <a:t>er zijn verschillende soorten spoelvloeistoffen </a:t>
            </a:r>
            <a:r>
              <a:rPr lang="nl-NL" sz="2400" dirty="0">
                <a:sym typeface="Wingdings" pitchFamily="2" charset="2"/>
              </a:rPr>
              <a:t> ze hebben alle een verschillende werking en inwerktijd</a:t>
            </a:r>
            <a:endParaRPr lang="nl-NL" sz="2400" dirty="0"/>
          </a:p>
          <a:p>
            <a:pPr marL="342900" indent="-342900">
              <a:buFont typeface="Arial" pitchFamily="34" charset="0"/>
              <a:buChar char="•"/>
            </a:pPr>
            <a:endParaRPr lang="nl-NL" sz="2400" dirty="0"/>
          </a:p>
          <a:p>
            <a:pPr marL="342900" indent="-342900">
              <a:buFont typeface="Arial" pitchFamily="34" charset="0"/>
              <a:buChar char="•"/>
            </a:pPr>
            <a:r>
              <a:rPr lang="nl-NL" sz="2400" dirty="0"/>
              <a:t>de spoelzakjes noemen we uro-tainers</a:t>
            </a:r>
          </a:p>
        </p:txBody>
      </p:sp>
      <p:pic>
        <p:nvPicPr>
          <p:cNvPr id="3076" name="Picture 4" descr="http://nederlands.bbraun.be/service-layer-core/res/public/document/BPG000000000000000100004128800000/52CF444DBF9614C0E1008000D400106F52CF444FBF9614C0E1008000D400106F?vc=CW_NL_BE&amp;s=b632663d197e49f5137a51e7ed50672a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068960"/>
            <a:ext cx="3456383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35890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323528" y="188640"/>
            <a:ext cx="8496944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u="sng" dirty="0"/>
              <a:t>Aan het einde van deze les:</a:t>
            </a:r>
          </a:p>
          <a:p>
            <a:endParaRPr lang="nl-NL" sz="2400" dirty="0"/>
          </a:p>
          <a:p>
            <a:pPr marL="285750" indent="-285750">
              <a:buFont typeface="Arial" pitchFamily="34" charset="0"/>
              <a:buChar char="•"/>
            </a:pPr>
            <a:r>
              <a:rPr lang="nl-NL" sz="2400" dirty="0"/>
              <a:t>Weet je wat een </a:t>
            </a:r>
            <a:r>
              <a:rPr lang="nl-NL" sz="2400" b="1" dirty="0">
                <a:solidFill>
                  <a:srgbClr val="FF0000"/>
                </a:solidFill>
              </a:rPr>
              <a:t>SP-katheter</a:t>
            </a:r>
            <a:r>
              <a:rPr lang="nl-NL" sz="2400" dirty="0"/>
              <a:t> is</a:t>
            </a:r>
          </a:p>
          <a:p>
            <a:pPr marL="285750" indent="-285750">
              <a:buFont typeface="Arial" pitchFamily="34" charset="0"/>
              <a:buChar char="•"/>
            </a:pPr>
            <a:endParaRPr lang="nl-NL" sz="2400" dirty="0"/>
          </a:p>
          <a:p>
            <a:pPr marL="285750" indent="-285750">
              <a:buFont typeface="Arial" pitchFamily="34" charset="0"/>
              <a:buChar char="•"/>
            </a:pPr>
            <a:r>
              <a:rPr lang="nl-NL" sz="2400" dirty="0"/>
              <a:t>Kun je uitleggen hoe je een </a:t>
            </a:r>
            <a:r>
              <a:rPr lang="nl-NL" sz="2400" b="1" dirty="0">
                <a:solidFill>
                  <a:srgbClr val="FF0000"/>
                </a:solidFill>
              </a:rPr>
              <a:t>SP-katheter verzorgt </a:t>
            </a:r>
            <a:r>
              <a:rPr lang="nl-NL" sz="2400" dirty="0"/>
              <a:t>en wat de </a:t>
            </a:r>
            <a:r>
              <a:rPr lang="nl-NL" sz="2400" b="1" dirty="0">
                <a:solidFill>
                  <a:srgbClr val="FF0000"/>
                </a:solidFill>
              </a:rPr>
              <a:t>observatiepunten</a:t>
            </a:r>
            <a:r>
              <a:rPr lang="nl-NL" sz="2400" dirty="0"/>
              <a:t> zijn</a:t>
            </a:r>
          </a:p>
          <a:p>
            <a:pPr marL="285750" indent="-285750">
              <a:buFont typeface="Arial" pitchFamily="34" charset="0"/>
              <a:buChar char="•"/>
            </a:pPr>
            <a:endParaRPr lang="nl-NL" sz="2400" dirty="0"/>
          </a:p>
          <a:p>
            <a:pPr marL="285750" indent="-285750">
              <a:buFont typeface="Arial" pitchFamily="34" charset="0"/>
              <a:buChar char="•"/>
            </a:pPr>
            <a:r>
              <a:rPr lang="nl-NL" sz="2400" dirty="0"/>
              <a:t>Weet je wat de </a:t>
            </a:r>
            <a:r>
              <a:rPr lang="nl-NL" sz="2400" b="1" dirty="0">
                <a:solidFill>
                  <a:srgbClr val="FF0000"/>
                </a:solidFill>
              </a:rPr>
              <a:t>indicaties</a:t>
            </a:r>
            <a:r>
              <a:rPr lang="nl-NL" sz="2400" dirty="0"/>
              <a:t> zijn voor het plaatsen van een SP-katheter</a:t>
            </a:r>
          </a:p>
          <a:p>
            <a:endParaRPr lang="nl-NL" sz="2400" dirty="0"/>
          </a:p>
          <a:p>
            <a:pPr marL="285750" indent="-285750">
              <a:buFont typeface="Arial" pitchFamily="34" charset="0"/>
              <a:buChar char="•"/>
            </a:pPr>
            <a:r>
              <a:rPr lang="nl-NL" sz="2400" dirty="0"/>
              <a:t>Weet je wat de </a:t>
            </a:r>
            <a:r>
              <a:rPr lang="nl-NL" sz="2400" b="1" dirty="0">
                <a:solidFill>
                  <a:srgbClr val="FF0000"/>
                </a:solidFill>
              </a:rPr>
              <a:t>complicaties</a:t>
            </a:r>
            <a:r>
              <a:rPr lang="nl-NL" sz="2400" dirty="0"/>
              <a:t> zijn bij een SP-katheter</a:t>
            </a:r>
          </a:p>
          <a:p>
            <a:r>
              <a:rPr lang="nl-NL" sz="2400" dirty="0"/>
              <a:t>--------------------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nl-NL" sz="2400" dirty="0"/>
              <a:t>Weet je wat </a:t>
            </a:r>
            <a:r>
              <a:rPr lang="nl-NL" sz="2400" b="1" dirty="0">
                <a:solidFill>
                  <a:srgbClr val="FF0000"/>
                </a:solidFill>
              </a:rPr>
              <a:t>blaasspoelen</a:t>
            </a:r>
            <a:r>
              <a:rPr lang="nl-NL" sz="2400" dirty="0"/>
              <a:t> is</a:t>
            </a:r>
          </a:p>
          <a:p>
            <a:pPr marL="285750" indent="-285750">
              <a:buFont typeface="Arial" pitchFamily="34" charset="0"/>
              <a:buChar char="•"/>
            </a:pPr>
            <a:endParaRPr lang="nl-NL" sz="2400" dirty="0"/>
          </a:p>
          <a:p>
            <a:pPr marL="285750" indent="-285750">
              <a:buFont typeface="Arial" pitchFamily="34" charset="0"/>
              <a:buChar char="•"/>
            </a:pPr>
            <a:r>
              <a:rPr lang="nl-NL" sz="2400" dirty="0"/>
              <a:t>Wat de </a:t>
            </a:r>
            <a:r>
              <a:rPr lang="nl-NL" sz="2400" b="1" dirty="0">
                <a:solidFill>
                  <a:srgbClr val="FF0000"/>
                </a:solidFill>
              </a:rPr>
              <a:t>indicaties</a:t>
            </a:r>
            <a:r>
              <a:rPr lang="nl-NL" sz="2400" dirty="0"/>
              <a:t> zijn voor het blaasspoelen</a:t>
            </a:r>
          </a:p>
          <a:p>
            <a:pPr marL="285750" indent="-285750">
              <a:buFont typeface="Arial" pitchFamily="34" charset="0"/>
              <a:buChar char="•"/>
            </a:pPr>
            <a:endParaRPr lang="nl-NL" sz="2400" dirty="0"/>
          </a:p>
          <a:p>
            <a:pPr marL="285750" indent="-285750">
              <a:buFont typeface="Arial" pitchFamily="34" charset="0"/>
              <a:buChar char="•"/>
            </a:pPr>
            <a:r>
              <a:rPr lang="nl-NL" sz="2400" dirty="0"/>
              <a:t>Kun je uitleggen </a:t>
            </a:r>
            <a:r>
              <a:rPr lang="nl-NL" sz="2400" b="1" dirty="0">
                <a:solidFill>
                  <a:srgbClr val="FF0000"/>
                </a:solidFill>
              </a:rPr>
              <a:t>hoe</a:t>
            </a:r>
            <a:r>
              <a:rPr lang="nl-NL" sz="2400" dirty="0"/>
              <a:t> een blaas </a:t>
            </a:r>
            <a:r>
              <a:rPr lang="nl-NL" sz="2400" b="1" dirty="0">
                <a:solidFill>
                  <a:srgbClr val="FF0000"/>
                </a:solidFill>
              </a:rPr>
              <a:t>gespoeld</a:t>
            </a:r>
            <a:r>
              <a:rPr lang="nl-NL" sz="2400" dirty="0"/>
              <a:t> wordt</a:t>
            </a:r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0B651-7CE8-40C2-83D1-C174A3C528DE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2452114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0B651-7CE8-40C2-83D1-C174A3C528DE}" type="slidenum">
              <a:rPr lang="nl-NL" smtClean="0"/>
              <a:t>20</a:t>
            </a:fld>
            <a:endParaRPr lang="nl-NL"/>
          </a:p>
        </p:txBody>
      </p:sp>
      <p:sp>
        <p:nvSpPr>
          <p:cNvPr id="3" name="Rechthoek 2"/>
          <p:cNvSpPr/>
          <p:nvPr/>
        </p:nvSpPr>
        <p:spPr>
          <a:xfrm>
            <a:off x="323528" y="609537"/>
            <a:ext cx="4572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b="1" dirty="0" err="1"/>
              <a:t>Uro-Tainer</a:t>
            </a:r>
            <a:r>
              <a:rPr lang="nl-NL" b="1" baseline="30000" dirty="0"/>
              <a:t>®</a:t>
            </a:r>
            <a:r>
              <a:rPr lang="nl-NL" b="1" dirty="0"/>
              <a:t> </a:t>
            </a:r>
            <a:r>
              <a:rPr lang="nl-NL" b="1" dirty="0" err="1"/>
              <a:t>Twin</a:t>
            </a:r>
            <a:r>
              <a:rPr lang="nl-NL" b="1" dirty="0"/>
              <a:t> SUBY G</a:t>
            </a:r>
          </a:p>
          <a:p>
            <a:endParaRPr lang="nl-NL" b="1" dirty="0"/>
          </a:p>
          <a:p>
            <a:pPr marL="285750" indent="-285750">
              <a:buFont typeface="Arial" pitchFamily="34" charset="0"/>
              <a:buChar char="•"/>
            </a:pPr>
            <a:r>
              <a:rPr lang="nl-NL" dirty="0"/>
              <a:t>Een licht </a:t>
            </a:r>
            <a:r>
              <a:rPr lang="nl-NL" dirty="0" err="1"/>
              <a:t>hypotone</a:t>
            </a:r>
            <a:r>
              <a:rPr lang="nl-NL" dirty="0"/>
              <a:t> vloeistof die minder irriterend is door toevoeging van magnesium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nl-NL" b="1" i="1" dirty="0"/>
              <a:t>Ter voorkoming van kristallisatie van fosfaten en voor het oplossen van bestaande verkalking bij de verblijfskatheter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nl-NL" b="1" i="1" dirty="0"/>
              <a:t>Frequentie: 2 à 3 keer per week </a:t>
            </a:r>
            <a:r>
              <a:rPr lang="nl-NL" dirty="0"/>
              <a:t>afhankelijk van de problematiek, tenzij anders voorgeschreven door de arts. </a:t>
            </a:r>
            <a:r>
              <a:rPr lang="nl-NL" b="1" i="1" dirty="0"/>
              <a:t>De vloeistof dient 15 minuten in de blaas te blijven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nl-NL" dirty="0"/>
              <a:t>pH 4,2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nl-NL" dirty="0"/>
              <a:t>2 x 30ml</a:t>
            </a:r>
          </a:p>
        </p:txBody>
      </p:sp>
      <p:pic>
        <p:nvPicPr>
          <p:cNvPr id="5122" name="Picture 2" descr="http://nederlands.bbraun.be/service-layer-core/res/public/thumbnail/BPG000000000000000100004285200000/52CF44D6BF9614C0E1008000D400106F52CF44D8BF9614C0E1008000D400106F?vc=CW_NL_BE&amp;s=1b5d9bb3e783ec864215e4a042241f0a">
            <a:hlinkClick r:id="rId2" tooltip="Uro-Tainer&lt;sup&gt;®&lt;/sup&gt; Twin SUBY G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980728"/>
            <a:ext cx="2880320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33730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0B651-7CE8-40C2-83D1-C174A3C528DE}" type="slidenum">
              <a:rPr lang="nl-NL" smtClean="0"/>
              <a:t>21</a:t>
            </a:fld>
            <a:endParaRPr lang="nl-NL"/>
          </a:p>
        </p:txBody>
      </p:sp>
      <p:sp>
        <p:nvSpPr>
          <p:cNvPr id="3" name="Rechthoek 2"/>
          <p:cNvSpPr/>
          <p:nvPr/>
        </p:nvSpPr>
        <p:spPr>
          <a:xfrm>
            <a:off x="467544" y="620688"/>
            <a:ext cx="4572000" cy="480131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b="1" dirty="0" err="1"/>
              <a:t>Uro-Tainer</a:t>
            </a:r>
            <a:r>
              <a:rPr lang="nl-NL" b="1" baseline="30000" dirty="0"/>
              <a:t>®</a:t>
            </a:r>
            <a:r>
              <a:rPr lang="nl-NL" b="1" dirty="0"/>
              <a:t> SOLUTIO R</a:t>
            </a:r>
          </a:p>
          <a:p>
            <a:endParaRPr lang="nl-NL" b="1" dirty="0"/>
          </a:p>
          <a:p>
            <a:pPr marL="285750" indent="-285750">
              <a:buFont typeface="Arial" pitchFamily="34" charset="0"/>
              <a:buChar char="•"/>
            </a:pPr>
            <a:r>
              <a:rPr lang="nl-NL" dirty="0"/>
              <a:t>Licht </a:t>
            </a:r>
            <a:r>
              <a:rPr lang="nl-NL" dirty="0" err="1"/>
              <a:t>hypotone</a:t>
            </a:r>
            <a:r>
              <a:rPr lang="nl-NL" dirty="0"/>
              <a:t> vloeistof die door de hogere concentratie citroenzuur en </a:t>
            </a:r>
            <a:r>
              <a:rPr lang="nl-NL" dirty="0" err="1"/>
              <a:t>gluconolacton</a:t>
            </a:r>
            <a:r>
              <a:rPr lang="nl-NL" dirty="0"/>
              <a:t> </a:t>
            </a:r>
            <a:r>
              <a:rPr lang="nl-NL" b="1" i="1" dirty="0"/>
              <a:t>speciaal bedoeld is voor katheters die hardnekkig verkalken en waarbij </a:t>
            </a:r>
            <a:r>
              <a:rPr lang="nl-NL" b="1" i="1" dirty="0" err="1"/>
              <a:t>Suby</a:t>
            </a:r>
            <a:r>
              <a:rPr lang="nl-NL" b="1" i="1" dirty="0"/>
              <a:t> G niet voldoende resultaat geeft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nl-NL" dirty="0"/>
              <a:t>Minimaliseert het trauma bij het verwijderen van de verblijfskatheter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nl-NL" b="1" i="1" dirty="0"/>
              <a:t>Frequentie spoelen: 2 à 3 keer per week afhankelijk van de problematiek</a:t>
            </a:r>
            <a:r>
              <a:rPr lang="nl-NL" dirty="0"/>
              <a:t>, tenzij anders voorgeschreven door de arts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nl-NL" b="1" i="1" dirty="0"/>
              <a:t>De vloeistof dient 5 minuten in de blaas te blijven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nl-NL" dirty="0"/>
              <a:t>pH 4,0</a:t>
            </a:r>
          </a:p>
        </p:txBody>
      </p:sp>
      <p:pic>
        <p:nvPicPr>
          <p:cNvPr id="4098" name="Picture 2" descr="http://nederlands.bbraun.be/service-layer-core/res/public/thumbnail/BPG000000000000000100012005100000/52CF0AC6F2B91BF0E1008000D400106F52CF0AC8F2B91BF0E1008000D400106F?vc=CW_NL_BE&amp;s=a0b3fb7ee4ff2fee8d3224030860b171">
            <a:hlinkClick r:id="rId2" tooltip="Uro-Tainer&lt;sup&gt;®&lt;/sup&gt; SOLUTIO R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620688"/>
            <a:ext cx="3024336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390336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numm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0B651-7CE8-40C2-83D1-C174A3C528DE}" type="slidenum">
              <a:rPr lang="nl-NL" smtClean="0"/>
              <a:t>22</a:t>
            </a:fld>
            <a:endParaRPr lang="nl-NL"/>
          </a:p>
        </p:txBody>
      </p:sp>
      <p:sp>
        <p:nvSpPr>
          <p:cNvPr id="3" name="Rechthoek 2"/>
          <p:cNvSpPr/>
          <p:nvPr/>
        </p:nvSpPr>
        <p:spPr>
          <a:xfrm>
            <a:off x="683568" y="822820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b="1" dirty="0" err="1"/>
              <a:t>Uro-Tainer</a:t>
            </a:r>
            <a:r>
              <a:rPr lang="nl-NL" b="1" baseline="30000" dirty="0"/>
              <a:t>®</a:t>
            </a:r>
            <a:r>
              <a:rPr lang="nl-NL" b="1" dirty="0"/>
              <a:t> </a:t>
            </a:r>
            <a:r>
              <a:rPr lang="nl-NL" b="1" dirty="0" err="1"/>
              <a:t>NaCl</a:t>
            </a:r>
            <a:r>
              <a:rPr lang="nl-NL" b="1" dirty="0"/>
              <a:t> 0,9% B. Braun</a:t>
            </a:r>
          </a:p>
          <a:p>
            <a:endParaRPr lang="nl-NL" b="1" dirty="0"/>
          </a:p>
          <a:p>
            <a:pPr marL="285750" indent="-285750">
              <a:buFont typeface="Arial" pitchFamily="34" charset="0"/>
              <a:buChar char="•"/>
            </a:pPr>
            <a:r>
              <a:rPr lang="nl-NL" dirty="0"/>
              <a:t>Isotone vloeistof </a:t>
            </a:r>
            <a:r>
              <a:rPr lang="nl-NL" b="1" i="1" dirty="0"/>
              <a:t>voornamelijk voor mechanisch reinigen van de blaas en katheters, b.v. bij </a:t>
            </a:r>
            <a:r>
              <a:rPr lang="nl-NL" b="1" i="1" dirty="0" err="1"/>
              <a:t>debrisvorming</a:t>
            </a:r>
            <a:r>
              <a:rPr lang="nl-NL" b="1" i="1" dirty="0"/>
              <a:t> in de blaas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nl-NL" b="1" i="1" dirty="0"/>
              <a:t>Frequentie spoelen: 1 à 2 x per dag afhankelijk van de problematiek, tenzij anders voorgeschreven door de arts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nl-NL" dirty="0"/>
              <a:t>pH 7 </a:t>
            </a:r>
          </a:p>
        </p:txBody>
      </p:sp>
      <p:pic>
        <p:nvPicPr>
          <p:cNvPr id="6146" name="Picture 2" descr="http://nederlands.bbraun.be/service-layer-core/res/public/thumbnail/BPG000000000000000100012005600000/52CF32FDC47B1C60E1008000D400106F52CF32FFC47B1C60E1008000D400106F?vc=CW_NL_BE&amp;s=d4101d2fa9965e0750e0799bfdfabf84">
            <a:hlinkClick r:id="rId2" tooltip="Uro-Tainer&lt;sup&gt;®&lt;/sup&gt; NaCl 0,9% B. Braun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1124744"/>
            <a:ext cx="2592288" cy="3567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01321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467544" y="2780928"/>
            <a:ext cx="841929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5400" b="1" dirty="0"/>
              <a:t>suprapubische katheter</a:t>
            </a:r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0B651-7CE8-40C2-83D1-C174A3C528DE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27259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 descr="http://www.nuzorg.noordhoff.nl/2.2/docentendeel/_assets/221578_03k_small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9381" y="548680"/>
            <a:ext cx="5546329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kstvak 2"/>
          <p:cNvSpPr txBox="1"/>
          <p:nvPr/>
        </p:nvSpPr>
        <p:spPr>
          <a:xfrm>
            <a:off x="2267744" y="4978763"/>
            <a:ext cx="44096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200" dirty="0"/>
              <a:t>suprapubische katheter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0B651-7CE8-40C2-83D1-C174A3C528DE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29818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899593" y="1124744"/>
            <a:ext cx="7848872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nl-NL" sz="3200" dirty="0"/>
              <a:t>wordt via de buikwand ingebracht</a:t>
            </a:r>
          </a:p>
          <a:p>
            <a:pPr marL="285750" indent="-285750">
              <a:buFont typeface="Arial" pitchFamily="34" charset="0"/>
              <a:buChar char="•"/>
            </a:pPr>
            <a:endParaRPr lang="nl-NL" sz="3200" dirty="0"/>
          </a:p>
          <a:p>
            <a:pPr marL="285750" indent="-285750">
              <a:buFont typeface="Arial" pitchFamily="34" charset="0"/>
              <a:buChar char="•"/>
            </a:pPr>
            <a:r>
              <a:rPr lang="nl-NL" sz="3200" dirty="0"/>
              <a:t>wordt door een arts ingebracht d.m.v. een gaatje in de buikwand </a:t>
            </a:r>
          </a:p>
          <a:p>
            <a:pPr marL="285750" indent="-285750">
              <a:buFont typeface="Arial" pitchFamily="34" charset="0"/>
              <a:buChar char="•"/>
            </a:pPr>
            <a:endParaRPr lang="nl-NL" sz="3200" dirty="0"/>
          </a:p>
          <a:p>
            <a:pPr marL="285750" indent="-285750">
              <a:buFont typeface="Arial" pitchFamily="34" charset="0"/>
              <a:buChar char="•"/>
            </a:pPr>
            <a:r>
              <a:rPr lang="nl-NL" sz="3200" dirty="0"/>
              <a:t>boven het schaambeen (os pubis)</a:t>
            </a:r>
          </a:p>
          <a:p>
            <a:pPr marL="285750" indent="-285750">
              <a:buFont typeface="Arial" pitchFamily="34" charset="0"/>
              <a:buChar char="•"/>
            </a:pPr>
            <a:endParaRPr lang="nl-NL" dirty="0"/>
          </a:p>
          <a:p>
            <a:pPr marL="285750" indent="-285750">
              <a:buFont typeface="Arial" pitchFamily="34" charset="0"/>
              <a:buChar char="•"/>
            </a:pPr>
            <a:endParaRPr lang="nl-NL" dirty="0"/>
          </a:p>
          <a:p>
            <a:endParaRPr lang="nl-NL" dirty="0"/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0B651-7CE8-40C2-83D1-C174A3C528DE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553004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323528" y="476672"/>
            <a:ext cx="8496944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b="1" u="sng" dirty="0"/>
              <a:t>Voordelen:</a:t>
            </a:r>
          </a:p>
          <a:p>
            <a:endParaRPr lang="nl-NL" sz="2800" dirty="0"/>
          </a:p>
          <a:p>
            <a:pPr marL="285750" indent="-285750">
              <a:buFont typeface="Arial" pitchFamily="34" charset="0"/>
              <a:buChar char="•"/>
            </a:pPr>
            <a:r>
              <a:rPr lang="nl-NL" sz="2800" dirty="0"/>
              <a:t>slang ligt niet onder het been van de zorgvrager </a:t>
            </a:r>
            <a:r>
              <a:rPr lang="nl-NL" sz="2800" dirty="0">
                <a:sym typeface="Wingdings" pitchFamily="2" charset="2"/>
              </a:rPr>
              <a:t> voorkomt drukplekken</a:t>
            </a:r>
          </a:p>
          <a:p>
            <a:pPr marL="285750" indent="-285750">
              <a:buFont typeface="Arial" pitchFamily="34" charset="0"/>
              <a:buChar char="•"/>
            </a:pPr>
            <a:endParaRPr lang="nl-NL" sz="2800" dirty="0">
              <a:sym typeface="Wingdings" pitchFamily="2" charset="2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nl-NL" sz="2800" dirty="0">
                <a:sym typeface="Wingdings" pitchFamily="2" charset="2"/>
              </a:rPr>
              <a:t>urinelekkage komt bijna niet voor</a:t>
            </a:r>
          </a:p>
          <a:p>
            <a:pPr marL="285750" indent="-285750">
              <a:buFont typeface="Arial" pitchFamily="34" charset="0"/>
              <a:buChar char="•"/>
            </a:pPr>
            <a:endParaRPr lang="nl-NL" sz="2800" dirty="0">
              <a:sym typeface="Wingdings" pitchFamily="2" charset="2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nl-NL" sz="2800" dirty="0">
                <a:sym typeface="Wingdings" pitchFamily="2" charset="2"/>
              </a:rPr>
              <a:t>katheter hoef minder vaak gewisseld te worden dan een CAD</a:t>
            </a:r>
          </a:p>
          <a:p>
            <a:pPr marL="285750" indent="-285750">
              <a:buFont typeface="Arial" pitchFamily="34" charset="0"/>
              <a:buChar char="•"/>
            </a:pPr>
            <a:endParaRPr lang="nl-NL" sz="2800" dirty="0">
              <a:sym typeface="Wingdings" pitchFamily="2" charset="2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nl-NL" sz="2800" dirty="0">
                <a:sym typeface="Wingdings" pitchFamily="2" charset="2"/>
              </a:rPr>
              <a:t>verwisselen is minder ingrijpend dan bij een CAD</a:t>
            </a:r>
          </a:p>
          <a:p>
            <a:pPr marL="285750" indent="-285750">
              <a:buFont typeface="Arial" pitchFamily="34" charset="0"/>
              <a:buChar char="•"/>
            </a:pPr>
            <a:endParaRPr lang="nl-NL" sz="2800" dirty="0">
              <a:sym typeface="Wingdings" pitchFamily="2" charset="2"/>
            </a:endParaRPr>
          </a:p>
          <a:p>
            <a:r>
              <a:rPr lang="nl-NL" sz="2800" b="1" dirty="0">
                <a:sym typeface="Wingdings" pitchFamily="2" charset="2"/>
              </a:rPr>
              <a:t>DUS: </a:t>
            </a:r>
            <a:r>
              <a:rPr lang="nl-NL" sz="2800" dirty="0">
                <a:sym typeface="Wingdings" pitchFamily="2" charset="2"/>
              </a:rPr>
              <a:t>minder belastend voor de zorgvrager</a:t>
            </a:r>
            <a:endParaRPr lang="nl-NL" sz="2800" dirty="0"/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0B651-7CE8-40C2-83D1-C174A3C528DE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6826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395536" y="476672"/>
            <a:ext cx="8568952" cy="70480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b="1" u="sng" dirty="0"/>
              <a:t>Indicaties:</a:t>
            </a:r>
          </a:p>
          <a:p>
            <a:endParaRPr lang="nl-NL" sz="2800" dirty="0"/>
          </a:p>
          <a:p>
            <a:pPr marL="285750" indent="-285750">
              <a:buFont typeface="Arial" pitchFamily="34" charset="0"/>
              <a:buChar char="•"/>
            </a:pPr>
            <a:r>
              <a:rPr lang="nl-NL" sz="2400" dirty="0"/>
              <a:t>obstructie of vernauwing van de plasbuis</a:t>
            </a:r>
          </a:p>
          <a:p>
            <a:pPr marL="285750" indent="-285750">
              <a:buFont typeface="Arial" pitchFamily="34" charset="0"/>
              <a:buChar char="•"/>
            </a:pPr>
            <a:endParaRPr lang="nl-NL" sz="2400" dirty="0"/>
          </a:p>
          <a:p>
            <a:pPr marL="285750" indent="-285750">
              <a:buFont typeface="Arial" pitchFamily="34" charset="0"/>
              <a:buChar char="•"/>
            </a:pPr>
            <a:r>
              <a:rPr lang="nl-NL" sz="2400" dirty="0"/>
              <a:t>vaak voorkomende urineweg- of blaasinfecties </a:t>
            </a:r>
            <a:r>
              <a:rPr lang="nl-NL" sz="2400" dirty="0">
                <a:sym typeface="Wingdings" pitchFamily="2" charset="2"/>
              </a:rPr>
              <a:t> </a:t>
            </a:r>
            <a:r>
              <a:rPr lang="nl-NL" sz="2400" b="1" dirty="0">
                <a:solidFill>
                  <a:srgbClr val="C00000"/>
                </a:solidFill>
                <a:sym typeface="Wingdings" pitchFamily="2" charset="2"/>
              </a:rPr>
              <a:t>recidiverende blaasontstekingen</a:t>
            </a:r>
          </a:p>
          <a:p>
            <a:pPr marL="285750" indent="-285750">
              <a:buFont typeface="Arial" pitchFamily="34" charset="0"/>
              <a:buChar char="•"/>
            </a:pPr>
            <a:endParaRPr lang="nl-NL" sz="2400" b="1" dirty="0">
              <a:solidFill>
                <a:srgbClr val="C00000"/>
              </a:solidFill>
              <a:sym typeface="Wingdings" pitchFamily="2" charset="2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nl-NL" sz="2400" dirty="0"/>
              <a:t>urineretenties</a:t>
            </a:r>
          </a:p>
          <a:p>
            <a:pPr marL="285750" indent="-285750">
              <a:buFont typeface="Arial" pitchFamily="34" charset="0"/>
              <a:buChar char="•"/>
            </a:pPr>
            <a:endParaRPr lang="nl-NL" sz="2400" dirty="0"/>
          </a:p>
          <a:p>
            <a:pPr marL="285750" indent="-285750">
              <a:buFont typeface="Arial" pitchFamily="34" charset="0"/>
              <a:buChar char="•"/>
            </a:pPr>
            <a:r>
              <a:rPr lang="nl-NL" sz="2400" dirty="0"/>
              <a:t>acute prostaatproblemen</a:t>
            </a:r>
          </a:p>
          <a:p>
            <a:pPr marL="285750" indent="-285750">
              <a:buFont typeface="Arial" pitchFamily="34" charset="0"/>
              <a:buChar char="•"/>
            </a:pPr>
            <a:endParaRPr lang="nl-NL" sz="2400" dirty="0"/>
          </a:p>
          <a:p>
            <a:pPr marL="285750" indent="-285750">
              <a:buFont typeface="Arial" pitchFamily="34" charset="0"/>
              <a:buChar char="•"/>
            </a:pPr>
            <a:r>
              <a:rPr lang="nl-NL" sz="2400" dirty="0"/>
              <a:t>als een CAD niet ingebracht kan worden</a:t>
            </a:r>
          </a:p>
          <a:p>
            <a:pPr marL="285750" indent="-285750">
              <a:buFont typeface="Arial" pitchFamily="34" charset="0"/>
              <a:buChar char="•"/>
            </a:pPr>
            <a:endParaRPr lang="nl-NL" sz="2400" dirty="0"/>
          </a:p>
          <a:p>
            <a:pPr marL="285750" indent="-285750">
              <a:buFont typeface="Arial" pitchFamily="34" charset="0"/>
              <a:buChar char="•"/>
            </a:pPr>
            <a:r>
              <a:rPr lang="nl-NL" sz="2400" dirty="0"/>
              <a:t>als iemand langdurig (jaren) een CAD zou moeten krijgen</a:t>
            </a:r>
          </a:p>
          <a:p>
            <a:endParaRPr lang="nl-NL" sz="2400" dirty="0"/>
          </a:p>
          <a:p>
            <a:pPr marL="285750" indent="-285750">
              <a:buFont typeface="Arial" pitchFamily="34" charset="0"/>
              <a:buChar char="•"/>
            </a:pPr>
            <a:endParaRPr lang="nl-NL" sz="2800" dirty="0"/>
          </a:p>
          <a:p>
            <a:pPr marL="285750" indent="-285750">
              <a:buFont typeface="Arial" pitchFamily="34" charset="0"/>
              <a:buChar char="•"/>
            </a:pPr>
            <a:endParaRPr lang="nl-NL" sz="2800" dirty="0"/>
          </a:p>
          <a:p>
            <a:pPr marL="285750" indent="-285750">
              <a:buFont typeface="Arial" pitchFamily="34" charset="0"/>
              <a:buChar char="•"/>
            </a:pPr>
            <a:endParaRPr lang="nl-NL" sz="2800" dirty="0"/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0B651-7CE8-40C2-83D1-C174A3C528DE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322302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503040" y="332656"/>
            <a:ext cx="864096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b="1" dirty="0"/>
              <a:t>Indicaties als gevolg van ziektebeeld/aandoening:</a:t>
            </a:r>
          </a:p>
          <a:p>
            <a:endParaRPr lang="nl-NL" sz="2800" dirty="0"/>
          </a:p>
          <a:p>
            <a:pPr marL="285750" indent="-285750">
              <a:buFont typeface="Arial" pitchFamily="34" charset="0"/>
              <a:buChar char="•"/>
            </a:pPr>
            <a:r>
              <a:rPr lang="nl-NL" sz="2800" dirty="0"/>
              <a:t>schrompelblaas</a:t>
            </a:r>
          </a:p>
          <a:p>
            <a:pPr marL="285750" indent="-285750">
              <a:buFont typeface="Arial" pitchFamily="34" charset="0"/>
              <a:buChar char="•"/>
            </a:pPr>
            <a:endParaRPr lang="nl-NL" sz="2800" dirty="0"/>
          </a:p>
          <a:p>
            <a:pPr marL="285750" indent="-285750">
              <a:buFont typeface="Arial" pitchFamily="34" charset="0"/>
              <a:buChar char="•"/>
            </a:pPr>
            <a:r>
              <a:rPr lang="nl-NL" sz="2800" dirty="0"/>
              <a:t>mensen in rolstoel (levenslang)</a:t>
            </a:r>
          </a:p>
          <a:p>
            <a:pPr marL="285750" indent="-285750">
              <a:buFont typeface="Arial" pitchFamily="34" charset="0"/>
              <a:buChar char="•"/>
            </a:pPr>
            <a:endParaRPr lang="nl-NL" sz="2800" dirty="0"/>
          </a:p>
          <a:p>
            <a:pPr marL="285750" indent="-285750">
              <a:buFont typeface="Arial" pitchFamily="34" charset="0"/>
              <a:buChar char="•"/>
            </a:pPr>
            <a:r>
              <a:rPr lang="nl-NL" sz="2800" dirty="0"/>
              <a:t>MS of dwarslaesie</a:t>
            </a:r>
          </a:p>
          <a:p>
            <a:pPr marL="285750" indent="-285750">
              <a:buFont typeface="Arial" pitchFamily="34" charset="0"/>
              <a:buChar char="•"/>
            </a:pPr>
            <a:endParaRPr lang="nl-NL" sz="2800" dirty="0"/>
          </a:p>
          <a:p>
            <a:pPr marL="285750" indent="-285750">
              <a:buFont typeface="Arial" pitchFamily="34" charset="0"/>
              <a:buChar char="•"/>
            </a:pPr>
            <a:r>
              <a:rPr lang="nl-NL" sz="2800" dirty="0"/>
              <a:t>mensen met een verstandelijke beperking (laag niveau) die niet mobiel zijn</a:t>
            </a:r>
          </a:p>
        </p:txBody>
      </p:sp>
      <p:sp>
        <p:nvSpPr>
          <p:cNvPr id="3" name="Tijdelijke aanduiding voor dia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0B651-7CE8-40C2-83D1-C174A3C528DE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173237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179512" y="260648"/>
            <a:ext cx="85689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/>
              <a:t>als de SP net is geplaatst door de arts moet er zich eerst een </a:t>
            </a:r>
            <a:r>
              <a:rPr lang="nl-NL" sz="2800" b="1" dirty="0">
                <a:solidFill>
                  <a:srgbClr val="C00000"/>
                </a:solidFill>
              </a:rPr>
              <a:t>fistel</a:t>
            </a:r>
            <a:r>
              <a:rPr lang="nl-NL" sz="2800" dirty="0"/>
              <a:t> vormen, dit duurt ongeveer 6 weken</a:t>
            </a:r>
          </a:p>
        </p:txBody>
      </p:sp>
      <p:pic>
        <p:nvPicPr>
          <p:cNvPr id="1026" name="Picture 2" descr="http://i.ytimg.com/vi/zVGRh9hPH7k/maxresdefault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493494"/>
            <a:ext cx="5976664" cy="3361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jdelijke aanduiding voor dianumm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80B651-7CE8-40C2-83D1-C174A3C528DE}" type="slidenum">
              <a:rPr lang="nl-NL" smtClean="0"/>
              <a:t>9</a:t>
            </a:fld>
            <a:endParaRPr lang="nl-NL"/>
          </a:p>
        </p:txBody>
      </p:sp>
      <p:sp>
        <p:nvSpPr>
          <p:cNvPr id="4" name="Rechthoek 3"/>
          <p:cNvSpPr/>
          <p:nvPr/>
        </p:nvSpPr>
        <p:spPr>
          <a:xfrm>
            <a:off x="5148064" y="5208821"/>
            <a:ext cx="371272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800" dirty="0">
                <a:hlinkClick r:id="rId5"/>
              </a:rPr>
              <a:t>filmpje: inbrengen SP-katheter</a:t>
            </a:r>
            <a:endParaRPr lang="nl-NL" sz="2800" dirty="0"/>
          </a:p>
        </p:txBody>
      </p:sp>
      <p:sp>
        <p:nvSpPr>
          <p:cNvPr id="5" name="Rechthoek 4"/>
          <p:cNvSpPr/>
          <p:nvPr/>
        </p:nvSpPr>
        <p:spPr>
          <a:xfrm>
            <a:off x="304114" y="4854878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dirty="0"/>
              <a:t>een </a:t>
            </a:r>
            <a:r>
              <a:rPr lang="nl-NL" b="1" dirty="0"/>
              <a:t>fistel</a:t>
            </a:r>
            <a:r>
              <a:rPr lang="nl-NL" dirty="0"/>
              <a:t> (Latijn: fistula) of </a:t>
            </a:r>
            <a:r>
              <a:rPr lang="nl-NL" b="1" dirty="0"/>
              <a:t>pijpzweer</a:t>
            </a:r>
            <a:r>
              <a:rPr lang="nl-NL" dirty="0"/>
              <a:t> is een niet-natuurlijk kanaal (aangeboren, kunstmatig aangebracht of door verzwering ontstaan) tussen twee lichaamsholten</a:t>
            </a:r>
            <a:r>
              <a:rPr lang="nl-NL" u="sng" dirty="0"/>
              <a:t> </a:t>
            </a:r>
            <a:r>
              <a:rPr lang="nl-NL" dirty="0"/>
              <a:t>of tussen een lichaamsholte en de huid.</a:t>
            </a:r>
          </a:p>
        </p:txBody>
      </p:sp>
    </p:spTree>
    <p:extLst>
      <p:ext uri="{BB962C8B-B14F-4D97-AF65-F5344CB8AC3E}">
        <p14:creationId xmlns:p14="http://schemas.microsoft.com/office/powerpoint/2010/main" val="74456965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ardcover">
  <a:themeElements>
    <a:clrScheme name="Hardcover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debby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Hardcover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122</TotalTime>
  <Words>742</Words>
  <Application>Microsoft Office PowerPoint</Application>
  <PresentationFormat>Diavoorstelling (4:3)</PresentationFormat>
  <Paragraphs>177</Paragraphs>
  <Slides>22</Slides>
  <Notes>3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22</vt:i4>
      </vt:variant>
    </vt:vector>
  </HeadingPairs>
  <TitlesOfParts>
    <vt:vector size="27" baseType="lpstr">
      <vt:lpstr>Arial</vt:lpstr>
      <vt:lpstr>Calibri</vt:lpstr>
      <vt:lpstr>Tahoma</vt:lpstr>
      <vt:lpstr>Wingdings</vt:lpstr>
      <vt:lpstr>Hardcover</vt:lpstr>
      <vt:lpstr>suprapubische katheter verzorgen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Summa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Laure, Debby de</dc:creator>
  <cp:lastModifiedBy>Jolanda Vermeulen</cp:lastModifiedBy>
  <cp:revision>25</cp:revision>
  <dcterms:created xsi:type="dcterms:W3CDTF">2015-03-25T17:33:40Z</dcterms:created>
  <dcterms:modified xsi:type="dcterms:W3CDTF">2020-11-27T22:41:42Z</dcterms:modified>
</cp:coreProperties>
</file>