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82" r:id="rId3"/>
    <p:sldId id="268" r:id="rId4"/>
    <p:sldId id="273" r:id="rId5"/>
    <p:sldId id="274" r:id="rId6"/>
    <p:sldId id="275" r:id="rId7"/>
    <p:sldId id="277" r:id="rId8"/>
    <p:sldId id="278" r:id="rId9"/>
    <p:sldId id="279" r:id="rId10"/>
    <p:sldId id="280" r:id="rId11"/>
    <p:sldId id="265" r:id="rId12"/>
    <p:sldId id="266" r:id="rId13"/>
    <p:sldId id="281" r:id="rId14"/>
    <p:sldId id="270" r:id="rId15"/>
    <p:sldId id="283" r:id="rId16"/>
    <p:sldId id="284" r:id="rId17"/>
  </p:sldIdLst>
  <p:sldSz cx="9144000" cy="6858000" type="screen4x3"/>
  <p:notesSz cx="6765925" cy="98679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56042FC-1A86-4937-BD1B-0E7FDCDC42FD}" v="25" dt="2020-02-11T16:08:17.96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1901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32458" y="0"/>
            <a:ext cx="2931901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5D48F0-84C1-4B81-BB6B-C9B5477D1E91}" type="datetimeFigureOut">
              <a:rPr lang="nl-NL" smtClean="0"/>
              <a:t>27-11-2020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9372792"/>
            <a:ext cx="2931901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32458" y="9372792"/>
            <a:ext cx="2931901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5D0B22-FB8D-4668-B6A5-1A9303D2E19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44743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1901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32458" y="0"/>
            <a:ext cx="2931901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E7FF72-A859-4248-9F24-9E37D22A9585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76593" y="4687253"/>
            <a:ext cx="5412740" cy="444055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31901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32458" y="9372792"/>
            <a:ext cx="2931901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74F52-A89E-4F40-BCDA-C0D875820988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22866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74F52-A89E-4F40-BCDA-C0D875820988}" type="slidenum">
              <a:rPr lang="nl-NL" smtClean="0"/>
              <a:t>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4573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74F52-A89E-4F40-BCDA-C0D875820988}" type="slidenum">
              <a:rPr lang="nl-NL" smtClean="0"/>
              <a:t>8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4573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74F52-A89E-4F40-BCDA-C0D875820988}" type="slidenum">
              <a:rPr lang="nl-NL" smtClean="0"/>
              <a:t>9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245736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B74F52-A89E-4F40-BCDA-C0D875820988}" type="slidenum">
              <a:rPr lang="nl-NL" smtClean="0"/>
              <a:t>12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1346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nl-NL"/>
              <a:t>Klik om de ondertitelstijl van het model te bewerken</a:t>
            </a:r>
            <a:endParaRPr kumimoji="0" lang="en-US"/>
          </a:p>
        </p:txBody>
      </p:sp>
      <p:sp>
        <p:nvSpPr>
          <p:cNvPr id="10" name="Tijdelijke aanduiding voor datum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11" name="Tijdelijke aanduiding voor dianumm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2" name="Tijdelijke aanduiding voor voettekst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nl-NL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nl-NL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hoek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hthoek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/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nl-NL"/>
              <a:t>Klik om de modelstijlen te bewerken</a:t>
            </a:r>
          </a:p>
          <a:p>
            <a:pPr lvl="1" eaLnBrk="1" latinLnBrk="0" hangingPunct="1"/>
            <a:r>
              <a:rPr lang="nl-NL"/>
              <a:t>Tweede niveau</a:t>
            </a:r>
          </a:p>
          <a:p>
            <a:pPr lvl="2" eaLnBrk="1" latinLnBrk="0" hangingPunct="1"/>
            <a:r>
              <a:rPr lang="nl-NL"/>
              <a:t>Derde niveau</a:t>
            </a:r>
          </a:p>
          <a:p>
            <a:pPr lvl="3" eaLnBrk="1" latinLnBrk="0" hangingPunct="1"/>
            <a:r>
              <a:rPr lang="nl-NL"/>
              <a:t>Vierde niveau</a:t>
            </a:r>
          </a:p>
          <a:p>
            <a:pPr lvl="4" eaLnBrk="1" latinLnBrk="0" hangingPunct="1"/>
            <a:r>
              <a:rPr lang="nl-NL"/>
              <a:t>Vijfde niveau</a:t>
            </a:r>
            <a:endParaRPr kumimoji="0" lang="en-US"/>
          </a:p>
        </p:txBody>
      </p:sp>
      <p:sp>
        <p:nvSpPr>
          <p:cNvPr id="9" name="Tijdelijke aanduiding voor datum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10" name="Tijdelijke aanduiding voor dianumm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1" name="Tijdelijke aanduiding voor voettekst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/>
          <a:p>
            <a:endParaRPr lang="nl-NL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nl-NL"/>
              <a:t>Klik om de modelstijlen te bewerken</a:t>
            </a:r>
          </a:p>
        </p:txBody>
      </p:sp>
      <p:sp>
        <p:nvSpPr>
          <p:cNvPr id="13" name="Tijdelijke aanduiding voor afbeelding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nl-NL" dirty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Klik op het pictogram als u een afbeelding wilt toevoegen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Tijdelijke aanduiding voor datum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/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10" name="Tijdelijke aanduiding voor voettekst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/>
          <a:p>
            <a:endParaRPr lang="nl-NL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nd diagonale hoek rechthoek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nl-NL" dirty="0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DD5A3352-EFAB-45BE-9D87-66BF0D36D081}" type="datetimeFigureOut">
              <a:rPr lang="nl-NL" smtClean="0"/>
              <a:t>27-11-2020</a:t>
            </a:fld>
            <a:endParaRPr lang="nl-NL" dirty="0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7FAAC88-259B-48AA-850A-6A956A2D3835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r>
              <a:rPr kumimoji="0" lang="nl-NL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nl-NL"/>
              <a:t>Klik om de modelstijlen te bewerken</a:t>
            </a:r>
          </a:p>
          <a:p>
            <a:pPr lvl="1" eaLnBrk="1" latinLnBrk="0" hangingPunct="1"/>
            <a:r>
              <a:rPr kumimoji="0" lang="nl-NL"/>
              <a:t>Tweede niveau</a:t>
            </a:r>
          </a:p>
          <a:p>
            <a:pPr lvl="2" eaLnBrk="1" latinLnBrk="0" hangingPunct="1"/>
            <a:r>
              <a:rPr kumimoji="0" lang="nl-NL"/>
              <a:t>Derde niveau</a:t>
            </a:r>
          </a:p>
          <a:p>
            <a:pPr lvl="3" eaLnBrk="1" latinLnBrk="0" hangingPunct="1"/>
            <a:r>
              <a:rPr kumimoji="0" lang="nl-NL"/>
              <a:t>Vierde niveau</a:t>
            </a:r>
          </a:p>
          <a:p>
            <a:pPr lvl="4" eaLnBrk="1" latinLnBrk="0" hangingPunct="1"/>
            <a:r>
              <a:rPr kumimoji="0" lang="nl-NL"/>
              <a:t>Vijfde niveau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symbool%20man&amp;source=images&amp;cd=&amp;docid=3XXrxB-HvM2U-M&amp;tbnid=KKYFiNTGlzJv2M:&amp;ved=0CAUQjRw&amp;url=http://yvdb-het.favorietje.nl/&amp;ei=bM0sUqryNKHQ0QXXpIAI&amp;psig=AFQjCNHBaa003y95PWbCgLO2obcPX04qSw&amp;ust=1378753902105179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nl/url?sa=i&amp;rct=j&amp;q=prostaathypertrofie&amp;source=images&amp;cd=&amp;docid=xh5VZ4Keb6J_RM&amp;tbnid=yMMJjELdmvMYYM:&amp;ved=0CAUQjRw&amp;url=http://www.menselijk-lichaam.com/algemeen/prostaathypertrofie&amp;ei=VhMuUtHKLqOt0QWM4YHAAQ&amp;bvm=bv.51773540,d.d2k&amp;psig=AFQjCNFhddYFC_CqehtKW8cjxOt_8N0aJg&amp;ust=1378837648039902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google.nl/url?sa=i&amp;rct=j&amp;q=afbeelding+blaas+mannen&amp;source=images&amp;cd=&amp;cad=rja&amp;docid=I4aupD-4W_zoZM&amp;tbnid=Qw3c2gLWlzoLOM:&amp;ved=0CAUQjRw&amp;url=http://www.wza.nl/data/afdelingen-en-specialismen/urologie/prostaataandoeningen&amp;ei=x88sUri-K9SZ0AXs2ICwBQ&amp;bvm=bv.51773540,d.d2k&amp;psig=AFQjCNGqPSFGx539Y_poYk9Uhl22zmFFjQ&amp;ust=1378754871490186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nl/url?sa=i&amp;rct=j&amp;q=instillagel&amp;source=images&amp;cd=&amp;docid=XqkavohPLgPjWM&amp;tbnid=1EEz5wSOeseY7M:&amp;ved=0CAUQjRw&amp;url=http://www.servoprax.com/shop/what-we-offer/hospital-consumables/accessories/instillagel-catheter-lubricant-02165&amp;ei=SRQuUqejFqSZ0QXywYDIDQ&amp;bvm=bv.51773540,d.d2k&amp;psig=AFQjCNHNRNoa_ysmglzzwskbJf0Hpl0xhA&amp;ust=1378837952739157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google.nl/url?sa=i&amp;rct=j&amp;q=afbeelding+mannelijk+geslachtsorgaan&amp;source=images&amp;cd=&amp;docid=u50VLtKozGyxdM&amp;tbnid=4N5kNL50tnKN7M:&amp;ved=0CAUQjRw&amp;url=http://www.menselijk-lichaam.com/algemeen/mannelijke-geslachtsorganen&amp;ei=A9IsUuGoOIKJ0AWCl4HACA&amp;bvm=bv.51773540,d.d2k&amp;psig=AFQjCNHUY6lOdce-NSpiiFml_qhzPEfrag&amp;ust=1378755444576566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google.nl/url?sa=i&amp;rct=j&amp;q=gesiliconiseerde+latex+katheter&amp;source=images&amp;cd=&amp;docid=zv_pKDHaz4HYjM&amp;tbnid=CuCP9XdSUsShgM:&amp;ved=0CAUQjRw&amp;url=http://catalogus.medeco.nl/html/catalog/home/product/132/&amp;ei=FAsuUquyOcec0AXv4ICYDA&amp;bvm=bv.51773540,d.d2k&amp;psig=AFQjCNGK_g80lxUWbrse-Bqj6wvFOETwOg&amp;ust=1378835597833652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siliconen%20katheter&amp;source=images&amp;cd=&amp;docid=8OTIEr4wiOUPIM&amp;tbnid=SkXLpQIPBUWHqM:&amp;ved=0CAUQjRw&amp;url=http://nl.made-in-china.com/co_hitecmed/product_Silicone-Foley-Catheter_esgguieeg.html&amp;ei=0g4uUoKjIcas0wXG0IHwCQ&amp;bvm=bv.51773540,d.d2k&amp;psig=AFQjCNGDs9r3gsMeSirgSYSaCH1ddPZW-A&amp;ust=1378836545939181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PVC%20catheter&amp;source=images&amp;cd=&amp;docid=FSD0A2b6rpsoQM&amp;tbnid=cA8Ncwug1t6hAM:&amp;ved=0CAUQjRw&amp;url=http://rsimedsupply.com/intermittent_catheters.html&amp;ei=4w8uUsnkGoS60QXwoIGgAg&amp;psig=AFQjCNGcedJNeVuPcXvpqua4_pDys6sE_A&amp;ust=1378836825740167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afbeelding+tiemann&amp;source=images&amp;cd=&amp;cad=rja&amp;docid=iTn40MNUOXWKyM&amp;tbnid=mpcoV8gY0gWp3M:&amp;ved=0CAUQjRw&amp;url=http://www.uromed.eu/englisch/products/katalog/int/0/transurethrale-harnableitung/uromed-soft-tiemann-ballon-katheter.html&amp;ei=J84sUu_cM-Ht0gXFgIGIBA&amp;bvm=bv.51773540,d.d2k&amp;psig=AFQjCNHDxKvkQRdfdnkZ7fPJ0pmkLjPJbA&amp;ust=137875443094072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87624" y="404664"/>
            <a:ext cx="6264696" cy="1872208"/>
          </a:xfrm>
        </p:spPr>
        <p:txBody>
          <a:bodyPr/>
          <a:lstStyle/>
          <a:p>
            <a:r>
              <a:rPr lang="nl-NL" dirty="0"/>
              <a:t>  katheteriseren man </a:t>
            </a:r>
          </a:p>
        </p:txBody>
      </p:sp>
      <p:pic>
        <p:nvPicPr>
          <p:cNvPr id="1032" name="Picture 8" descr="http://t1.gstatic.com/images?q=tbn:ANd9GcReoSdsa4WzT3NbZmBSVV320B_bxTDs0QguxWknJa0O4WTFHu1I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420888"/>
            <a:ext cx="4065321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62047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menselijk-lichaam.com/wp-content/uploads/Prostaathypertrofi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764704"/>
            <a:ext cx="7848872" cy="468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907704" y="5747481"/>
            <a:ext cx="90334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/>
              <a:t>prostaathypertrofie = vergrote prostaat</a:t>
            </a:r>
          </a:p>
        </p:txBody>
      </p:sp>
    </p:spTree>
    <p:extLst>
      <p:ext uri="{BB962C8B-B14F-4D97-AF65-F5344CB8AC3E}">
        <p14:creationId xmlns:p14="http://schemas.microsoft.com/office/powerpoint/2010/main" val="605082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wza.nl/media/317579/prostaat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692696"/>
            <a:ext cx="6888765" cy="5314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54030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043608" y="1372152"/>
            <a:ext cx="626469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accent5">
                    <a:lumMod val="50000"/>
                  </a:schemeClr>
                </a:solidFill>
              </a:rPr>
              <a:t>       urethra = urinebuis                                                               </a:t>
            </a:r>
          </a:p>
          <a:p>
            <a:endParaRPr lang="nl-NL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nl-NL" sz="3600" dirty="0">
                <a:solidFill>
                  <a:schemeClr val="accent5">
                    <a:lumMod val="50000"/>
                  </a:schemeClr>
                </a:solidFill>
              </a:rPr>
              <a:t>           bij mannen is deze                </a:t>
            </a:r>
          </a:p>
          <a:p>
            <a:r>
              <a:rPr lang="nl-NL" sz="3600" dirty="0">
                <a:solidFill>
                  <a:schemeClr val="accent5">
                    <a:lumMod val="50000"/>
                  </a:schemeClr>
                </a:solidFill>
              </a:rPr>
              <a:t>                 15 tot 20 cm</a:t>
            </a:r>
          </a:p>
        </p:txBody>
      </p:sp>
    </p:spTree>
    <p:extLst>
      <p:ext uri="{BB962C8B-B14F-4D97-AF65-F5344CB8AC3E}">
        <p14:creationId xmlns:p14="http://schemas.microsoft.com/office/powerpoint/2010/main" val="23619138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971600" y="1196752"/>
            <a:ext cx="22731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u="sng" dirty="0">
                <a:solidFill>
                  <a:schemeClr val="accent5">
                    <a:lumMod val="50000"/>
                  </a:schemeClr>
                </a:solidFill>
              </a:rPr>
              <a:t>Instillagel</a:t>
            </a:r>
          </a:p>
        </p:txBody>
      </p:sp>
      <p:sp>
        <p:nvSpPr>
          <p:cNvPr id="3" name="AutoShape 2" descr="data:image/jpeg;base64,/9j/4AAQSkZJRgABAQAAAQABAAD/2wCEAAkGBxQSEhUUExQVFBQVFRYVFhcVFBgVFBcUFBQXGBcUFRUYHCggGBolGxQVITEhJSkrLi4uGB8zODQsNygtLisBCgoKDg0OGhAQGywkHyQsNCwvLC0sLCwvLCwsNCwsLCwsLSwsLCwsLCwsLCwsLCwsLCwsLCwsLCwsLCwsLCwsLP/AABEIAOEA4QMBIgACEQEDEQH/xAAcAAABBQEBAQAAAAAAAAAAAAADAAECBAYFBwj/xABOEAABBAAEAgYFBgoGCQUBAAABAAIDEQQSITFBUQUGEyJhcTKBkaGxFCNSksHRBzNCU2JygrLC8BUWQ3Oi4SQ0RFSTs8PS8WODtNPiF//EABoBAAIDAQEAAAAAAAAAAAAAAAABAgMEBQb/xAAxEQACAgEDAwMCBAUFAAAAAAAAAQIRAwQSITFRYRMiQTKBFDNxoQUj0fDxQpGxweH/2gAMAwEAAhEDEQA/AN9lSyo+RNlW2zBQHKllR8iWRFhQDKllRyxIMRYUByJFiPlSLUWFFfKmLEfKllRYUALE2RWMqWRMKK+RLKrGRLInYUVyxIsR8iWRFhQDImyI+VLKiwor5Ei1WMqWVFhRWyJuzVksTZUWR2lbImyKyWJsqLDaVsiWRWMibIpWG0r9mmMasZUsiNwbStkSVns0k7FR0cqbKi5Usqz2aKB5UsqJlThqLCgWVLKi0lSLFQLKmIRcqzHXDrQ3BujYKzvtxvYMGgvzPwKatsT4NDlSyqj0T0xFiB82dauvDQXfEahdIBD4AHlSyotJUlYUCypZUWk+VFhQHKmyo+VLKiw2gMibKrFKNIse0DlSyoxallRYqAFijlVgtTFqdhQDKkWo+VCnmawZnuawc3ODR7SnYnwDypZVxOkOuGGj0aXSn9EU36x+y1nOkOu0zwRG1sQPEd5/1jp7kt6RmyarFH5v9DbY3FRwtzSODR4nU+Q3PqWM6W64OcC2FpYL9Mm3V4N/Jv1rL4rFue4uc4ucdy4kn2lVZZdFXLJ2MWTVTycR4Rd/pB/52T65+9OuVm/mykq7ZRt8n0PlSyolJUrLPRg8qWVEypUiwoHlSyolJUiwoEWrFdbOoAxsr5u3c17mta0FoLWho9G7uuPmSt1lTFqak0JxsxXUXqo/AxyGVwfI52mXUdm30QL4k2fYtVFI12xo8QdwrOVBxEQ3rvDUHj5IsEq4Ihrjem2w5+vgoCXWiCDyP3rnzdKgXmtm+t8AfFVMLiQ491xzONk2HXyzxu0cANM0ZCe1h7Xwmd8KYXLw3SFjUaCu823M156Zoz4OC6THepINtE6SyqQToAhlSyolJUiwB5U2VFpNSLCgRaoSENBJIAAsk6AAbkk7J8dimQsdJI4NY0ak+4AcSdqXlPXPrjNiBkhiyxA2bkAL9qzjYAcrKTkkU5csca89js9OdejmLMMAGj+0cLJ8WtOgHnfkFjsZ0i+Ulz3ueebjfqHIeS5kOOz2C0tcPSadwDpY5t8UCSfTyUNzZyMnqZJe9/0LD8T3hyIPtAv7FYdKKXF7fvVyJPu//SK+dA5YaovmayEJxVQSqYlSF6dBM6dB7QJJD2n01SVIlJUpHfoHSVIlJUgKB0lSJSVICgdJUiUlSAoFlTFqLlSyp2FHK6T6LbM0g20ni3euRWN6T6vTQHNH3mcRWYGuJbz25ea9GLVExqyORxK5Y1Lqea4LprK4Z7a6iM1mwCK9L1cQ5vG1qsL0iDQHe8BQca0JDR3Xa2e6QddirnSHQEU2paGu3zAceZHFZ3HdXJIbMffaTZHA1rqFZ7J+GQW+HlGjZiL9EEi65i9yHcWHbekaLEgmj3TyP2FZXozpp0ZDZC4DbK7WttQ7cDwNrr4zpWLsXSFzaAsH0teFAHXytVyxtMsU4yVnbCkAvP8AoLrW5195rhm21IDeeX0oxfDULVQdY4TGZHnIA1z9dbDQScpGjjQ23RKDQlNHYpcbrD1jhwbe+c0hHdjb6R8T9EeJ9VryXpj8IeIxEhyufFGCcjY3FhDTtmLT3nV41yXEmxz3kv7Rz3HfObJ8ydSqnIyZdU1xFfc0HWfrNLiyM5DA02xg1aNNzxJ4WeZoBZoYt15XAAjUVsfWnbOHA6a8b3H3qrK73bKJh5k/d1I455d3h6Tdj4cW+RQZJbFjYgEetRnnDdSVxJca4tyjbXXzJNeWtepKzZhwuaLUM9uceZNeXM+qldZIuThgeK6DHhCLs0FfBabIpMk1VN0wCLAQSKNlOyhwpWy1SSLkPL3pIKLPqbKllU6SpM7ZDKmpEpMgCFJUppqQBGkqU0kAQpKlNJAA8qbKi0lSAoHlUSxHpNSAo5PSPQsUw7zRfMLzzrX1NxLYyIO+HEk0aaBVkuF76VsfNes5ULEzNjY573BrGguc47ADcqyOWUehXLHF9T5emhmwzu8HMO/FpPlxpbXql0s6Zru2bYrLYFFx4kt2dyvQ7q31x60RYmQ5MOwRiwXyenIOBDR6A38dVzcB0vA1gaxpaAKAo7+dKcsu6PQxxzY93D4CTdV8Mxs+JPeDGkMZmcxr5ngiMFwOgBIv23uvNJp5IyBI0sdz4O8QRofML1TF9KxytZCDlAJdThWaR25vY6aAeC4/SWDYy2uAIOpYRmb5uadj47qh8lkp40rfQxEeOG5OqDiuk62Fn3LudJdW49TC/IeLCbHqPpAed+az2MwcsVdoxzQ7VpOrXfquFg+oqNixRxTdx5OfLOXGzqmEisEjkiMjB/JSNbkkuhWE5UxiVYbh2k8VMYNnMo5IPJDsVBiPBEZjnDbTzVgYJvB3uRG9Hj6SOSDyY/kr/wBIy8x7/vSVr+jx9JOjkh6mHsfX5CVKSSdmyiKipFBlKdgSJTWgFy4mP6aaJxAyeASltdk93zpeS1wIGunZ5+G+U7JrnoD4NFm8fenD1yA6eoxcRP8Aak5tv/Tob76n2Dgm9vmkOaMgg9kKOjq7ufmL3o+xKwOxae1ncZ0i6DK7ETwRRl9W75u9JCGAvNXQaf2XK07p2ASNjL++5oc0BryC0gkOzAZaoE7qW1/AjsFyWYfyFiP64QiIy/LmmPN2YeIHWJHBz6oM1plVpw1vjsYZg5ocNQQCDzBFhEouPUE0w9pWgl9b6JCQXXHlxUR0GJWY/CLCX4N2UkBr43PFek0O0H1iw+paCPENcaDgSNwCDS4WD6w4bHMniYXuDR2cgLC0jPmAq/1Xa+Ce1tNpEMiTTi/k8MxjreR42fIf5Lm4rGFgpq0HWboeXCyFr2nUGnVo9vBzfu4LG4xx1OlcbSTOXHBUqZTn6SlcctnXRas4zs47d3jQ/wAln+i8MHESOFD8n/uR+l8R7PuTXSyzNFTlGCXTqAfjzntxonX/ACXpnVTowT4MF4sPc7RwDmOaHUMzTYPeB1Oy8amlLnWvROqvWqaGNrC5gaAQGPBId7+6f1au9bUeWaHCGOpMt9N9QG6mL5s70cz4z8Xs/wAQ8ljMd0ZLh3VKwtBNB27HH9F47pOm2440vZ+hescOIBB+be30gdY9eIfsB+tXmVexfQ7Hg6DvDXQOa4eLSKcPMEJFiSmrTs8AZRKQXs2G/BvhHPLnsdRGjWSOawG/SaLu/Cy3wXkfTGHbDiJomEuZHNJG1zqstY8tBNcwFJEJQaAMRofP+eSaKirEbEzPJja8kkfKkiis+gW9aH8gp/1qd9ELMWmJXR/Dw7E/xM+5pn9biPyQu70fiO1ibIRWYX6r0Xm0i9N6NhyQxt5MaPWGi1m1GKMEqNOmyzm3Yi1ePySZuncTL+ZZO/y7HC5PivZHMWYb0J0eHyy00PnbK2RzpXjMyQt7SszqAJc3Uc9FXgyKG6/lUaMkXKq+Dx9+LmHRwlM+IMhxZjBOIlrIzDhx0zfSeNVoun3SHESHtziWRYf5yBs0kUkAZE1r5aoNc5rjnuzd1S3cnV3o3s2wlkfZtc54b2jiA95yE3m3Jjy0TuK3RsZ0HgJnOlfFE5xLWvc27cXENaHZD3iTQ1Wl6qDd0/n96KvTlXU8s6zuY7ozDvZLPKTPKAcQbewNZ3o9CQRdEHx4bLr4sdn0tHEwuEcWGPdzHL3cFK86E66lbufC9HuibE6OAxR5nNZ2YDW03M5zRX6Wp43zUW4To9js4jia4NMd9mcwYG9kWDS6ykNrkRwKX4hVVP5/cfpvuvg8ac2uivPGu/w4QfetF1kayXF4huUvfHhXEnESB0LMkDCfk8QZbX7US7cuNFeiO6O6PEQaYIOyzSuDTAC3NEC2R+XKdgys3KvBHlweCe50pghe62xueYGuccxEQBcW6ijR8PBSlq03dP5/eiPovpZ49imPkwWDzB8jGT4hpBzPaB8wQ2teGeh5q1IxoxHSvZAtaYpSKaWEM+VQkgggEDKToeC9H6S6HwUzGMaHQ0c7fkzTDq8taSQGhp9Fu4umpuhOjcLBK+cdu+aUNDnyjMSJu9QDQAPRF6aJ/io10+33sXpO6PN+hIY2u6Of2jWSdp3WwQAyHLijpO/tQbIOnd9E8aWs/Bb3cZ0gz9P92aYfathhJsO052Q5HEXbYAH6sz7tFk0aI4HfgunhmN9JrQ0m77oa7fW/WCq8mp3Jquv9bJQw0076f4J4jCskblkY17Twe0OHsKwnXbqDhThJXQQhrw5sp7znEsZ6TG5icgok0KvKF6ACnWJovlG0fL+JZl0A0G3ks50pLZXsH4SepggIlgIDJHEdmdMjqJ7rvomjodvh5Xier2ILrLKGYC8zTud91PZLbdGPHBQye5geg8Fdyu2beUcyEsTKXuv2Ls9ItEbGMbs2789lxom5nD3+SjXBFTc5Ob+xfxWJfGwOYSHNc0ggkEaG6I1G/vWu6sddJY3MbIQWOc0E6NrMdXOb6JAuyRldzJWI6amIDaOlmxzv+fepYeUOAIUWQhujBSR7n1r6wtwsBe0jtJBUQBuyfy/1QDd+Q4rw+eDN581IyHx00HgOQ5bp2vtNBkyylKyrhQQ6ith1L6qy4+UMZbY212klaMHIc3HgPXsFT6tdX3YqTU5Iwe/IRdeDR+U7w9vj7p0HjsLhYmwwtysb524ndzjWrjzVihKuESxqM5XIp/8A8wwH0Zf+KUl3P6xQ8/59idGyXY1fyvBgcyVoVpWuvRyA8MeZwb9Ige00vUyF5t1fjzYiIfpg/V732L0srn6x8pHR0S9rYNwVT5LFV5I6/Vb4f9o9gVqSq1229un2qu4MP5H+An7FkRtE6OPiGcthzuvbZ9qama+hrvtr5pFzd8h2r0OFcq1Td382d/oBFANbOGSt+HkfhSiRGLf3ORdpdE7ZvOtFIEfmzz9EbpwANmb6kUBdmtfj5IoCLpmg6kXrx5WT8Cl8oZ9IWLvmKBuxwqiiRvs+iR4nnpp8fYiZfBHAFU4pn0hr/P2KPyxhNZhfr1/m1bIUXIsVEWmxaWZBle4bAHxzVz/y9qH8oN7Cq07wv0b2/nTVNAWw5IlVYp7Ow9Tg5EL0DM3+EZmbCg/RlYfaHD7V5rksEc+K9P6664OXwyO9kjb91ryaXHNbuV0tJzjcTDqPqsyPWUOY6naHh4jmPBcSKV+4Bq1sOkulw8ZS0ObycAQubj52sdlaBQNabAcFl1OJY3wyMMiitqjZyMXHJJRrSq9fNV42vYdLHgtNGAfWhSQZyABbidANSSsooan/AE1wVcPOH+B5LS9WurZmp77bFf7TyODeQ8V1+rvVVrG552hz60adWtB3vm74LSNAaA0CgBQA0AA4BbNNhU1uZTl9rroThjaxoawBrW6ADYKWZCJTWuhtKbDZkkG0kUFiBT2oBOpEDv8AUyO8SD9FjnfBv8S9BKxXUCK5JXcmtH1nX/CtmuVqneQ6+kVYwOJdQ4bjc14nX1Km5w45dtfnj/Nbq7NIBVgnyF/+EDtW8GO4a5PWPHxVCNAFwHEtvTd7tzqQfUNFDun6AAArvuNb8dvBWflN/kvP7OnvSGI5Mf7B5c/BAiq1zR9AbflOPidfb8eKk1wbqMgO2zuPw4GvD2WROfzb/dvfn60WN5PAt4Ua+woHQozYHkOFcOR2TlJIlRGMVBymShuKABSDQ/dfDkqdGxvt+bFatOvhx+CtSuPAXtx8709iFndp3R46/D3+7no0ACI971HdmU7jj/PuRZHobpnXRbQ5h1+5VZ5kN0Byut8t4TEAb9jIR5taT9i8ClnJ4r3vpBmdj2/Sa5v1mkfavntuy26Sb2tGXPFNpie5BncSb3KKQmDVZkgp8MgqC4TFkCiNRst7+DvAMkY+c2XtcYwOABaHF3mbI8h5rAtYvR/wPkF2IjPKN49Rc0/Fqz5tOo420SxKO+6NO6LunThfs1+xUSVsX4IURW4I9opY12lhWfw9+1xKtdGmmOU1qKS6FGAladQSRQDgpWmSTIm66gR1FI7m8D6rb/iWoXC6lx1hWn6Tnu9jsv8ACu4Vxc7vIzt4FWOIKVzhs2971Ar2oLpX/Q/xBSxGMaw0b2vQXpdcNd0GTHtGXuvOYXoxxrbQ1sdfceO9dFrCdo8gHIAb1Bdw8xxSL5Pot+sfuUcRiwyu65136Iv0Revnt50gt6SsgdlNqQLMZoWSLJ4AUnXgKD5pOTPafuT9+h6IN67kVrttxpV/6QOvzUug+hvqBp7b9R8Ls4eXMLLXN12doUcoERJk/Q8N0x7X9D2O09+qPaYlKwoCM+l5PGgfZf2obmSWac2uFtOg18fL3ppcQ8OoROcLADg5uuhJNE6AaDXc++HyiWz8yasV842ze5rgB7fsfIWIh/Nv1T41x8vYq8pkr0mj9kn32pOxEuUkw61ddo068QFTxE01/iRVfnBvyKTTGmgcrpM2rmlvEBtE+HlxUXIBnlzU6GgXAWJA7Q7v228PvpWcqrdkkByar58xOEImfG0EuErowBqS4PLQ0Dnei+iiF41G9mH6aLpKDG4yQknYCR7srj4DODfgtekf1foU5l0LWB6ktYAZrlkzZS1srIYWyfmu1dbpX8wwUDYuwunN1MjDWn5K26OcDFStMe59N+ZjyADdA1711MPE6GACRwZNHJiImTOYXNhMjg+5DfdL7JElaBwXEi6E6QAaW5/mpiGAPsh76JlbwLDm1ddam+KxS1OVu7f2PQYf4dgpp7eH1lfPXz+nT/PL6T6lODO1wzjI2i7s3FjnlrfSdFJGSyUDiBThyVj8E0+XHgfnIpGezK//AKa2XZktZ2OXtY8Xh3SPjYWxSzOtkgi14N1eQKIvxWOwb2RdNgx12YxhaK2qRxYQPC3ldHTZZZoTjL4XU4mvwQwTjKHRvp2/85PaMqw3S8WSd44Zifra/at/kWP64QZZgfpMHtGn3JaN1kruZNarx32ZwykmtMSuocmx0k1pIFZJIFMFJoQB6l0BFlw0I/QB9btT8VeKjAzK1rfotA9gpSXBk222egiqSRUmneHUIy4aahzb13IB4DXj7UL5TJddk7wOZtbA87GpI24bbIk+AY4lxBtwonM4aUQNjyJ8rJQj0bHvR1/SdWvhemylwFAzjZCDUDrBqi5reI+wk6XsnOMl0qHfSu0ZY15cdL25UmPQ8Rru7bd51ixR1vkiSdGxndu4ynV2rbJo0ddXOPrRwFMgzFyH+yo2KBkGYggkmq0o1p5pNxEx/s2tNfnA4B1XRFDw9vrTzdGxOLi5gOcgu3olrcoJG21BPD0bE1we1jQ4bHjsRx8ylwHIP5TLxETdRdyHYk8K1Psv4WTimDQvYD+sBrV89EMdHxgACNtC+A46H4BJuBjBzCNt6a5Rw2rl6kcAkyXy6P6bOXpDflfNROPjppztp/o2azbaC+OoUo8HGLpjdTZ7o3019wRSwch7P55I4HyUD0nCb+caKJGum2+/DxVabpOH84zazroBzJ4LqvaOXu/nmfaq8kYPAexJ0Cs5TcXG52Vr2uPIanetuGqNkVowDkPYmLFCiRXDV4d+EKHL0jiPEsd9aJh+K967NeLfhXw+XpB3DPFG73Fv8K2aFfzGvBn1D9pV6E65SRNDJQ6RrQGtex/ZzsaNm5qLZGizTXg1zC7bOucORwOIxne54eB0rRpbY5BKA1poXpw0A45sdLRG7wcNlwIoloDBVtoCrNHveKJHjW6uZhYG2ws7wdJRzB2YAkNuhW19461TRrnooTduP70LHr8uOO2MlXlX/wAo7OI66lwLYO1DiC0zzyZ5g07tiaO5DY3IsnnxXCw0GQh7Tq0hw82kEe8BdFvSDHXWGwrSST+KurrgTXDl9qhi5i/L81DHROsUeQm/pam9tOVlacWOONbYxpGPPknllum7Z74wA6jY6jyKzfXnC/Nsf9F1HycPvAXY6tz9phIHcTEy/MNAPvBTdZYM2Gk8G5vq977FyMfsyLwzdlW/G14PNXJipHVRK7BwxkkkkCCFGwh77L17zf3hohJA1sk1aolF07NJN1vxX5LYPIsea8LEgvzoIB6343lhv+FJ/wDaudixT3VtZI8jqPcUJeacpHouDrDrhjOLcMf2JB/1FJnXPE5gHRwZaNlpfYPAUTr/AJLjhqRhQpS7jpHfPXCWryR+PpD7U39cJfoR/wCL71n5WtaO+WgHTvGh7Ttw9yqzYJmYM7dzXO9Fge2zQJoWCdgT6ijdLuFmih67SvldG1sfdALjTjV7D0t91Yn6zYmvmxADxzsefKgJB4+5ZvDxQ4cBocG5zduNuebAsnjq5qJ/SkNgdpqa0yuB1IHEc3AIuXwFo6h6x44/2mHHlA/7ZShO6ex/56MeUTfgQfiqTcdEXvYHd6MOLxlNgNq+Gu48+Ci7pWENLs7qF3UUhNgkFtBuptrtPAouQcFqTpbHu/2ot/ViiH8Cqulxh3xs/qoe4UonpWO6DZjoXWIH8K0qs10eXPjorDpx3e5IcwsdzYWB3uLT3r14AouQ7QISYv8A32f2n70Rs2K/3ub3falJiKjDxHI667mWn6gHVp1FXR8VB2Ldp8xIbaDXGzdg8BVefhsCXILRZjxWJG+JlP1P+0ojcdiP94k9bYz/AAIeGcXNstcw2RR30O+38+O6m5qXI+Czh+l5wKMhdqdS1oNWaHdAG1BebfhSxUpxTJD6JgaM1Cra99g8vSG63wCwH4TZCJoQCRUR2NbvP3LTpXJZOGU5q28mObj38DZ8APfyC6EXSb20BrzJJNnj3bAy+FKhmJ3JPmU4XVi5PqzG6+EHdjZLOVxb4N0HqQ3Y6Q/2j/rFRKg1iGgs9U6jukdgoy6SbeT+2kAAEjgABm0Gi74aSHW+Wg0uNyvN5RYGrtQSKPMEhUOqUAbgoB+hm+uS77V0ptGSH9ED2uA+Frj03mrz/wBmxusd+DjKJUiolehOCJMkkgVBU4CZO1Ai1Obynmxv+Foafe0oYUzqxh5Zm+w5v41Bedzx25JLyd/C7xxfgdqynVjrjJM6UYkRsbHEZCWNfYDXAOsZnX6Q2C1rF5h0XBWMxcO2ePGRj3ubX1ApYoqSdkpOmjay9bsCQC6VrtdLikJBH5RBZbd9/jStdI9P4SFzWyPbmq2tawyEBzd+4DlsH1heZxi+j3c2YtrvVJAR8WBdXKwS4R8MzosU6GDR7AYXO7IRgl992w3KdD6lb6EfJDezV9LdbYBh+2hyTEPDQHNcKJ1OYEW3QEg8aXNxPW55gilY6KAuMjXh0L3jMwty5CBtRF+OnBcbATxvweNjbC2KVrI3Pcx73NeI5Rwc45aN8dbVPHSB3RuHFglk8zSLFjPbhY4WApRxQXFfInJmpf1mxHy58Ae3s8ry3uC7+TGRpuvpUfUn6sdcCYJZsXJYa9jW5WAE5mkhrQ0Cz3SddqK4kTgek4XfnIonfXwQC5vQuMEeCnPZxyHtcPXaND2tLmzDPlOhOhGvNN44tdOwlJ2b/AddIZJI4yyaIy5ezMjGhrs5phGVx0J0B2Vd3XuI9rUUzhFu4BtavDBevdsnS1iYpR8qwLu0Ehd8mc70Q2MicjsWtbo0NDRp4nmiMifHHj2uikGYM72WmDLiAbLjuCNqu7S9CA3kkbOXrvE2GKTs5C6YuDWAixkeWW53idtELE9be1jxUOSSCeKGU+kHUWCjT27OBI+9YvFMPybBuIcGAzAvF00/KCfS4GtQulCGOdjXQsle0QYgfKHSOkz3QBNtHedvveifpQX9+Q3Nmg6kyS4jCSZ5Xlxlc0Oc4vIHZs01N1ZJ339YOnw0Ra0NJzVx29gs/FZv8HDCMK6wR887cV+QxahZcz9zRbBcIkF5t+Et3+lsHKBnvklXpDV5v19kj+Wv7TMahjDcpGjiSbde4AcTXE1sp6R+/wCxHN9JlmlStdFsmDuss+p0LnMAFtAAdqBWazdjTkrT8LAHCmFwDXEgzMjs9n3QdyO+DwbQrQ0SumpGTacS1IFdHE/Jm/kSE5R6ErXMDhYJzZbokXXJVZ3wvBbFG9rnZWtLpA4Ak6kitb2/nV7xbD2joeLJh4W/RijHsYE+PdUdc3D3An7k4fWg4aexBxp7rR4uP7v+a52mV51/uaNQ9uFlAhRIRCFArtnFZGkk6SYEgpUnSAQRLOFaXAtAsg2Bx1FH4NSfCW+kCPMEKWClLA943AAH7RIKrYjEl/pUfUFxNaorKzs6Rv0kTMrRuQPWuK/CQid0zfk/aHMczic1ublN1zDjfq56Xvk7foN+qECaZjXUW/R1ytPpEAeI339W6oi4rpZc7KTcFh2sc0Nwoa7VzcrspLR3C7yJcUR7MM9gY/5M5rQ0RgRl2Xi4C2mgda87o7IjcdHVhvAGsrbokjYHwKNHjGEOOXRrHO2bs01p/PsUm/DEVsPNDEwsY+BjXB2YCAgG7qwGjNQPEfcqkmIwjbaPk+Um9MKXWRo05Wx1Yt2vjWm66jsaAcpYQbDdhub257fFBPSGtgAt187a/LZr8nfXmKRb7AQi6bwLcpNZ2gAO+TPDqaKFdzTTknZ1hwLQQ1po7huFfR8wGarpQEOF+JH1XEfYiZAqXIkc1nWTCCqY/TQf6O4UN9NNNVw5mdHOc8iPFjtDb2xtlDHd7NRF1WbWtuS14AXJx3WXDwvLHP7zTTgGudR5EgVfgp43K/bYN9weH6chhiEcEGJY1uwEIdvZsl77OptS/rRyhxdamvkzB+RXGTg63aeAXQjxQliEkRa5rtjZrj5G74acU3zmn4utb9LT5sV59+/V4ob7gU4+sx44bFuPPs428NqD/D3o8fT5d/s048w0farOFDqObLd/k3VUOfjaKVXavoS5KzemHf7vJ7Wrz3rc8S4uR7z2ZpgyEEkVG3iNPH1r00Lyzrxpjpf/AG/+UxatLKO58FeVOupWZiyKqU90ZR823QAAV7h7Eb+kHfn3abUwA+31qrFBGS0F51aCa172mmg8Tp4eQNiTARcHPJq/QdvrpWTnXHiugpLsZtr7kRjKFCWSgMooAU0Cq8qReiWRuni1e53asIBAAJDgaJ8SqrooQNXvugfR5+Y9/wD4UOgj/pUH99H++EpTVOkNRfc9fhxMhPfY1vk//JWMUduQGniLP237EBwRpj3Wfqn996yaKV5enwS1aax9QBCiQpqK7BymRpJTpMgQk6SSGJBG+hJ+x8SqySS4eu/O+x2NJ+UiTVyMf+NH95F8WpJLPj6l8ixi9m/rs/5zVZm/FH9V37rkklJkCj1a/Fn9X+ORXcL+LHmPi5JJExvoTg4eZ/eKm3ikkqWSXQk3gvNMR+NxvlN/8gJ0lu0nyVZfg1/UT/VGf3kn7y7w3Pl9iSSzZfrl+paugmJFJJU/JNDtXlvXr/XpfKP/AJTUklq0v1MhkOR0f+Nj/XZ+8Fq2+jH+pH8I0kluKGcHrB+Pf+z+41B6F/1iD+/j/fCSSJdGCPYiiTeiz9U/vuTpLLoPzfsPWflfcAmCSS7ZyB0kkkAf/9k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" name="AutoShape 4" descr="data:image/jpeg;base64,/9j/4AAQSkZJRgABAQAAAQABAAD/2wCEAAkGBxQSEhUUExQVFBQVFRYVFhcVFBgVFBcUFBQXGBcUFRUYHCggGBolGxQVITEhJSkrLi4uGB8zODQsNygtLisBCgoKDg0OGhAQGywkHyQsNCwvLC0sLCwvLCwsNCwsLCwsLSwsLCwsLCwsLCwsLCwsLCwsLCwsLCwsLCwsLCwsLP/AABEIAOEA4QMBIgACEQEDEQH/xAAcAAABBQEBAQAAAAAAAAAAAAADAAECBAYFBwj/xABOEAABBAAEAgYFBgoGCQUBAAABAAIDEQQSITFBUQUGEyJhcTKBkaGxFCNSksHRBzNCU2JygrLC8BUWQ3Oi4SQ0RFSTs8PS8WODtNPiF//EABoBAAIDAQEAAAAAAAAAAAAAAAABAgMEBQb/xAAxEQACAgEDAwMCBAUFAAAAAAAAAQIRAwQSITFRYRMiQTKBFDNxoQUj0fDxQpGxweH/2gAMAwEAAhEDEQA/AN9lSyo+RNlW2zBQHKllR8iWRFhQDKllRyxIMRYUByJFiPlSLUWFFfKmLEfKllRYUALE2RWMqWRMKK+RLKrGRLInYUVyxIsR8iWRFhQDImyI+VLKiwor5Ei1WMqWVFhRWyJuzVksTZUWR2lbImyKyWJsqLDaVsiWRWMibIpWG0r9mmMasZUsiNwbStkSVns0k7FR0cqbKi5Usqz2aKB5UsqJlThqLCgWVLKi0lSLFQLKmIRcqzHXDrQ3BujYKzvtxvYMGgvzPwKatsT4NDlSyqj0T0xFiB82dauvDQXfEahdIBD4AHlSyotJUlYUCypZUWk+VFhQHKmyo+VLKiw2gMibKrFKNIse0DlSyoxallRYqAFijlVgtTFqdhQDKkWo+VCnmawZnuawc3ODR7SnYnwDypZVxOkOuGGj0aXSn9EU36x+y1nOkOu0zwRG1sQPEd5/1jp7kt6RmyarFH5v9DbY3FRwtzSODR4nU+Q3PqWM6W64OcC2FpYL9Mm3V4N/Jv1rL4rFue4uc4ucdy4kn2lVZZdFXLJ2MWTVTycR4Rd/pB/52T65+9OuVm/mykq7ZRt8n0PlSyolJUrLPRg8qWVEypUiwoHlSyolJUiwoEWrFdbOoAxsr5u3c17mta0FoLWho9G7uuPmSt1lTFqak0JxsxXUXqo/AxyGVwfI52mXUdm30QL4k2fYtVFI12xo8QdwrOVBxEQ3rvDUHj5IsEq4Ihrjem2w5+vgoCXWiCDyP3rnzdKgXmtm+t8AfFVMLiQ491xzONk2HXyzxu0cANM0ZCe1h7Xwmd8KYXLw3SFjUaCu823M156Zoz4OC6THepINtE6SyqQToAhlSyolJUiwB5U2VFpNSLCgRaoSENBJIAAsk6AAbkk7J8dimQsdJI4NY0ak+4AcSdqXlPXPrjNiBkhiyxA2bkAL9qzjYAcrKTkkU5csca89js9OdejmLMMAGj+0cLJ8WtOgHnfkFjsZ0i+Ulz3ueebjfqHIeS5kOOz2C0tcPSadwDpY5t8UCSfTyUNzZyMnqZJe9/0LD8T3hyIPtAv7FYdKKXF7fvVyJPu//SK+dA5YaovmayEJxVQSqYlSF6dBM6dB7QJJD2n01SVIlJUpHfoHSVIlJUgKB0lSJSVICgdJUiUlSAoFlTFqLlSyp2FHK6T6LbM0g20ni3euRWN6T6vTQHNH3mcRWYGuJbz25ea9GLVExqyORxK5Y1Lqea4LprK4Z7a6iM1mwCK9L1cQ5vG1qsL0iDQHe8BQca0JDR3Xa2e6QddirnSHQEU2paGu3zAceZHFZ3HdXJIbMffaTZHA1rqFZ7J+GQW+HlGjZiL9EEi65i9yHcWHbekaLEgmj3TyP2FZXozpp0ZDZC4DbK7WttQ7cDwNrr4zpWLsXSFzaAsH0teFAHXytVyxtMsU4yVnbCkAvP8AoLrW5195rhm21IDeeX0oxfDULVQdY4TGZHnIA1z9dbDQScpGjjQ23RKDQlNHYpcbrD1jhwbe+c0hHdjb6R8T9EeJ9VryXpj8IeIxEhyufFGCcjY3FhDTtmLT3nV41yXEmxz3kv7Rz3HfObJ8ydSqnIyZdU1xFfc0HWfrNLiyM5DA02xg1aNNzxJ4WeZoBZoYt15XAAjUVsfWnbOHA6a8b3H3qrK73bKJh5k/d1I455d3h6Tdj4cW+RQZJbFjYgEetRnnDdSVxJca4tyjbXXzJNeWtepKzZhwuaLUM9uceZNeXM+qldZIuThgeK6DHhCLs0FfBabIpMk1VN0wCLAQSKNlOyhwpWy1SSLkPL3pIKLPqbKllU6SpM7ZDKmpEpMgCFJUppqQBGkqU0kAQpKlNJAA8qbKi0lSAoHlUSxHpNSAo5PSPQsUw7zRfMLzzrX1NxLYyIO+HEk0aaBVkuF76VsfNes5ULEzNjY573BrGguc47ADcqyOWUehXLHF9T5emhmwzu8HMO/FpPlxpbXql0s6Zru2bYrLYFFx4kt2dyvQ7q31x60RYmQ5MOwRiwXyenIOBDR6A38dVzcB0vA1gaxpaAKAo7+dKcsu6PQxxzY93D4CTdV8Mxs+JPeDGkMZmcxr5ngiMFwOgBIv23uvNJp5IyBI0sdz4O8QRofML1TF9KxytZCDlAJdThWaR25vY6aAeC4/SWDYy2uAIOpYRmb5uadj47qh8lkp40rfQxEeOG5OqDiuk62Fn3LudJdW49TC/IeLCbHqPpAed+az2MwcsVdoxzQ7VpOrXfquFg+oqNixRxTdx5OfLOXGzqmEisEjkiMjB/JSNbkkuhWE5UxiVYbh2k8VMYNnMo5IPJDsVBiPBEZjnDbTzVgYJvB3uRG9Hj6SOSDyY/kr/wBIy8x7/vSVr+jx9JOjkh6mHsfX5CVKSSdmyiKipFBlKdgSJTWgFy4mP6aaJxAyeASltdk93zpeS1wIGunZ5+G+U7JrnoD4NFm8fenD1yA6eoxcRP8Aak5tv/Tob76n2Dgm9vmkOaMgg9kKOjq7ufmL3o+xKwOxae1ncZ0i6DK7ETwRRl9W75u9JCGAvNXQaf2XK07p2ASNjL++5oc0BryC0gkOzAZaoE7qW1/AjsFyWYfyFiP64QiIy/LmmPN2YeIHWJHBz6oM1plVpw1vjsYZg5ocNQQCDzBFhEouPUE0w9pWgl9b6JCQXXHlxUR0GJWY/CLCX4N2UkBr43PFek0O0H1iw+paCPENcaDgSNwCDS4WD6w4bHMniYXuDR2cgLC0jPmAq/1Xa+Ce1tNpEMiTTi/k8MxjreR42fIf5Lm4rGFgpq0HWboeXCyFr2nUGnVo9vBzfu4LG4xx1OlcbSTOXHBUqZTn6SlcctnXRas4zs47d3jQ/wAln+i8MHESOFD8n/uR+l8R7PuTXSyzNFTlGCXTqAfjzntxonX/ACXpnVTowT4MF4sPc7RwDmOaHUMzTYPeB1Oy8amlLnWvROqvWqaGNrC5gaAQGPBId7+6f1au9bUeWaHCGOpMt9N9QG6mL5s70cz4z8Xs/wAQ8ljMd0ZLh3VKwtBNB27HH9F47pOm2440vZ+hescOIBB+be30gdY9eIfsB+tXmVexfQ7Hg6DvDXQOa4eLSKcPMEJFiSmrTs8AZRKQXs2G/BvhHPLnsdRGjWSOawG/SaLu/Cy3wXkfTGHbDiJomEuZHNJG1zqstY8tBNcwFJEJQaAMRofP+eSaKirEbEzPJja8kkfKkiis+gW9aH8gp/1qd9ELMWmJXR/Dw7E/xM+5pn9biPyQu70fiO1ibIRWYX6r0Xm0i9N6NhyQxt5MaPWGi1m1GKMEqNOmyzm3Yi1ePySZuncTL+ZZO/y7HC5PivZHMWYb0J0eHyy00PnbK2RzpXjMyQt7SszqAJc3Uc9FXgyKG6/lUaMkXKq+Dx9+LmHRwlM+IMhxZjBOIlrIzDhx0zfSeNVoun3SHESHtziWRYf5yBs0kUkAZE1r5aoNc5rjnuzd1S3cnV3o3s2wlkfZtc54b2jiA95yE3m3Jjy0TuK3RsZ0HgJnOlfFE5xLWvc27cXENaHZD3iTQ1Wl6qDd0/n96KvTlXU8s6zuY7ozDvZLPKTPKAcQbewNZ3o9CQRdEHx4bLr4sdn0tHEwuEcWGPdzHL3cFK86E66lbufC9HuibE6OAxR5nNZ2YDW03M5zRX6Wp43zUW4To9js4jia4NMd9mcwYG9kWDS6ykNrkRwKX4hVVP5/cfpvuvg8ac2uivPGu/w4QfetF1kayXF4huUvfHhXEnESB0LMkDCfk8QZbX7US7cuNFeiO6O6PEQaYIOyzSuDTAC3NEC2R+XKdgys3KvBHlweCe50pghe62xueYGuccxEQBcW6ijR8PBSlq03dP5/eiPovpZ49imPkwWDzB8jGT4hpBzPaB8wQ2teGeh5q1IxoxHSvZAtaYpSKaWEM+VQkgggEDKToeC9H6S6HwUzGMaHQ0c7fkzTDq8taSQGhp9Fu4umpuhOjcLBK+cdu+aUNDnyjMSJu9QDQAPRF6aJ/io10+33sXpO6PN+hIY2u6Of2jWSdp3WwQAyHLijpO/tQbIOnd9E8aWs/Bb3cZ0gz9P92aYfathhJsO052Q5HEXbYAH6sz7tFk0aI4HfgunhmN9JrQ0m77oa7fW/WCq8mp3Jquv9bJQw0076f4J4jCskblkY17Twe0OHsKwnXbqDhThJXQQhrw5sp7znEsZ6TG5icgok0KvKF6ACnWJovlG0fL+JZl0A0G3ks50pLZXsH4SepggIlgIDJHEdmdMjqJ7rvomjodvh5Xier2ILrLKGYC8zTud91PZLbdGPHBQye5geg8Fdyu2beUcyEsTKXuv2Ls9ItEbGMbs2789lxom5nD3+SjXBFTc5Ob+xfxWJfGwOYSHNc0ggkEaG6I1G/vWu6sddJY3MbIQWOc0E6NrMdXOb6JAuyRldzJWI6amIDaOlmxzv+fepYeUOAIUWQhujBSR7n1r6wtwsBe0jtJBUQBuyfy/1QDd+Q4rw+eDN581IyHx00HgOQ5bp2vtNBkyylKyrhQQ6ith1L6qy4+UMZbY212klaMHIc3HgPXsFT6tdX3YqTU5Iwe/IRdeDR+U7w9vj7p0HjsLhYmwwtysb524ndzjWrjzVihKuESxqM5XIp/8A8wwH0Zf+KUl3P6xQ8/59idGyXY1fyvBgcyVoVpWuvRyA8MeZwb9Ige00vUyF5t1fjzYiIfpg/V732L0srn6x8pHR0S9rYNwVT5LFV5I6/Vb4f9o9gVqSq1229un2qu4MP5H+An7FkRtE6OPiGcthzuvbZ9qama+hrvtr5pFzd8h2r0OFcq1Td382d/oBFANbOGSt+HkfhSiRGLf3ORdpdE7ZvOtFIEfmzz9EbpwANmb6kUBdmtfj5IoCLpmg6kXrx5WT8Cl8oZ9IWLvmKBuxwqiiRvs+iR4nnpp8fYiZfBHAFU4pn0hr/P2KPyxhNZhfr1/m1bIUXIsVEWmxaWZBle4bAHxzVz/y9qH8oN7Cq07wv0b2/nTVNAWw5IlVYp7Ow9Tg5EL0DM3+EZmbCg/RlYfaHD7V5rksEc+K9P6664OXwyO9kjb91ryaXHNbuV0tJzjcTDqPqsyPWUOY6naHh4jmPBcSKV+4Bq1sOkulw8ZS0ObycAQubj52sdlaBQNabAcFl1OJY3wyMMiitqjZyMXHJJRrSq9fNV42vYdLHgtNGAfWhSQZyABbidANSSsooan/AE1wVcPOH+B5LS9WurZmp77bFf7TyODeQ8V1+rvVVrG552hz60adWtB3vm74LSNAaA0CgBQA0AA4BbNNhU1uZTl9rroThjaxoawBrW6ADYKWZCJTWuhtKbDZkkG0kUFiBT2oBOpEDv8AUyO8SD9FjnfBv8S9BKxXUCK5JXcmtH1nX/CtmuVqneQ6+kVYwOJdQ4bjc14nX1Km5w45dtfnj/Nbq7NIBVgnyF/+EDtW8GO4a5PWPHxVCNAFwHEtvTd7tzqQfUNFDun6AAArvuNb8dvBWflN/kvP7OnvSGI5Mf7B5c/BAiq1zR9AbflOPidfb8eKk1wbqMgO2zuPw4GvD2WROfzb/dvfn60WN5PAt4Ua+woHQozYHkOFcOR2TlJIlRGMVBymShuKABSDQ/dfDkqdGxvt+bFatOvhx+CtSuPAXtx8709iFndp3R46/D3+7no0ACI971HdmU7jj/PuRZHobpnXRbQ5h1+5VZ5kN0Byut8t4TEAb9jIR5taT9i8ClnJ4r3vpBmdj2/Sa5v1mkfavntuy26Sb2tGXPFNpie5BncSb3KKQmDVZkgp8MgqC4TFkCiNRst7+DvAMkY+c2XtcYwOABaHF3mbI8h5rAtYvR/wPkF2IjPKN49Rc0/Fqz5tOo420SxKO+6NO6LunThfs1+xUSVsX4IURW4I9opY12lhWfw9+1xKtdGmmOU1qKS6FGAladQSRQDgpWmSTIm66gR1FI7m8D6rb/iWoXC6lx1hWn6Tnu9jsv8ACu4Vxc7vIzt4FWOIKVzhs2971Ar2oLpX/Q/xBSxGMaw0b2vQXpdcNd0GTHtGXuvOYXoxxrbQ1sdfceO9dFrCdo8gHIAb1Bdw8xxSL5Pot+sfuUcRiwyu65136Iv0Revnt50gt6SsgdlNqQLMZoWSLJ4AUnXgKD5pOTPafuT9+h6IN67kVrttxpV/6QOvzUug+hvqBp7b9R8Ls4eXMLLXN12doUcoERJk/Q8N0x7X9D2O09+qPaYlKwoCM+l5PGgfZf2obmSWac2uFtOg18fL3ppcQ8OoROcLADg5uuhJNE6AaDXc++HyiWz8yasV842ze5rgB7fsfIWIh/Nv1T41x8vYq8pkr0mj9kn32pOxEuUkw61ddo068QFTxE01/iRVfnBvyKTTGmgcrpM2rmlvEBtE+HlxUXIBnlzU6GgXAWJA7Q7v228PvpWcqrdkkByar58xOEImfG0EuErowBqS4PLQ0Dnei+iiF41G9mH6aLpKDG4yQknYCR7srj4DODfgtekf1foU5l0LWB6ktYAZrlkzZS1srIYWyfmu1dbpX8wwUDYuwunN1MjDWn5K26OcDFStMe59N+ZjyADdA1711MPE6GACRwZNHJiImTOYXNhMjg+5DfdL7JElaBwXEi6E6QAaW5/mpiGAPsh76JlbwLDm1ddam+KxS1OVu7f2PQYf4dgpp7eH1lfPXz+nT/PL6T6lODO1wzjI2i7s3FjnlrfSdFJGSyUDiBThyVj8E0+XHgfnIpGezK//AKa2XZktZ2OXtY8Xh3SPjYWxSzOtkgi14N1eQKIvxWOwb2RdNgx12YxhaK2qRxYQPC3ldHTZZZoTjL4XU4mvwQwTjKHRvp2/85PaMqw3S8WSd44Zifra/at/kWP64QZZgfpMHtGn3JaN1kruZNarx32ZwykmtMSuocmx0k1pIFZJIFMFJoQB6l0BFlw0I/QB9btT8VeKjAzK1rfotA9gpSXBk222egiqSRUmneHUIy4aahzb13IB4DXj7UL5TJddk7wOZtbA87GpI24bbIk+AY4lxBtwonM4aUQNjyJ8rJQj0bHvR1/SdWvhemylwFAzjZCDUDrBqi5reI+wk6XsnOMl0qHfSu0ZY15cdL25UmPQ8Rru7bd51ixR1vkiSdGxndu4ynV2rbJo0ddXOPrRwFMgzFyH+yo2KBkGYggkmq0o1p5pNxEx/s2tNfnA4B1XRFDw9vrTzdGxOLi5gOcgu3olrcoJG21BPD0bE1we1jQ4bHjsRx8ylwHIP5TLxETdRdyHYk8K1Psv4WTimDQvYD+sBrV89EMdHxgACNtC+A46H4BJuBjBzCNt6a5Rw2rl6kcAkyXy6P6bOXpDflfNROPjppztp/o2azbaC+OoUo8HGLpjdTZ7o3019wRSwch7P55I4HyUD0nCb+caKJGum2+/DxVabpOH84zazroBzJ4LqvaOXu/nmfaq8kYPAexJ0Cs5TcXG52Vr2uPIanetuGqNkVowDkPYmLFCiRXDV4d+EKHL0jiPEsd9aJh+K967NeLfhXw+XpB3DPFG73Fv8K2aFfzGvBn1D9pV6E65SRNDJQ6RrQGtex/ZzsaNm5qLZGizTXg1zC7bOucORwOIxne54eB0rRpbY5BKA1poXpw0A45sdLRG7wcNlwIoloDBVtoCrNHveKJHjW6uZhYG2ws7wdJRzB2YAkNuhW19461TRrnooTduP70LHr8uOO2MlXlX/wAo7OI66lwLYO1DiC0zzyZ5g07tiaO5DY3IsnnxXCw0GQh7Tq0hw82kEe8BdFvSDHXWGwrSST+KurrgTXDl9qhi5i/L81DHROsUeQm/pam9tOVlacWOONbYxpGPPknllum7Z74wA6jY6jyKzfXnC/Nsf9F1HycPvAXY6tz9phIHcTEy/MNAPvBTdZYM2Gk8G5vq977FyMfsyLwzdlW/G14PNXJipHVRK7BwxkkkkCCFGwh77L17zf3hohJA1sk1aolF07NJN1vxX5LYPIsea8LEgvzoIB6343lhv+FJ/wDaudixT3VtZI8jqPcUJeacpHouDrDrhjOLcMf2JB/1FJnXPE5gHRwZaNlpfYPAUTr/AJLjhqRhQpS7jpHfPXCWryR+PpD7U39cJfoR/wCL71n5WtaO+WgHTvGh7Ttw9yqzYJmYM7dzXO9Fge2zQJoWCdgT6ijdLuFmih67SvldG1sfdALjTjV7D0t91Yn6zYmvmxADxzsefKgJB4+5ZvDxQ4cBocG5zduNuebAsnjq5qJ/SkNgdpqa0yuB1IHEc3AIuXwFo6h6x44/2mHHlA/7ZShO6ex/56MeUTfgQfiqTcdEXvYHd6MOLxlNgNq+Gu48+Ci7pWENLs7qF3UUhNgkFtBuptrtPAouQcFqTpbHu/2ot/ViiH8Cqulxh3xs/qoe4UonpWO6DZjoXWIH8K0qs10eXPjorDpx3e5IcwsdzYWB3uLT3r14AouQ7QISYv8A32f2n70Rs2K/3ub3falJiKjDxHI667mWn6gHVp1FXR8VB2Ldp8xIbaDXGzdg8BVefhsCXILRZjxWJG+JlP1P+0ojcdiP94k9bYz/AAIeGcXNstcw2RR30O+38+O6m5qXI+Czh+l5wKMhdqdS1oNWaHdAG1BebfhSxUpxTJD6JgaM1Cra99g8vSG63wCwH4TZCJoQCRUR2NbvP3LTpXJZOGU5q28mObj38DZ8APfyC6EXSb20BrzJJNnj3bAy+FKhmJ3JPmU4XVi5PqzG6+EHdjZLOVxb4N0HqQ3Y6Q/2j/rFRKg1iGgs9U6jukdgoy6SbeT+2kAAEjgABm0Gi74aSHW+Wg0uNyvN5RYGrtQSKPMEhUOqUAbgoB+hm+uS77V0ptGSH9ED2uA+Frj03mrz/wBmxusd+DjKJUiolehOCJMkkgVBU4CZO1Ai1Obynmxv+Foafe0oYUzqxh5Zm+w5v41Bedzx25JLyd/C7xxfgdqynVjrjJM6UYkRsbHEZCWNfYDXAOsZnX6Q2C1rF5h0XBWMxcO2ePGRj3ubX1ApYoqSdkpOmjay9bsCQC6VrtdLikJBH5RBZbd9/jStdI9P4SFzWyPbmq2tawyEBzd+4DlsH1heZxi+j3c2YtrvVJAR8WBdXKwS4R8MzosU6GDR7AYXO7IRgl992w3KdD6lb6EfJDezV9LdbYBh+2hyTEPDQHNcKJ1OYEW3QEg8aXNxPW55gilY6KAuMjXh0L3jMwty5CBtRF+OnBcbATxvweNjbC2KVrI3Pcx73NeI5Rwc45aN8dbVPHSB3RuHFglk8zSLFjPbhY4WApRxQXFfInJmpf1mxHy58Ae3s8ry3uC7+TGRpuvpUfUn6sdcCYJZsXJYa9jW5WAE5mkhrQ0Cz3SddqK4kTgek4XfnIonfXwQC5vQuMEeCnPZxyHtcPXaND2tLmzDPlOhOhGvNN44tdOwlJ2b/AddIZJI4yyaIy5ezMjGhrs5phGVx0J0B2Vd3XuI9rUUzhFu4BtavDBevdsnS1iYpR8qwLu0Ehd8mc70Q2MicjsWtbo0NDRp4nmiMifHHj2uikGYM72WmDLiAbLjuCNqu7S9CA3kkbOXrvE2GKTs5C6YuDWAixkeWW53idtELE9be1jxUOSSCeKGU+kHUWCjT27OBI+9YvFMPybBuIcGAzAvF00/KCfS4GtQulCGOdjXQsle0QYgfKHSOkz3QBNtHedvveifpQX9+Q3Nmg6kyS4jCSZ5Xlxlc0Oc4vIHZs01N1ZJ339YOnw0Ra0NJzVx29gs/FZv8HDCMK6wR887cV+QxahZcz9zRbBcIkF5t+Et3+lsHKBnvklXpDV5v19kj+Wv7TMahjDcpGjiSbde4AcTXE1sp6R+/wCxHN9JlmlStdFsmDuss+p0LnMAFtAAdqBWazdjTkrT8LAHCmFwDXEgzMjs9n3QdyO+DwbQrQ0SumpGTacS1IFdHE/Jm/kSE5R6ErXMDhYJzZbokXXJVZ3wvBbFG9rnZWtLpA4Ak6kitb2/nV7xbD2joeLJh4W/RijHsYE+PdUdc3D3An7k4fWg4aexBxp7rR4uP7v+a52mV51/uaNQ9uFlAhRIRCFArtnFZGkk6SYEgpUnSAQRLOFaXAtAsg2Bx1FH4NSfCW+kCPMEKWClLA943AAH7RIKrYjEl/pUfUFxNaorKzs6Rv0kTMrRuQPWuK/CQid0zfk/aHMczic1ublN1zDjfq56Xvk7foN+qECaZjXUW/R1ytPpEAeI339W6oi4rpZc7KTcFh2sc0Nwoa7VzcrspLR3C7yJcUR7MM9gY/5M5rQ0RgRl2Xi4C2mgda87o7IjcdHVhvAGsrbokjYHwKNHjGEOOXRrHO2bs01p/PsUm/DEVsPNDEwsY+BjXB2YCAgG7qwGjNQPEfcqkmIwjbaPk+Um9MKXWRo05Wx1Yt2vjWm66jsaAcpYQbDdhub257fFBPSGtgAt187a/LZr8nfXmKRb7AQi6bwLcpNZ2gAO+TPDqaKFdzTTknZ1hwLQQ1po7huFfR8wGarpQEOF+JH1XEfYiZAqXIkc1nWTCCqY/TQf6O4UN9NNNVw5mdHOc8iPFjtDb2xtlDHd7NRF1WbWtuS14AXJx3WXDwvLHP7zTTgGudR5EgVfgp43K/bYN9weH6chhiEcEGJY1uwEIdvZsl77OptS/rRyhxdamvkzB+RXGTg63aeAXQjxQliEkRa5rtjZrj5G74acU3zmn4utb9LT5sV59+/V4ob7gU4+sx44bFuPPs428NqD/D3o8fT5d/s048w0farOFDqObLd/k3VUOfjaKVXavoS5KzemHf7vJ7Wrz3rc8S4uR7z2ZpgyEEkVG3iNPH1r00Lyzrxpjpf/AG/+UxatLKO58FeVOupWZiyKqU90ZR823QAAV7h7Eb+kHfn3abUwA+31qrFBGS0F51aCa172mmg8Tp4eQNiTARcHPJq/QdvrpWTnXHiugpLsZtr7kRjKFCWSgMooAU0Cq8qReiWRuni1e53asIBAAJDgaJ8SqrooQNXvugfR5+Y9/wD4UOgj/pUH99H++EpTVOkNRfc9fhxMhPfY1vk//JWMUduQGniLP237EBwRpj3Wfqn996yaKV5enwS1aax9QBCiQpqK7BymRpJTpMgQk6SSGJBG+hJ+x8SqySS4eu/O+x2NJ+UiTVyMf+NH95F8WpJLPj6l8ixi9m/rs/5zVZm/FH9V37rkklJkCj1a/Fn9X+ORXcL+LHmPi5JJExvoTg4eZ/eKm3ikkqWSXQk3gvNMR+NxvlN/8gJ0lu0nyVZfg1/UT/VGf3kn7y7w3Pl9iSSzZfrl+paugmJFJJU/JNDtXlvXr/XpfKP/AJTUklq0v1MhkOR0f+Nj/XZ+8Fq2+jH+pH8I0kluKGcHrB+Pf+z+41B6F/1iD+/j/fCSSJdGCPYiiTeiz9U/vuTpLLoPzfsPWflfcAmCSS7ZyB0kkkAf/9k="/>
          <p:cNvSpPr>
            <a:spLocks noChangeAspect="1" noChangeArrowheads="1"/>
          </p:cNvSpPr>
          <p:nvPr/>
        </p:nvSpPr>
        <p:spPr bwMode="auto">
          <a:xfrm>
            <a:off x="215900" y="-47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6150" name="Picture 6" descr="http://www.servoprax.com/images/5000/02165_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053" y="1415364"/>
            <a:ext cx="3240360" cy="324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/>
          <p:cNvSpPr/>
          <p:nvPr/>
        </p:nvSpPr>
        <p:spPr>
          <a:xfrm>
            <a:off x="435053" y="2240868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bevat chloorhexidine 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antibacteriële werking </a:t>
            </a:r>
          </a:p>
          <a:p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bevat lidocaïne 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</a:t>
            </a: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plaatselijk verdovend effect heeft</a:t>
            </a:r>
          </a:p>
          <a:p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minimaal 5 minuten inwerken!!!</a:t>
            </a:r>
          </a:p>
          <a:p>
            <a:br>
              <a:rPr lang="nl-NL" sz="2400" dirty="0"/>
            </a:b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7837032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QTEhQUEhQVFhUUFRQXFRgUFRcXFxcYFhQWFhQYFRcYHSggGBolHBUXITEiJSkrLi4uGB8zODMsNygtLisBCgoKDg0OGxAQGywmICQsLCwsLCw0LCwsLCwvKywsLDQsLCwsLCwsLCwsLCwsLCwsLCwsLCwsLCwsLCwsLCw3Lf/AABEIANAAyAMBIgACEQEDEQH/xAAbAAEAAgMBAQAAAAAAAAAAAAAABAUBAwYCB//EAEYQAAEDAQQECQcKBQQDAAAAAAEAAgMRBBIhMQVBUZEGEyIyYXGBobFCUlNyotHSFiMzNGJ0gpKzwRRzwuHwQ2OytBWDk//EABkBAQADAQEAAAAAAAAAAAAAAAACAwQBBf/EACkRAAIBAgUDBQEAAwAAAAAAAAABAgMRBBIUITETQWEiUWKh4TJxgZH/2gAMAwEAAhEDEQA/APuKIiAIiICv4QW10Fmnmja1zoopJGh5IaSxhdiQCdSsFX8IJmsss73xtlbHFI8xvpdfcYXXTUEUNNhU6OMNAa0ANaAAAKAAYAADIID0iIgC8yk3TdALqG6CaAmmAJANBXXQ9S9LzJGHAtcAWuBBBFQQcCCDmEBB0LaJHsJkLH48mSNhYyRtAQ5rHOcQMSAbxrSowIVgq3QEUQjJhhjhBkkq2NrWgljzHeN0CpIYPDUrJAVOlbfJHIy4YrgMYkaQS88a8saahwETRdNCQ+8ajk0qbZV+kGx8dZy+Jj333tje4AuirG5ziwkEitwA0I7lYIClZpsm2izXCG8VM685rwS6N0A5JLbtyk2dTUjVTlXSgzWkC0xR3AS+Gd4fraGPs7S0CmTuMBOPkDA6pyAIiIAiIgCIiAIiIAiIgC02ucRsc8gkNFaDPsqty8TR3mlpycCN4ojOq19yp+ULfRyex8SfKFvo5PY+JUMYNKHMYHrGB8F6WHrzPQ09P2JHCnTrXWK1ji3itmnHka4nfaVoeEDfRyex8S5PhF9UtP3ef9JysSnXnYaenfgu/lC30cnsfEnyhb6OT2PiVGideY09P2Lz5Qt9HJ7HxJ8oW+jk9j4lRonXmNPT9iZoPTzRFTi5PpJz5GueQ+crD5Qt9HJ7HxLltD/Rfjm/WepqOvMLDwtwTNIaeaZbMeLkwkefI9BIPOU6ThI0AkxyUHqfEuYtv0tn9d/6MimOZUEHIgg9oonXmNPD2JVq04P46Gsb6ss9raRyMzLYzhysverP5Qt9HJ7HxLkpSTa4HHyrJMT6wkszHd7FYrsq00yMKEGuC8+ULfRyex8SfKFvo5PY+JUa88YNo3rnXmT09P2L75Qt9HJ7HxJ8oW+jk9j4lRonXmc09P2Lz5Qt9HJ7HxJ8oW+jk9j4lRonXmNPT9jpLDpdsj7lxzTQkXrtDTMYEqxXJaOfSaM/apvBHuXWrTRm5RuzLXpqEtgiIrSgIiIDktJRXZpBtN4fiFfGqjq14RxUex2pwLT1jFvcXblVLzqqtNnqUpZoJlfwi+qWn7vN+k5WLlXcIvqlp+7z/pOVi5Q7E+5hERcOhFHfbox5VfVx8Fr/APIjUx57AP3XLomoSfYxof6L8c36z1NVLom30i5jufNrHpnqaNJN1teOwHwK65K5xU5W4Ft+ls/rv/RkU1VVptsZls/KA5b88P8ARk2q1B1jEdGK6Rs1yVU8tLXZ2/7duB7X2J47yVaqptH1yL+VP3usvuVspS7EI9/8ka1TBoJOIFBTaTqPQFB/jX7RTZdFFs0n5PrP34U7qqEqJSdzXTgrXZa2W0giowpzm7OlvQpao4Jbrg7ZmNoOYVvDIKChqDzTt6OsKcXcrqQszaiIulZi/do7zS135SCu2XEkVw24LqtETX4WHXdAPWMD4LVhnyjJilsmTERFrMQREQFbwgirCT5hDuwYHuJXOLspYw5pacnAg9RFCuMYCBQ5jA9bcD4LHiVumbsLL0tEDhF9UtP3eb9JysXKu4RfVLT93n/ScrFyz9jT3NNpmDGlx7BtOoKuax0hq816PJHUFN0lEXRmmYod2fcodjmVU3vY00kst1yWdm0cKKULC1eLLOpZkFKkgDaVOKRXOUrlbY9F3GXTQm9IcPtSOcO4heZLGFMtFsDRsByLsK9Qzd2BRHPc7JpPS/kt7GDE9pXZRQg5FPbrNWWBrRU334DH/RkW7+Bun6RsZ9bHta2qnyRkijnEjzW8hv5R+6iuhyawCrjRuyu09Az7FCy7ItUnvdnk2ajoZnStOM7BUFocDxJvV1UMNMsb+qmNjXEA4VxGsEbWkYFV+kbPxkrYWc2INiZ0k0L3Ht8FbM0e2P5sElj8iTW68A8pvX+3SruXb2M9ko3fL3KjSZ5vrO7gAoKsbVCXDLlMJqNtcDTtCrlRNbmmnxYKTYHcojzgT+JuIKjqbYbOecc3AhvQPKcfcuR5O1GspYgrKIrTIFc8F7RUSR62PqOp4qO+qplt0FNctVNT2hp66Vb4HeraMrTRXWjmg/8Ap2CIi9A8sIiIAuU0rHdmkG2678wx72ldWua0+Pn+uMdzj71RiF6DThX6znuEX1S0/d5/0nKycq7hF9UtP3ef9JysXLF2N3cwqm2WfizeHMJ/KfcrZeX7MMa1rkBTlEjWANSi45iyE3FkKyykgnAAZk5CuVdp6At7Ji48nADynAFx9RuTO8qNa7M6jbg5LRgzWOmutx1rRBaVG+XYvSU9y4iY1pqMXHNzjVx7SvT5FBbOsmVMxHKbZHqOX0IcMxWnasOkWh71G5NRN+jWjjWVcQakg7XUJFesq9tHPZjjWtOgDEneqbQhPG82oukO6K0od4VlPLi993mCnS4upn9nLer6f8lFVeu3ghyODquGtxuntpuVZb31kdTVQblZPfTFx5tXOPSdQ3+Cpa6zrqd6rqMnSW9wpdimNQw5Gt3a05ih2KIt1jHzjOuu4FQjyWTV0XLHVAO0BZXiHmjqC9q0yBQ5Zbkof5tx24mvdVTFBtQ5Z9VviUbsSjyfQgUUPQst6CM/ZAPWMD4IvUTurnjSVm0TURF04FzfCA/PDojHe4rpFy+mX1nf0Bje3En/AJBUYj+DRhl6yi4RfVLT93m/ScrFyruEX1S0/d5/0nKxcsXY39zC1nM9bR2Yud4NWxamnldrz/wCIkjaotrsIfiOS7aNfrDWpSLjVwpNO6KOS8zB4psOo9qC0jart5FDXKhr1BUsdmDuLbcN91HuJa8RkPFbsb24NLRtGKh02+DXTnm5R5daBtC0SWnZ/ZWMmj421dR10SXc9Qbj7RG5eI7NWQPj5LaUaHUAx8q8cz1VXOkySqQN/B+UtbM44F3FtBIP2jgNeBGCkSOzxIaMeUa02uO1x7lpiZdkdiXXGhvQXvN4gbMLtdt5RbdLU3dTTj0u1nsVjeWNiiSzTPNqtF7AYNGQ29JWhEVLdy5KysgpNhHKJ81jjvwCjKxsENG45voepoy3rsFuQqO0SeBgiIrTKFBtPPd1NHipyrpDVzuum4Ae9cfBOHJ1/BZ9YKbHOHfX90Wjggfm3/zP6GrK9Kk/Qjya6tUZeoqabSkgtIYA3iw5rDySTec0OB4y9Rpx5l01wN4Vopc2kbri3ipjTW1lQeo1VhUNL27imYc92DR4k9A9y5gDtJxJOZJzJWm26Z415fxU1Mm8jyR26817dKA28cMs88chTb0LBWnml4PSoU8sfJC4RfVLT93m/ScrFygaUhMkUkTnCPjI3s5pkkAe0tqWNIpnkSFvLj50n/xaPF6rtsXW3N61xjHsPe8+5aw4+c/thB8HryJaUxbi0c4ObXlP2A06iliViUi1xuccm3v5b2v7sCjpaZteOtjvcuWZE2Ebctap2QuvxhoDpWEMN9xwaByHsZliM3aqFWrZCeax5/CQO1zqALUBWoBDiRR7m81rdccZ1k63dC6tiyE3G5iN4L2MAJFx/FvIqKgtvPI2uJr1N6VAETZCSYYzOHcpwJcxpGTnGvbcz6lP/gWZcojYXvI3VW+NgaAGgADIAUA6gF3MTVVRXpNUUQYGipOJcSc3HEknpJVK01x2478VfPzb103iioyyhIOokblTM7Sd7mERbbNDfNK0AFXHo2dZUErlrdldnuyWe9ieaDl5x2dStmN25nP/ADYvMTMsKYUA2D3rYrUrGWcszCIi6QMPfQEnICu5VrBhjnmes4lSba/JvaerUO0+CjqMmWwWx1PBD6OT+Z/QxFt4KspDXznuO7D9llenR/hHkV3eoyxdZIzIJSxhka0tDy0Xw04lodSoHQo2nZ7kJpm/kD8WfdVWC57hHLWRjdTWlx63Gg7g5KsssWzlGOaaKlzg0VOAA3ALxiCNUhFf5LDlQekd3LMjhUXsWtBkcNoZSg7XEblmJpzdznG871jnuy7F5/B6hmOMNFB27SdpOsr0slhuh1OSXFoNcyBU4bMDuWEascvcLxFhT1R3Oeva8NzHU8bn/wB0R0xJA12bQemmO9GxUyc8dT3D91sWaLguaXwA86rvXcXeJW1EQ4EREBgiuBUS02UOxNQfOGv1gpiIdTa4KSaAtzoRqIy/spuj2cgfacSfw5KVI0bMDg4ba4VUWxYVZrY51B5zTs6VFRsyxzcok5F4Eg278EMo2jsx8FIqPa8TShoqewbTsXmW0Buda6h5R7NShOJJqewDIDYPeuN2JRjcY4k5nE/5sRxoK7EUzRFk4yZjdQN53U33mgXIpydiyUlFXZ2GirPxcMbTmGivWcT3lFLReslZWPCbu7hclpGS9NIftXexop41XWEriY3Xhe84l35iT+6z4l7JGrCLds1O8r7UkbOxgLz3lb7hcQ0ZuIaDsJ19ma0R+R1zP3vDG9wKtNCxXp2/Za53g0eJWaKzSSNk5ZYtkzT8QZHC1uAa8AdQY5UytuEklXxt2Bzj20Df6lTTShoq40HT4DaVOv8A2V4dPIj2vIGAP25Bvaw/stsVnc5ocxzHV1A5fiyJ7F5bjE52V2XI9DQ1wUEmWke2PIbhrNP3PgoXFDYpVu8nrPgo6qkWw4PTZXDI16HY9+a3stg8oEdWI96jrC5c64pk9kzTkQe1e1WOaDnQ9awGDVh1EjwXcxHIWV/r3FL/AEHcVXUO135j70Lel35j713MMhMmmA52HR5RpsAUMiuJzJJ6j0FGtAyC9KLZJKxkSO849oB8UMjvOPZQeCwsJdiyMNbT/PFZRFw6CaLsODmjuKYXOFHvoT0Ac1vf3qt4O6JvESyDkjFgPlHzj0bF1K3Yalb1M87F17+iP+wiItZhK3T1pLI6DN5u12AgknroCucBp1DwCv8AhIysbTseO8EfuubtIq2755a38xoe5YsRfOehhUsh5gHMr6GP2i9xV7waby5TrAYOzlFV2kG0mw1xj2XEf1KbweHzzqaoxXtdh4FRpbVETrb02zRpd96d/RdbuFf6lU2SLjXF5yBIb0AGmHXRTrS435D9t/cSB4Ku0bagxsTcayYDoIYXmu4qL3mzTQWWF14JcQ4uVpaAS4hhrhmcDUZUU+2RkseLtcOSNd7HHqqqnSLuTXZQ1GqhzCsrRO08e28RcAaThjeYHtLR03gF1Cqt0/crLYahh6f6VoXnTshbEwjA34xh0vaHDcSF6VEjseAiIokgiIgMrCIgMrCLKAwgXktO09yxxY11PWUAdKB002LqND8H20a+XlEgEM8ka+V5x7lz1mgvuYweU4Dsrj3VX0Na8NTUrtmPGVXFKMXyERFuPMCIiAj6Qs3GRuZkSMDsIxB3rjbSSGnCjmEOunMFprQrulqks7HEFzWkjIloJHUTkqatLPuaKNfp7NHGyT33mQVoaNZtIFTgNpJ7gun0NYjGwl3Pfi7o2N7Pet0Gjo2OvNYAfCudNilLlOlld2drV86yx4OQtsd2WQHzyex3K/crmnG7JC0+TI8dnFSU7iF2PCwFpieBnea7pyLcdoo7euU0jGJJYHRkXrzwa7BFIeUMwenpWWpHLNo9DDVFkTfDt9MlTVdRoFS4gU244jct7qcbOA0Cs0dNoa2CMin+YVWmxwyNe1xDeTXC8dYpqHStENpPG2g4OeXsFfJaOJj/AMprUU7JltZpyWU8cIXVbTzXRV6zNH+w71uUPSg+aPrxdvzzMVMVb4OJWYREUSRlYREARFlAYREQBFlYQF1wVs96Uu9G0b3VA7gd661UHBBnIkO19NzR7yr9enh1amjyMVK9VhERXGcIiIAiIgCIiAouF9OKaTqkH/FwXD21zTJBiOe/GuP0T9a+qqt0l9NZf5sn/XlWepQzyzXNVLE9OOWxw5eDm6vW7+6iWN7RJPiOezZ6Fi+qqt0b9Nav5sf/AF4lXpfJbrfj9/h880rIOLzHPi1/7rFM41u0b12/CD6H/wBtn/7Eask0nka7f+fv8Pm3GN2jenGt2jevpKJpPJ3XfH7/AA+bca3aN4TjW+cN4X0lE0nka74/f4fNeNb5w3hONbtG8L6UiaTyNd8fv8Pm3Gt84bwnGt84bwvpKJpPI13x+/w+bcYNo3hOMbtG8L6SiaTyNd8fv8Kfgq35iu1zj30/ZXCItUY5YpGGcs0nL3CIikRCIiAIiIAiIgCrNNWmGIxyzOc0RcZJUMc5oAjc15eWtN1oa8mppl0FWajW6y8YGitAHscRSt6468B0YgGvQgJKhWMM4ya64lxc0vwwBuBgANKHBmIqSK6qhTVT6I0K6CWR3GkxuLy2OjsDJIZHF5c9wJBJDbgYKONQ7AgCRpqSMMa2VzgHPZduNc5xcxwloA0E+RjhlVTo3ggEZEAioIOO0HEKv07osWiMNpCSHVAtEAnjyIxYXNNaE4hw/ZS7DZ+LjZHec+4xrb0hvPddaBee7W40qTtQG9ERAEREAREQBERAEREAREQBERAEREB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944563"/>
            <a:ext cx="190500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AutoShape 4" descr="data:image/jpeg;base64,/9j/4AAQSkZJRgABAQAAAQABAAD/2wCEAAkGBxQTEhQUEhQVFhUUFRQXFRgUFRcXFxcYFhQWFhQYFRcYHSggGBolHBUXITEiJSkrLi4uGB8zODMsNygtLisBCgoKDg0OGxAQGywmICQsLCwsLCw0LCwsLCwvKywsLDQsLCwsLCwsLCwsLCwsLCwsLCwsLCwsLCwsLCwsLCw3Lf/AABEIANAAyAMBIgACEQEDEQH/xAAbAAEAAgMBAQAAAAAAAAAAAAAABAUBAwYCB//EAEYQAAEDAQQECQcKBQQDAAAAAAEAAgMRBBIhMQVBUZEGEyIyYXGBobFCUlNyotHSFiMzNGJ0gpKzwRRzwuHwQ2OytBWDk//EABkBAQADAQEAAAAAAAAAAAAAAAACAwQBBf/EACkRAAIBAgUDBQEAAwAAAAAAAAABAgMRBBIUITETQWEiUWKh4TJxgZH/2gAMAwEAAhEDEQA/APuKIiAIiICv4QW10Fmnmja1zoopJGh5IaSxhdiQCdSsFX8IJmsss73xtlbHFI8xvpdfcYXXTUEUNNhU6OMNAa0ANaAAAKAAYAADIID0iIgC8yk3TdALqG6CaAmmAJANBXXQ9S9LzJGHAtcAWuBBBFQQcCCDmEBB0LaJHsJkLH48mSNhYyRtAQ5rHOcQMSAbxrSowIVgq3QEUQjJhhjhBkkq2NrWgljzHeN0CpIYPDUrJAVOlbfJHIy4YrgMYkaQS88a8saahwETRdNCQ+8ajk0qbZV+kGx8dZy+Jj333tje4AuirG5ziwkEitwA0I7lYIClZpsm2izXCG8VM685rwS6N0A5JLbtyk2dTUjVTlXSgzWkC0xR3AS+Gd4fraGPs7S0CmTuMBOPkDA6pyAIiIAiIgCIiAIiIAiIgC02ucRsc8gkNFaDPsqty8TR3mlpycCN4ojOq19yp+ULfRyex8SfKFvo5PY+JUMYNKHMYHrGB8F6WHrzPQ09P2JHCnTrXWK1ji3itmnHka4nfaVoeEDfRyex8S5PhF9UtP3ef9JysSnXnYaenfgu/lC30cnsfEnyhb6OT2PiVGideY09P2Lz5Qt9HJ7HxJ8oW+jk9j4lRonXmNPT9iZoPTzRFTi5PpJz5GueQ+crD5Qt9HJ7HxLltD/Rfjm/WepqOvMLDwtwTNIaeaZbMeLkwkefI9BIPOU6ThI0AkxyUHqfEuYtv0tn9d/6MimOZUEHIgg9oonXmNPD2JVq04P46Gsb6ss9raRyMzLYzhysverP5Qt9HJ7HxLkpSTa4HHyrJMT6wkszHd7FYrsq00yMKEGuC8+ULfRyex8SfKFvo5PY+JUa88YNo3rnXmT09P2L75Qt9HJ7HxJ8oW+jk9j4lRonXmc09P2Lz5Qt9HJ7HxJ8oW+jk9j4lRonXmNPT9jpLDpdsj7lxzTQkXrtDTMYEqxXJaOfSaM/apvBHuXWrTRm5RuzLXpqEtgiIrSgIiIDktJRXZpBtN4fiFfGqjq14RxUex2pwLT1jFvcXblVLzqqtNnqUpZoJlfwi+qWn7vN+k5WLlXcIvqlp+7z/pOVi5Q7E+5hERcOhFHfbox5VfVx8Fr/APIjUx57AP3XLomoSfYxof6L8c36z1NVLom30i5jufNrHpnqaNJN1teOwHwK65K5xU5W4Ft+ls/rv/RkU1VVptsZls/KA5b88P8ARk2q1B1jEdGK6Rs1yVU8tLXZ2/7duB7X2J47yVaqptH1yL+VP3usvuVspS7EI9/8ka1TBoJOIFBTaTqPQFB/jX7RTZdFFs0n5PrP34U7qqEqJSdzXTgrXZa2W0giowpzm7OlvQpao4Jbrg7ZmNoOYVvDIKChqDzTt6OsKcXcrqQszaiIulZi/do7zS135SCu2XEkVw24LqtETX4WHXdAPWMD4LVhnyjJilsmTERFrMQREQFbwgirCT5hDuwYHuJXOLspYw5pacnAg9RFCuMYCBQ5jA9bcD4LHiVumbsLL0tEDhF9UtP3eb9JysXKu4RfVLT93n/ScrFyz9jT3NNpmDGlx7BtOoKuax0hq816PJHUFN0lEXRmmYod2fcodjmVU3vY00kst1yWdm0cKKULC1eLLOpZkFKkgDaVOKRXOUrlbY9F3GXTQm9IcPtSOcO4heZLGFMtFsDRsByLsK9Qzd2BRHPc7JpPS/kt7GDE9pXZRQg5FPbrNWWBrRU334DH/RkW7+Bun6RsZ9bHta2qnyRkijnEjzW8hv5R+6iuhyawCrjRuyu09Az7FCy7ItUnvdnk2ajoZnStOM7BUFocDxJvV1UMNMsb+qmNjXEA4VxGsEbWkYFV+kbPxkrYWc2INiZ0k0L3Ht8FbM0e2P5sElj8iTW68A8pvX+3SruXb2M9ko3fL3KjSZ5vrO7gAoKsbVCXDLlMJqNtcDTtCrlRNbmmnxYKTYHcojzgT+JuIKjqbYbOecc3AhvQPKcfcuR5O1GspYgrKIrTIFc8F7RUSR62PqOp4qO+qplt0FNctVNT2hp66Vb4HeraMrTRXWjmg/8Ap2CIi9A8sIiIAuU0rHdmkG2678wx72ldWua0+Pn+uMdzj71RiF6DThX6znuEX1S0/d5/0nKycq7hF9UtP3ef9JysXLF2N3cwqm2WfizeHMJ/KfcrZeX7MMa1rkBTlEjWANSi45iyE3FkKyykgnAAZk5CuVdp6At7Ji48nADynAFx9RuTO8qNa7M6jbg5LRgzWOmutx1rRBaVG+XYvSU9y4iY1pqMXHNzjVx7SvT5FBbOsmVMxHKbZHqOX0IcMxWnasOkWh71G5NRN+jWjjWVcQakg7XUJFesq9tHPZjjWtOgDEneqbQhPG82oukO6K0od4VlPLi993mCnS4upn9nLer6f8lFVeu3ghyODquGtxuntpuVZb31kdTVQblZPfTFx5tXOPSdQ3+Cpa6zrqd6rqMnSW9wpdimNQw5Gt3a05ih2KIt1jHzjOuu4FQjyWTV0XLHVAO0BZXiHmjqC9q0yBQ5Zbkof5tx24mvdVTFBtQ5Z9VviUbsSjyfQgUUPQst6CM/ZAPWMD4IvUTurnjSVm0TURF04FzfCA/PDojHe4rpFy+mX1nf0Bje3En/AJBUYj+DRhl6yi4RfVLT93m/ScrFyruEX1S0/d5/0nKxcsXY39zC1nM9bR2Yud4NWxamnldrz/wCIkjaotrsIfiOS7aNfrDWpSLjVwpNO6KOS8zB4psOo9qC0jart5FDXKhr1BUsdmDuLbcN91HuJa8RkPFbsb24NLRtGKh02+DXTnm5R5daBtC0SWnZ/ZWMmj421dR10SXc9Qbj7RG5eI7NWQPj5LaUaHUAx8q8cz1VXOkySqQN/B+UtbM44F3FtBIP2jgNeBGCkSOzxIaMeUa02uO1x7lpiZdkdiXXGhvQXvN4gbMLtdt5RbdLU3dTTj0u1nsVjeWNiiSzTPNqtF7AYNGQ29JWhEVLdy5KysgpNhHKJ81jjvwCjKxsENG45voepoy3rsFuQqO0SeBgiIrTKFBtPPd1NHipyrpDVzuum4Ae9cfBOHJ1/BZ9YKbHOHfX90Wjggfm3/zP6GrK9Kk/Qjya6tUZeoqabSkgtIYA3iw5rDySTec0OB4y9Rpx5l01wN4Vopc2kbri3ipjTW1lQeo1VhUNL27imYc92DR4k9A9y5gDtJxJOZJzJWm26Z415fxU1Mm8jyR26817dKA28cMs88chTb0LBWnml4PSoU8sfJC4RfVLT93m/ScrFygaUhMkUkTnCPjI3s5pkkAe0tqWNIpnkSFvLj50n/xaPF6rtsXW3N61xjHsPe8+5aw4+c/thB8HryJaUxbi0c4ObXlP2A06iliViUi1xuccm3v5b2v7sCjpaZteOtjvcuWZE2Ebctap2QuvxhoDpWEMN9xwaByHsZliM3aqFWrZCeax5/CQO1zqALUBWoBDiRR7m81rdccZ1k63dC6tiyE3G5iN4L2MAJFx/FvIqKgtvPI2uJr1N6VAETZCSYYzOHcpwJcxpGTnGvbcz6lP/gWZcojYXvI3VW+NgaAGgADIAUA6gF3MTVVRXpNUUQYGipOJcSc3HEknpJVK01x2478VfPzb103iioyyhIOokblTM7Sd7mERbbNDfNK0AFXHo2dZUErlrdldnuyWe9ieaDl5x2dStmN25nP/ADYvMTMsKYUA2D3rYrUrGWcszCIi6QMPfQEnICu5VrBhjnmes4lSba/JvaerUO0+CjqMmWwWx1PBD6OT+Z/QxFt4KspDXznuO7D9llenR/hHkV3eoyxdZIzIJSxhka0tDy0Xw04lodSoHQo2nZ7kJpm/kD8WfdVWC57hHLWRjdTWlx63Gg7g5KsssWzlGOaaKlzg0VOAA3ALxiCNUhFf5LDlQekd3LMjhUXsWtBkcNoZSg7XEblmJpzdznG871jnuy7F5/B6hmOMNFB27SdpOsr0slhuh1OSXFoNcyBU4bMDuWEascvcLxFhT1R3Oeva8NzHU8bn/wB0R0xJA12bQemmO9GxUyc8dT3D91sWaLguaXwA86rvXcXeJW1EQ4EREBgiuBUS02UOxNQfOGv1gpiIdTa4KSaAtzoRqIy/spuj2cgfacSfw5KVI0bMDg4ba4VUWxYVZrY51B5zTs6VFRsyxzcok5F4Eg278EMo2jsx8FIqPa8TShoqewbTsXmW0Buda6h5R7NShOJJqewDIDYPeuN2JRjcY4k5nE/5sRxoK7EUzRFk4yZjdQN53U33mgXIpydiyUlFXZ2GirPxcMbTmGivWcT3lFLReslZWPCbu7hclpGS9NIftXexop41XWEriY3Xhe84l35iT+6z4l7JGrCLds1O8r7UkbOxgLz3lb7hcQ0ZuIaDsJ19ma0R+R1zP3vDG9wKtNCxXp2/Za53g0eJWaKzSSNk5ZYtkzT8QZHC1uAa8AdQY5UytuEklXxt2Bzj20Df6lTTShoq40HT4DaVOv8A2V4dPIj2vIGAP25Bvaw/stsVnc5ocxzHV1A5fiyJ7F5bjE52V2XI9DQ1wUEmWke2PIbhrNP3PgoXFDYpVu8nrPgo6qkWw4PTZXDI16HY9+a3stg8oEdWI96jrC5c64pk9kzTkQe1e1WOaDnQ9awGDVh1EjwXcxHIWV/r3FL/AEHcVXUO135j70Lel35j713MMhMmmA52HR5RpsAUMiuJzJJ6j0FGtAyC9KLZJKxkSO849oB8UMjvOPZQeCwsJdiyMNbT/PFZRFw6CaLsODmjuKYXOFHvoT0Ac1vf3qt4O6JvESyDkjFgPlHzj0bF1K3Yalb1M87F17+iP+wiItZhK3T1pLI6DN5u12AgknroCucBp1DwCv8AhIysbTseO8EfuubtIq2755a38xoe5YsRfOehhUsh5gHMr6GP2i9xV7waby5TrAYOzlFV2kG0mw1xj2XEf1KbweHzzqaoxXtdh4FRpbVETrb02zRpd96d/RdbuFf6lU2SLjXF5yBIb0AGmHXRTrS435D9t/cSB4Ku0bagxsTcayYDoIYXmu4qL3mzTQWWF14JcQ4uVpaAS4hhrhmcDUZUU+2RkseLtcOSNd7HHqqqnSLuTXZQ1GqhzCsrRO08e28RcAaThjeYHtLR03gF1Cqt0/crLYahh6f6VoXnTshbEwjA34xh0vaHDcSF6VEjseAiIokgiIgMrCIgMrCLKAwgXktO09yxxY11PWUAdKB002LqND8H20a+XlEgEM8ka+V5x7lz1mgvuYweU4Dsrj3VX0Na8NTUrtmPGVXFKMXyERFuPMCIiAj6Qs3GRuZkSMDsIxB3rjbSSGnCjmEOunMFprQrulqks7HEFzWkjIloJHUTkqatLPuaKNfp7NHGyT33mQVoaNZtIFTgNpJ7gun0NYjGwl3Pfi7o2N7Pet0Gjo2OvNYAfCudNilLlOlld2drV86yx4OQtsd2WQHzyex3K/crmnG7JC0+TI8dnFSU7iF2PCwFpieBnea7pyLcdoo7euU0jGJJYHRkXrzwa7BFIeUMwenpWWpHLNo9DDVFkTfDt9MlTVdRoFS4gU244jct7qcbOA0Cs0dNoa2CMin+YVWmxwyNe1xDeTXC8dYpqHStENpPG2g4OeXsFfJaOJj/AMprUU7JltZpyWU8cIXVbTzXRV6zNH+w71uUPSg+aPrxdvzzMVMVb4OJWYREUSRlYREARFlAYREQBFlYQF1wVs96Uu9G0b3VA7gd661UHBBnIkO19NzR7yr9enh1amjyMVK9VhERXGcIiIAiIgCIiAouF9OKaTqkH/FwXD21zTJBiOe/GuP0T9a+qqt0l9NZf5sn/XlWepQzyzXNVLE9OOWxw5eDm6vW7+6iWN7RJPiOezZ6Fi+qqt0b9Nav5sf/AF4lXpfJbrfj9/h880rIOLzHPi1/7rFM41u0b12/CD6H/wBtn/7Eask0nka7f+fv8Pm3GN2jenGt2jevpKJpPJ3XfH7/AA+bca3aN4TjW+cN4X0lE0nka74/f4fNeNb5w3hONbtG8L6UiaTyNd8fv8Pm3Gt84bwnGt84bwvpKJpPI13x+/w+bcYNo3hOMbtG8L6SiaTyNd8fv8Kfgq35iu1zj30/ZXCItUY5YpGGcs0nL3CIikRCIiAIiIAiIgCrNNWmGIxyzOc0RcZJUMc5oAjc15eWtN1oa8mppl0FWajW6y8YGitAHscRSt6468B0YgGvQgJKhWMM4ya64lxc0vwwBuBgANKHBmIqSK6qhTVT6I0K6CWR3GkxuLy2OjsDJIZHF5c9wJBJDbgYKONQ7AgCRpqSMMa2VzgHPZduNc5xcxwloA0E+RjhlVTo3ggEZEAioIOO0HEKv07osWiMNpCSHVAtEAnjyIxYXNNaE4hw/ZS7DZ+LjZHec+4xrb0hvPddaBee7W40qTtQG9ERAEREAREQBERAEREAREQBERAEREB//9k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07975" y="-792163"/>
            <a:ext cx="1905000" cy="1981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0" name="Picture 6" descr="Mannelijke geslachtsorgan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36638"/>
            <a:ext cx="5544616" cy="4942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84807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971601" y="1484784"/>
            <a:ext cx="77768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u="sng" dirty="0">
                <a:solidFill>
                  <a:schemeClr val="accent5">
                    <a:lumMod val="50000"/>
                  </a:schemeClr>
                </a:solidFill>
              </a:rPr>
              <a:t>Techniek bij het inbrengen:</a:t>
            </a:r>
          </a:p>
          <a:p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Penis in recht stand houden (zoals bij erectie)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Bij weerstand penis weer naar beneden brengen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Voorzichtig verder opvoeren tot er urine komt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Bij weerstand, pijn en bloed stoppen en arts waarschuwen!</a:t>
            </a:r>
          </a:p>
        </p:txBody>
      </p:sp>
    </p:spTree>
    <p:extLst>
      <p:ext uri="{BB962C8B-B14F-4D97-AF65-F5344CB8AC3E}">
        <p14:creationId xmlns:p14="http://schemas.microsoft.com/office/powerpoint/2010/main" val="7958116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611560" y="2276872"/>
            <a:ext cx="78488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dirty="0">
                <a:solidFill>
                  <a:schemeClr val="accent5">
                    <a:lumMod val="50000"/>
                  </a:schemeClr>
                </a:solidFill>
              </a:rPr>
              <a:t>http://www.wip.nl/free_content/Richtlijnen/Blaaskatheterisatie.pdf</a:t>
            </a:r>
          </a:p>
        </p:txBody>
      </p:sp>
    </p:spTree>
    <p:extLst>
      <p:ext uri="{BB962C8B-B14F-4D97-AF65-F5344CB8AC3E}">
        <p14:creationId xmlns:p14="http://schemas.microsoft.com/office/powerpoint/2010/main" val="3489560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683568" y="692696"/>
            <a:ext cx="640871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b="1" u="sng" dirty="0">
                <a:solidFill>
                  <a:schemeClr val="accent5">
                    <a:lumMod val="50000"/>
                  </a:schemeClr>
                </a:solidFill>
              </a:rPr>
              <a:t>Lesdoelen:</a:t>
            </a:r>
            <a:br>
              <a:rPr lang="nl-NL" dirty="0">
                <a:solidFill>
                  <a:schemeClr val="accent5">
                    <a:lumMod val="50000"/>
                  </a:schemeClr>
                </a:solidFill>
              </a:rPr>
            </a:br>
            <a:endParaRPr lang="nl-NL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dirty="0">
                <a:solidFill>
                  <a:schemeClr val="accent5">
                    <a:lumMod val="50000"/>
                  </a:schemeClr>
                </a:solidFill>
              </a:rPr>
              <a:t>Voorbehouden handeling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dirty="0">
                <a:solidFill>
                  <a:schemeClr val="accent5">
                    <a:lumMod val="50000"/>
                  </a:schemeClr>
                </a:solidFill>
              </a:rPr>
              <a:t>Enkele termen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dirty="0">
                <a:solidFill>
                  <a:schemeClr val="accent5">
                    <a:lumMod val="50000"/>
                  </a:schemeClr>
                </a:solidFill>
              </a:rPr>
              <a:t>Verschillende soorten katheters (materiaal)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dirty="0">
                <a:solidFill>
                  <a:schemeClr val="accent5">
                    <a:lumMod val="50000"/>
                  </a:schemeClr>
                </a:solidFill>
              </a:rPr>
              <a:t>Tiemann katheter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dirty="0">
                <a:solidFill>
                  <a:schemeClr val="accent5">
                    <a:lumMod val="50000"/>
                  </a:schemeClr>
                </a:solidFill>
              </a:rPr>
              <a:t>Prostaathypertrofie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dirty="0">
                <a:solidFill>
                  <a:schemeClr val="accent5">
                    <a:lumMod val="50000"/>
                  </a:schemeClr>
                </a:solidFill>
              </a:rPr>
              <a:t>Anatomie van de blaas en geslachtsdelen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dirty="0">
                <a:solidFill>
                  <a:schemeClr val="accent5">
                    <a:lumMod val="50000"/>
                  </a:schemeClr>
                </a:solidFill>
              </a:rPr>
              <a:t>Instillagel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nl-NL" dirty="0">
                <a:solidFill>
                  <a:schemeClr val="accent5">
                    <a:lumMod val="50000"/>
                  </a:schemeClr>
                </a:solidFill>
              </a:rPr>
              <a:t>Werkwijze man katheteriseren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Wingdings" pitchFamily="2" charset="2"/>
              <a:buChar char="Ø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8693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403648" y="2780928"/>
            <a:ext cx="61650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dirty="0">
                <a:solidFill>
                  <a:schemeClr val="accent5">
                    <a:lumMod val="50000"/>
                  </a:schemeClr>
                </a:solidFill>
              </a:rPr>
              <a:t>voorbehouden handeling</a:t>
            </a:r>
          </a:p>
        </p:txBody>
      </p:sp>
    </p:spTree>
    <p:extLst>
      <p:ext uri="{BB962C8B-B14F-4D97-AF65-F5344CB8AC3E}">
        <p14:creationId xmlns:p14="http://schemas.microsoft.com/office/powerpoint/2010/main" val="4060282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9552" y="962503"/>
            <a:ext cx="82401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u="sng" dirty="0">
                <a:solidFill>
                  <a:schemeClr val="accent5">
                    <a:lumMod val="50000"/>
                  </a:schemeClr>
                </a:solidFill>
              </a:rPr>
              <a:t>Welke dingen controleer je voordat je aan de handeling begint:</a:t>
            </a:r>
          </a:p>
          <a:p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dat er een opdracht is van een arts (noodzakelijk)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welke soort katheter je in moet brengen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of de zorgvrager is ingelicht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of de zorgvrager toestemming heeft gegeven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4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400" dirty="0">
                <a:solidFill>
                  <a:schemeClr val="accent5">
                    <a:lumMod val="50000"/>
                  </a:schemeClr>
                </a:solidFill>
              </a:rPr>
              <a:t>of er contra-indicaties zijn voor het katheteriseren</a:t>
            </a:r>
          </a:p>
        </p:txBody>
      </p:sp>
    </p:spTree>
    <p:extLst>
      <p:ext uri="{BB962C8B-B14F-4D97-AF65-F5344CB8AC3E}">
        <p14:creationId xmlns:p14="http://schemas.microsoft.com/office/powerpoint/2010/main" val="2808856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95537" y="1340768"/>
            <a:ext cx="820891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u="sng" dirty="0">
                <a:solidFill>
                  <a:schemeClr val="accent5">
                    <a:lumMod val="50000"/>
                  </a:schemeClr>
                </a:solidFill>
              </a:rPr>
              <a:t>Gebruikte termen:</a:t>
            </a:r>
          </a:p>
          <a:p>
            <a:endParaRPr lang="nl-NL" sz="2800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nl-NL" sz="28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>
                <a:solidFill>
                  <a:schemeClr val="accent5">
                    <a:lumMod val="50000"/>
                  </a:schemeClr>
                </a:solidFill>
              </a:rPr>
              <a:t>CAD </a:t>
            </a:r>
            <a:r>
              <a:rPr lang="nl-NL" sz="2800" dirty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catheter a demeure = verblijfskatheter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800" dirty="0">
              <a:solidFill>
                <a:schemeClr val="accent5">
                  <a:lumMod val="50000"/>
                </a:schemeClr>
              </a:solidFill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endParaRPr lang="nl-NL" sz="2800" dirty="0">
              <a:solidFill>
                <a:schemeClr val="accent5">
                  <a:lumMod val="50000"/>
                </a:schemeClr>
              </a:solidFill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800" dirty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transuretraal = via de urinebuis (urethra)</a:t>
            </a:r>
            <a:endParaRPr lang="nl-NL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400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83568" y="692696"/>
            <a:ext cx="56380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solidFill>
                  <a:schemeClr val="accent5">
                    <a:lumMod val="50000"/>
                  </a:schemeClr>
                </a:solidFill>
              </a:rPr>
              <a:t>Gesiliconiseerde latexkatheter</a:t>
            </a:r>
          </a:p>
        </p:txBody>
      </p:sp>
      <p:pic>
        <p:nvPicPr>
          <p:cNvPr id="1026" name="Picture 2" descr="http://catalogus.medeco.nl/png/catalog/thumbnail/__default/184/200/20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708920"/>
            <a:ext cx="4464496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539552" y="2708920"/>
            <a:ext cx="34563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2000" dirty="0">
                <a:solidFill>
                  <a:schemeClr val="accent5">
                    <a:lumMod val="50000"/>
                  </a:schemeClr>
                </a:solidFill>
              </a:rPr>
              <a:t>katheter van latex met een buitenlaag van siliconen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000" dirty="0">
                <a:solidFill>
                  <a:schemeClr val="accent5">
                    <a:lumMod val="50000"/>
                  </a:schemeClr>
                </a:solidFill>
              </a:rPr>
              <a:t>kan 6 weken blijven zitten</a:t>
            </a:r>
          </a:p>
        </p:txBody>
      </p:sp>
    </p:spTree>
    <p:extLst>
      <p:ext uri="{BB962C8B-B14F-4D97-AF65-F5344CB8AC3E}">
        <p14:creationId xmlns:p14="http://schemas.microsoft.com/office/powerpoint/2010/main" val="1141535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83568" y="692696"/>
            <a:ext cx="33906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solidFill>
                  <a:schemeClr val="accent5">
                    <a:lumMod val="50000"/>
                  </a:schemeClr>
                </a:solidFill>
              </a:rPr>
              <a:t>Siliconen katheter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395536" y="2060848"/>
            <a:ext cx="34563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2000" dirty="0">
                <a:solidFill>
                  <a:schemeClr val="accent5">
                    <a:lumMod val="50000"/>
                  </a:schemeClr>
                </a:solidFill>
              </a:rPr>
              <a:t>minder kans op allergische reacties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000" dirty="0">
                <a:solidFill>
                  <a:schemeClr val="accent5">
                    <a:lumMod val="50000"/>
                  </a:schemeClr>
                </a:solidFill>
              </a:rPr>
              <a:t>zijn stugger waardoor makkelijk in te brengen zijn (man)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000" dirty="0">
                <a:solidFill>
                  <a:schemeClr val="accent5">
                    <a:lumMod val="50000"/>
                  </a:schemeClr>
                </a:solidFill>
              </a:rPr>
              <a:t>grotere diameter </a:t>
            </a:r>
            <a:r>
              <a:rPr lang="nl-NL" sz="2000" dirty="0">
                <a:solidFill>
                  <a:schemeClr val="accent5">
                    <a:lumMod val="50000"/>
                  </a:schemeClr>
                </a:solidFill>
                <a:sym typeface="Wingdings" pitchFamily="2" charset="2"/>
              </a:rPr>
              <a:t> minder verstopping</a:t>
            </a:r>
            <a:endParaRPr lang="nl-NL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nl-NL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000" dirty="0">
                <a:solidFill>
                  <a:schemeClr val="accent5">
                    <a:lumMod val="50000"/>
                  </a:schemeClr>
                </a:solidFill>
              </a:rPr>
              <a:t>kan 8 tot 12 weken blijven zitten</a:t>
            </a:r>
          </a:p>
        </p:txBody>
      </p:sp>
      <p:pic>
        <p:nvPicPr>
          <p:cNvPr id="2050" name="Picture 2" descr="http://image.made-in-china.com/2f0j00vSgTtjPEsuqc/Silicone-Foley-Catheter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900" y="2068587"/>
            <a:ext cx="4124325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4338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83568" y="692696"/>
            <a:ext cx="4708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solidFill>
                  <a:schemeClr val="accent5">
                    <a:lumMod val="50000"/>
                  </a:schemeClr>
                </a:solidFill>
              </a:rPr>
              <a:t>PVC katheter met coating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395536" y="2852936"/>
            <a:ext cx="34563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2000" dirty="0">
                <a:solidFill>
                  <a:schemeClr val="accent5">
                    <a:lumMod val="50000"/>
                  </a:schemeClr>
                </a:solidFill>
              </a:rPr>
              <a:t>voor éénmalig gebruik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000" dirty="0">
                <a:solidFill>
                  <a:schemeClr val="accent5">
                    <a:lumMod val="50000"/>
                  </a:schemeClr>
                </a:solidFill>
              </a:rPr>
              <a:t>polymeercoating wordt door aanraking met vocht vanzelf glibberig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000" dirty="0"/>
          </a:p>
          <a:p>
            <a:endParaRPr lang="nl-NL" sz="2000" dirty="0"/>
          </a:p>
        </p:txBody>
      </p:sp>
      <p:pic>
        <p:nvPicPr>
          <p:cNvPr id="3074" name="Picture 2" descr="http://rsimedsupply.com/images/apogee_1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132856"/>
            <a:ext cx="3816424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2599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83568" y="692696"/>
            <a:ext cx="33489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dirty="0">
                <a:solidFill>
                  <a:schemeClr val="accent5">
                    <a:lumMod val="50000"/>
                  </a:schemeClr>
                </a:solidFill>
              </a:rPr>
              <a:t>Tiemann katheter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364023" y="1988840"/>
            <a:ext cx="363702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2000" dirty="0">
                <a:solidFill>
                  <a:schemeClr val="accent5">
                    <a:lumMod val="50000"/>
                  </a:schemeClr>
                </a:solidFill>
              </a:rPr>
              <a:t>katheter met gebogen punt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000" dirty="0">
                <a:solidFill>
                  <a:schemeClr val="accent5">
                    <a:lumMod val="50000"/>
                  </a:schemeClr>
                </a:solidFill>
              </a:rPr>
              <a:t>voor mannen met prostaathypertrofie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000" dirty="0">
              <a:solidFill>
                <a:schemeClr val="accent5">
                  <a:lumMod val="50000"/>
                </a:schemeClr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2000" dirty="0">
                <a:solidFill>
                  <a:schemeClr val="accent5">
                    <a:lumMod val="50000"/>
                  </a:schemeClr>
                </a:solidFill>
              </a:rPr>
              <a:t>inbrengen alleen door urologieverpleegkundige of urologen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2000" dirty="0"/>
          </a:p>
          <a:p>
            <a:endParaRPr lang="nl-NL" sz="2000" dirty="0"/>
          </a:p>
        </p:txBody>
      </p:sp>
      <p:pic>
        <p:nvPicPr>
          <p:cNvPr id="5" name="Picture 2" descr="http://www.bilder.uromed.de/produkte/20091221_125402_1304251216_g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049" y="2546032"/>
            <a:ext cx="4392488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11490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ieterij">
  <a:themeElements>
    <a:clrScheme name="Gieterij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Gieterij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Gieterij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279</TotalTime>
  <Words>270</Words>
  <Application>Microsoft Office PowerPoint</Application>
  <PresentationFormat>Diavoorstelling (4:3)</PresentationFormat>
  <Paragraphs>84</Paragraphs>
  <Slides>16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2" baseType="lpstr">
      <vt:lpstr>Arial</vt:lpstr>
      <vt:lpstr>Calibri</vt:lpstr>
      <vt:lpstr>Rockwell</vt:lpstr>
      <vt:lpstr>Wingdings</vt:lpstr>
      <vt:lpstr>Wingdings 2</vt:lpstr>
      <vt:lpstr>Gieterij</vt:lpstr>
      <vt:lpstr>  katheteriseren man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Summa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katheteriseren vrouw</dc:title>
  <dc:creator>Laure, Debby de</dc:creator>
  <cp:lastModifiedBy>Jolanda Vermeulen</cp:lastModifiedBy>
  <cp:revision>37</cp:revision>
  <cp:lastPrinted>2013-09-09T19:58:28Z</cp:lastPrinted>
  <dcterms:created xsi:type="dcterms:W3CDTF">2013-08-29T12:20:49Z</dcterms:created>
  <dcterms:modified xsi:type="dcterms:W3CDTF">2020-11-27T22:26:47Z</dcterms:modified>
</cp:coreProperties>
</file>