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22"/>
  </p:notesMasterIdLst>
  <p:sldIdLst>
    <p:sldId id="256" r:id="rId2"/>
    <p:sldId id="259" r:id="rId3"/>
    <p:sldId id="260" r:id="rId4"/>
    <p:sldId id="261" r:id="rId5"/>
    <p:sldId id="262" r:id="rId6"/>
    <p:sldId id="263" r:id="rId7"/>
    <p:sldId id="264" r:id="rId8"/>
    <p:sldId id="265" r:id="rId9"/>
    <p:sldId id="266" r:id="rId10"/>
    <p:sldId id="267" r:id="rId11"/>
    <p:sldId id="268" r:id="rId12"/>
    <p:sldId id="269" r:id="rId13"/>
    <p:sldId id="272" r:id="rId14"/>
    <p:sldId id="274" r:id="rId15"/>
    <p:sldId id="275" r:id="rId16"/>
    <p:sldId id="276" r:id="rId17"/>
    <p:sldId id="277" r:id="rId18"/>
    <p:sldId id="273" r:id="rId19"/>
    <p:sldId id="270" r:id="rId20"/>
    <p:sldId id="271"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9751" autoAdjust="0"/>
  </p:normalViewPr>
  <p:slideViewPr>
    <p:cSldViewPr>
      <p:cViewPr varScale="1">
        <p:scale>
          <a:sx n="68" d="100"/>
          <a:sy n="68" d="100"/>
        </p:scale>
        <p:origin x="1882"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04DF29-AF17-4B98-A283-D6CF2E363DBE}" type="datetimeFigureOut">
              <a:rPr lang="nl-NL" smtClean="0"/>
              <a:t>27-11-2020</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7E7864-F1F5-4A6E-B283-7E7A2516A8CA}" type="slidenum">
              <a:rPr lang="nl-NL" smtClean="0"/>
              <a:t>‹nr.›</a:t>
            </a:fld>
            <a:endParaRPr lang="nl-NL"/>
          </a:p>
        </p:txBody>
      </p:sp>
    </p:spTree>
    <p:extLst>
      <p:ext uri="{BB962C8B-B14F-4D97-AF65-F5344CB8AC3E}">
        <p14:creationId xmlns:p14="http://schemas.microsoft.com/office/powerpoint/2010/main" val="39285703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dirty="0"/>
              <a:t>De ziekte wordt veroorzaakt door een niet goedwerkend enzym (PAH).</a:t>
            </a:r>
          </a:p>
          <a:p>
            <a:pPr eaLnBrk="1" hangingPunct="1"/>
            <a:r>
              <a:rPr lang="nl-NL" dirty="0"/>
              <a:t>Bij de ziekte PKU werkt het enzym helemaal niet meer of heel slecht. Hierdoor zal het aminozuur phenylalanine niet goed afgebroken kunnen worden waardoor het zich opstapelt in het lichaam. Teveel phenylalanine is schadelijk voor de hersenen. Daardoor leidt niet behandelde PKU tot hersenbeschadiging. </a:t>
            </a:r>
          </a:p>
          <a:p>
            <a:pPr eaLnBrk="1" hangingPunct="1"/>
            <a:r>
              <a:rPr lang="nl-NL" dirty="0"/>
              <a:t>Onbehandelde kinderen met PKU krijgen in de loop van het eerste levensjaar verschijnselen van de ziekte. Er ontstaan een ontwikkelingsachterstand en gedragsproblemen (hyperactiviteit, agressiviteit, onrust). Vaak ruiken deze kinderen vreemd ("muizen-geur") en is hun huid en haar opvallend licht gekleurd. Ook hebben ze vaak ernstig eczeem en soms epilepsie.</a:t>
            </a:r>
          </a:p>
          <a:p>
            <a:pPr eaLnBrk="1" hangingPunct="1"/>
            <a:r>
              <a:rPr lang="nl-NL" dirty="0"/>
              <a:t>Als PKU vanaf kort na de geboorte behandeld wordt, hebben patiënten met PKU geen klachten en een normale ontwikkeling en intelligentie. Uit onderzoek is gebleken dat zij, afgezien van het dieet, een normaal leven kunnen leiden met een goede kwaliteit en dat zij een normaal opleidingsniveau kunnen bereiken.</a:t>
            </a:r>
          </a:p>
          <a:p>
            <a:endParaRPr lang="nl-NL" dirty="0"/>
          </a:p>
        </p:txBody>
      </p:sp>
      <p:sp>
        <p:nvSpPr>
          <p:cNvPr id="4" name="Tijdelijke aanduiding voor dianummer 3"/>
          <p:cNvSpPr>
            <a:spLocks noGrp="1"/>
          </p:cNvSpPr>
          <p:nvPr>
            <p:ph type="sldNum" sz="quarter" idx="10"/>
          </p:nvPr>
        </p:nvSpPr>
        <p:spPr/>
        <p:txBody>
          <a:bodyPr/>
          <a:lstStyle/>
          <a:p>
            <a:fld id="{3C7E7864-F1F5-4A6E-B283-7E7A2516A8CA}" type="slidenum">
              <a:rPr lang="nl-NL" smtClean="0"/>
              <a:t>14</a:t>
            </a:fld>
            <a:endParaRPr lang="nl-NL"/>
          </a:p>
        </p:txBody>
      </p:sp>
    </p:spTree>
    <p:extLst>
      <p:ext uri="{BB962C8B-B14F-4D97-AF65-F5344CB8AC3E}">
        <p14:creationId xmlns:p14="http://schemas.microsoft.com/office/powerpoint/2010/main" val="41085582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dirty="0"/>
              <a:t>Congenitale hypothyreoïdie is een aangeboren afwijking van de schildklier. Daardoor ontstaat een tekort aan schildklierhormoon. </a:t>
            </a:r>
          </a:p>
          <a:p>
            <a:pPr eaLnBrk="1" hangingPunct="1"/>
            <a:r>
              <a:rPr lang="nl-NL" dirty="0"/>
              <a:t>Door het tekort aan schildklierhormoon werkt de stofwisseling onvoldoende. Als het tekort lang duurt, kunnen de hersenen van de pasgeborene zich niet goed ontwikkelen. Dit kan leiden tot verstandelijke en motorische achterstand. </a:t>
            </a:r>
          </a:p>
          <a:p>
            <a:pPr eaLnBrk="1" hangingPunct="1"/>
            <a:r>
              <a:rPr lang="nl-NL" dirty="0"/>
              <a:t>Verschijnselen van CHT kunnen zijn: slecht drinken, veel spugen en weinig huilen. Het kind kan een slome indruk maken en een trage, moeizame ontlasting hebben. Het kan een bolle buik, een opgezet gezicht en een vergrote tong hebben, en het kan geel zien. Alleen bij pasgeborenen met een ernstige vermindering van de schildklierfunctie treden verschijnselen op. Meestal zijn de veranderingen, ook voor een arts, moeilijk waarneembaar. Bij kinderen die op tijd behandeld worden is de ontwikkeling in het algemeen goed.</a:t>
            </a:r>
          </a:p>
          <a:p>
            <a:endParaRPr lang="nl-NL" dirty="0"/>
          </a:p>
        </p:txBody>
      </p:sp>
      <p:sp>
        <p:nvSpPr>
          <p:cNvPr id="4" name="Tijdelijke aanduiding voor dianummer 3"/>
          <p:cNvSpPr>
            <a:spLocks noGrp="1"/>
          </p:cNvSpPr>
          <p:nvPr>
            <p:ph type="sldNum" sz="quarter" idx="10"/>
          </p:nvPr>
        </p:nvSpPr>
        <p:spPr/>
        <p:txBody>
          <a:bodyPr/>
          <a:lstStyle/>
          <a:p>
            <a:fld id="{3C7E7864-F1F5-4A6E-B283-7E7A2516A8CA}" type="slidenum">
              <a:rPr lang="nl-NL" smtClean="0"/>
              <a:t>15</a:t>
            </a:fld>
            <a:endParaRPr lang="nl-NL"/>
          </a:p>
        </p:txBody>
      </p:sp>
    </p:spTree>
    <p:extLst>
      <p:ext uri="{BB962C8B-B14F-4D97-AF65-F5344CB8AC3E}">
        <p14:creationId xmlns:p14="http://schemas.microsoft.com/office/powerpoint/2010/main" val="41085582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eaLnBrk="1" hangingPunct="1"/>
            <a:r>
              <a:rPr lang="nl-NL" dirty="0"/>
              <a:t>Bij AGS kunnen de bijnieren (klieren die boven de nieren liggen) meestal te weinig van het hormoon cortisol maken. Dit hormoon is onder andere belangrijk bij stress en inspanning. Cortisol zorgt er voor dat er voldoende energie vrijkomt om prestaties te kunnen leveren.</a:t>
            </a:r>
          </a:p>
          <a:p>
            <a:pPr eaLnBrk="1" hangingPunct="1"/>
            <a:r>
              <a:rPr lang="nl-NL" dirty="0"/>
              <a:t>Het gevolg van het tekort aan cortisol bij AGS is dat de hypofyse (klier onderaan de hersenen die de hormoonhuishouding regelt) de bijnieren te veel stimuleert. Daardoor worden er te veel androgenen (mannelijke bijnierhormonen) gemaakt. Bij meisjes leidt dit tot vermannelijking van de uiterlijke geslachtsdelen, vaak al bij de geboorte. De baarmoeder en eierstokken zijn wel gewoon aangelegd. Bij jongens heeft de verhoogde hoeveelheid androgenen meestal geen uiterlijke gevolgen. Maar zowel meisjes als jongens met AGS kunnen hierdoor vervroegd in de puberteit raken.</a:t>
            </a:r>
          </a:p>
          <a:p>
            <a:pPr eaLnBrk="1" hangingPunct="1"/>
            <a:r>
              <a:rPr lang="nl-NL" dirty="0"/>
              <a:t>Naast een tekort aan cortisol kan ook een tekort aan het hormoon </a:t>
            </a:r>
            <a:r>
              <a:rPr lang="nl-NL" dirty="0" err="1"/>
              <a:t>aldosteron</a:t>
            </a:r>
            <a:r>
              <a:rPr lang="nl-NL" dirty="0"/>
              <a:t> ontstaan. Hierdoor verlaat te veel zout het lichaam waardoor mensen met AGS makkelijk kunnen uitdrogen.</a:t>
            </a:r>
          </a:p>
          <a:p>
            <a:endParaRPr lang="nl-NL" dirty="0"/>
          </a:p>
        </p:txBody>
      </p:sp>
      <p:sp>
        <p:nvSpPr>
          <p:cNvPr id="4" name="Tijdelijke aanduiding voor dianummer 3"/>
          <p:cNvSpPr>
            <a:spLocks noGrp="1"/>
          </p:cNvSpPr>
          <p:nvPr>
            <p:ph type="sldNum" sz="quarter" idx="10"/>
          </p:nvPr>
        </p:nvSpPr>
        <p:spPr/>
        <p:txBody>
          <a:bodyPr/>
          <a:lstStyle/>
          <a:p>
            <a:fld id="{3C7E7864-F1F5-4A6E-B283-7E7A2516A8CA}" type="slidenum">
              <a:rPr lang="nl-NL" smtClean="0"/>
              <a:t>16</a:t>
            </a:fld>
            <a:endParaRPr lang="nl-NL"/>
          </a:p>
        </p:txBody>
      </p:sp>
    </p:spTree>
    <p:extLst>
      <p:ext uri="{BB962C8B-B14F-4D97-AF65-F5344CB8AC3E}">
        <p14:creationId xmlns:p14="http://schemas.microsoft.com/office/powerpoint/2010/main" val="41085582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C7E7864-F1F5-4A6E-B283-7E7A2516A8CA}" type="slidenum">
              <a:rPr lang="nl-NL" smtClean="0"/>
              <a:t>17</a:t>
            </a:fld>
            <a:endParaRPr lang="nl-NL"/>
          </a:p>
        </p:txBody>
      </p:sp>
    </p:spTree>
    <p:extLst>
      <p:ext uri="{BB962C8B-B14F-4D97-AF65-F5344CB8AC3E}">
        <p14:creationId xmlns:p14="http://schemas.microsoft.com/office/powerpoint/2010/main" val="4108558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dirty="0"/>
          </a:p>
        </p:txBody>
      </p:sp>
      <p:sp>
        <p:nvSpPr>
          <p:cNvPr id="4" name="Tijdelijke aanduiding voor dianummer 3"/>
          <p:cNvSpPr>
            <a:spLocks noGrp="1"/>
          </p:cNvSpPr>
          <p:nvPr>
            <p:ph type="sldNum" sz="quarter" idx="10"/>
          </p:nvPr>
        </p:nvSpPr>
        <p:spPr/>
        <p:txBody>
          <a:bodyPr/>
          <a:lstStyle/>
          <a:p>
            <a:fld id="{3C7E7864-F1F5-4A6E-B283-7E7A2516A8CA}" type="slidenum">
              <a:rPr lang="nl-NL" smtClean="0"/>
              <a:t>19</a:t>
            </a:fld>
            <a:endParaRPr lang="nl-NL"/>
          </a:p>
        </p:txBody>
      </p:sp>
    </p:spTree>
    <p:extLst>
      <p:ext uri="{BB962C8B-B14F-4D97-AF65-F5344CB8AC3E}">
        <p14:creationId xmlns:p14="http://schemas.microsoft.com/office/powerpoint/2010/main" val="51406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9" name="Ondertitel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a:t>Klik om de ondertitelstijl van het model te bewerken</a:t>
            </a:r>
            <a:endParaRPr kumimoji="0" lang="en-US"/>
          </a:p>
        </p:txBody>
      </p:sp>
      <p:sp>
        <p:nvSpPr>
          <p:cNvPr id="28" name="Titel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nl-NL"/>
              <a:t>Klik om de stijl te bewerken</a:t>
            </a:r>
            <a:endParaRPr kumimoji="0" lang="en-US"/>
          </a:p>
        </p:txBody>
      </p:sp>
      <p:cxnSp>
        <p:nvCxnSpPr>
          <p:cNvPr id="8" name="Rechte verbindingslijn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Rechte verbindingslijn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Tijdelijke aanduiding voor datum 14"/>
          <p:cNvSpPr>
            <a:spLocks noGrp="1"/>
          </p:cNvSpPr>
          <p:nvPr>
            <p:ph type="dt" sz="half" idx="10"/>
          </p:nvPr>
        </p:nvSpPr>
        <p:spPr/>
        <p:txBody>
          <a:bodyPr/>
          <a:lstStyle/>
          <a:p>
            <a:fld id="{368FF5A5-B395-4EB1-A673-9992E14D2187}" type="datetimeFigureOut">
              <a:rPr lang="nl-NL" smtClean="0"/>
              <a:t>27-11-2020</a:t>
            </a:fld>
            <a:endParaRPr lang="nl-NL"/>
          </a:p>
        </p:txBody>
      </p:sp>
      <p:sp>
        <p:nvSpPr>
          <p:cNvPr id="16" name="Tijdelijke aanduiding voor dianummer 15"/>
          <p:cNvSpPr>
            <a:spLocks noGrp="1"/>
          </p:cNvSpPr>
          <p:nvPr>
            <p:ph type="sldNum" sz="quarter" idx="11"/>
          </p:nvPr>
        </p:nvSpPr>
        <p:spPr/>
        <p:txBody>
          <a:bodyPr/>
          <a:lstStyle/>
          <a:p>
            <a:fld id="{57400B57-7900-45F4-9874-C7A57F8DA6B8}" type="slidenum">
              <a:rPr lang="nl-NL" smtClean="0"/>
              <a:t>‹nr.›</a:t>
            </a:fld>
            <a:endParaRPr lang="nl-NL"/>
          </a:p>
        </p:txBody>
      </p:sp>
      <p:sp>
        <p:nvSpPr>
          <p:cNvPr id="17" name="Tijdelijke aanduiding voor voettekst 16"/>
          <p:cNvSpPr>
            <a:spLocks noGrp="1"/>
          </p:cNvSpPr>
          <p:nvPr>
            <p:ph type="ftr" sz="quarter" idx="12"/>
          </p:nvPr>
        </p:nvSpPr>
        <p:spPr/>
        <p:txBody>
          <a:bodyPr/>
          <a:lstStyle/>
          <a:p>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368FF5A5-B395-4EB1-A673-9992E14D2187}" type="datetimeFigureOut">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00B57-7900-45F4-9874-C7A57F8DA6B8}"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368FF5A5-B395-4EB1-A673-9992E14D2187}" type="datetimeFigureOut">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00B57-7900-45F4-9874-C7A57F8DA6B8}"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9" name="Tijdelijke aanduiding voor inhoud 8"/>
          <p:cNvSpPr>
            <a:spLocks noGrp="1"/>
          </p:cNvSpPr>
          <p:nvPr>
            <p:ph idx="1"/>
          </p:nvPr>
        </p:nvSpPr>
        <p:spPr>
          <a:xfrm>
            <a:off x="457200" y="1524000"/>
            <a:ext cx="8229600" cy="4572000"/>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14" name="Tijdelijke aanduiding voor datum 13"/>
          <p:cNvSpPr>
            <a:spLocks noGrp="1"/>
          </p:cNvSpPr>
          <p:nvPr>
            <p:ph type="dt" sz="half" idx="14"/>
          </p:nvPr>
        </p:nvSpPr>
        <p:spPr/>
        <p:txBody>
          <a:bodyPr/>
          <a:lstStyle/>
          <a:p>
            <a:fld id="{368FF5A5-B395-4EB1-A673-9992E14D2187}" type="datetimeFigureOut">
              <a:rPr lang="nl-NL" smtClean="0"/>
              <a:t>27-11-2020</a:t>
            </a:fld>
            <a:endParaRPr lang="nl-NL"/>
          </a:p>
        </p:txBody>
      </p:sp>
      <p:sp>
        <p:nvSpPr>
          <p:cNvPr id="15" name="Tijdelijke aanduiding voor dianummer 14"/>
          <p:cNvSpPr>
            <a:spLocks noGrp="1"/>
          </p:cNvSpPr>
          <p:nvPr>
            <p:ph type="sldNum" sz="quarter" idx="15"/>
          </p:nvPr>
        </p:nvSpPr>
        <p:spPr/>
        <p:txBody>
          <a:bodyPr/>
          <a:lstStyle>
            <a:lvl1pPr algn="ctr">
              <a:defRPr/>
            </a:lvl1pPr>
          </a:lstStyle>
          <a:p>
            <a:fld id="{57400B57-7900-45F4-9874-C7A57F8DA6B8}" type="slidenum">
              <a:rPr lang="nl-NL" smtClean="0"/>
              <a:t>‹nr.›</a:t>
            </a:fld>
            <a:endParaRPr lang="nl-NL"/>
          </a:p>
        </p:txBody>
      </p:sp>
      <p:sp>
        <p:nvSpPr>
          <p:cNvPr id="16" name="Tijdelijke aanduiding voor voettekst 15"/>
          <p:cNvSpPr>
            <a:spLocks noGrp="1"/>
          </p:cNvSpPr>
          <p:nvPr>
            <p:ph type="ftr" sz="quarter" idx="16"/>
          </p:nvPr>
        </p:nvSpPr>
        <p:spPr/>
        <p:txBody>
          <a:bodyPr/>
          <a:lstStyle/>
          <a:p>
            <a:endParaRPr lang="nl-NL"/>
          </a:p>
        </p:txBody>
      </p:sp>
      <p:sp>
        <p:nvSpPr>
          <p:cNvPr id="17" name="Titel 16"/>
          <p:cNvSpPr>
            <a:spLocks noGrp="1"/>
          </p:cNvSpPr>
          <p:nvPr>
            <p:ph type="title"/>
          </p:nvPr>
        </p:nvSpPr>
        <p:spPr/>
        <p:txBody>
          <a:bodyPr rtlCol="0" anchor="b" anchorCtr="0"/>
          <a:lstStyle/>
          <a:p>
            <a:r>
              <a:rPr kumimoji="0" lang="nl-NL"/>
              <a:t>Klik om de stijl te bewerken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4" name="Tijdelijke aanduiding voor datum 3"/>
          <p:cNvSpPr>
            <a:spLocks noGrp="1"/>
          </p:cNvSpPr>
          <p:nvPr>
            <p:ph type="dt" sz="half" idx="10"/>
          </p:nvPr>
        </p:nvSpPr>
        <p:spPr/>
        <p:txBody>
          <a:bodyPr/>
          <a:lstStyle/>
          <a:p>
            <a:fld id="{368FF5A5-B395-4EB1-A673-9992E14D2187}" type="datetimeFigureOut">
              <a:rPr lang="nl-NL" smtClean="0"/>
              <a:t>27-11-2020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57400B57-7900-45F4-9874-C7A57F8DA6B8}" type="slidenum">
              <a:rPr lang="nl-NL" smtClean="0"/>
              <a:t>‹nr.›</a:t>
            </a:fld>
            <a:endParaRPr lang="nl-NL"/>
          </a:p>
        </p:txBody>
      </p:sp>
      <p:sp>
        <p:nvSpPr>
          <p:cNvPr id="2" name="Titel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nl-NL"/>
              <a:t>Klik om de stijl te bewerken</a:t>
            </a:r>
            <a:endParaRPr kumimoji="0" lang="en-US"/>
          </a:p>
        </p:txBody>
      </p:sp>
      <p:sp>
        <p:nvSpPr>
          <p:cNvPr id="3" name="Tijdelijke aanduiding voor tekst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a:t>Klik om de modelstijlen te bewerken</a:t>
            </a:r>
          </a:p>
        </p:txBody>
      </p:sp>
      <p:cxnSp>
        <p:nvCxnSpPr>
          <p:cNvPr id="7" name="Rechte verbindingslijn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5" name="Tijdelijke aanduiding voor datum 4"/>
          <p:cNvSpPr>
            <a:spLocks noGrp="1"/>
          </p:cNvSpPr>
          <p:nvPr>
            <p:ph type="dt" sz="half" idx="10"/>
          </p:nvPr>
        </p:nvSpPr>
        <p:spPr/>
        <p:txBody>
          <a:bodyPr/>
          <a:lstStyle/>
          <a:p>
            <a:fld id="{368FF5A5-B395-4EB1-A673-9992E14D2187}" type="datetimeFigureOut">
              <a:rPr lang="nl-NL" smtClean="0"/>
              <a:t>27-11-2020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57400B57-7900-45F4-9874-C7A57F8DA6B8}" type="slidenum">
              <a:rPr lang="nl-NL" smtClean="0"/>
              <a:t>‹nr.›</a:t>
            </a:fld>
            <a:endParaRPr lang="nl-NL"/>
          </a:p>
        </p:txBody>
      </p:sp>
      <p:sp>
        <p:nvSpPr>
          <p:cNvPr id="2" name="Titel 1"/>
          <p:cNvSpPr>
            <a:spLocks noGrp="1"/>
          </p:cNvSpPr>
          <p:nvPr>
            <p:ph type="title"/>
          </p:nvPr>
        </p:nvSpPr>
        <p:spPr/>
        <p:txBody>
          <a:bodyPr/>
          <a:lstStyle/>
          <a:p>
            <a:r>
              <a:rPr kumimoji="0" lang="nl-NL"/>
              <a:t>Klik om de stijl te bewerken</a:t>
            </a:r>
            <a:endParaRPr kumimoji="0" lang="en-US"/>
          </a:p>
        </p:txBody>
      </p:sp>
      <p:sp>
        <p:nvSpPr>
          <p:cNvPr id="11" name="Tijdelijke aanduiding voor inhoud 10"/>
          <p:cNvSpPr>
            <a:spLocks noGrp="1"/>
          </p:cNvSpPr>
          <p:nvPr>
            <p:ph sz="half" idx="1"/>
          </p:nvPr>
        </p:nvSpPr>
        <p:spPr>
          <a:xfrm>
            <a:off x="457200" y="1524000"/>
            <a:ext cx="4059936" cy="4572000"/>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13" name="Tijdelijke aanduiding voor inhoud 12"/>
          <p:cNvSpPr>
            <a:spLocks noGrp="1"/>
          </p:cNvSpPr>
          <p:nvPr>
            <p:ph sz="half" idx="2"/>
          </p:nvPr>
        </p:nvSpPr>
        <p:spPr>
          <a:xfrm>
            <a:off x="4648200" y="1524000"/>
            <a:ext cx="4059936" cy="4572000"/>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9" name="Tijdelijke aanduiding voor dianummer 8"/>
          <p:cNvSpPr>
            <a:spLocks noGrp="1"/>
          </p:cNvSpPr>
          <p:nvPr>
            <p:ph type="sldNum" sz="quarter" idx="12"/>
          </p:nvPr>
        </p:nvSpPr>
        <p:spPr/>
        <p:txBody>
          <a:bodyPr/>
          <a:lstStyle/>
          <a:p>
            <a:fld id="{57400B57-7900-45F4-9874-C7A57F8DA6B8}" type="slidenum">
              <a:rPr lang="nl-NL" smtClean="0"/>
              <a:t>‹nr.›</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7" name="Tijdelijke aanduiding voor datum 6"/>
          <p:cNvSpPr>
            <a:spLocks noGrp="1"/>
          </p:cNvSpPr>
          <p:nvPr>
            <p:ph type="dt" sz="half" idx="10"/>
          </p:nvPr>
        </p:nvSpPr>
        <p:spPr/>
        <p:txBody>
          <a:bodyPr/>
          <a:lstStyle/>
          <a:p>
            <a:fld id="{368FF5A5-B395-4EB1-A673-9992E14D2187}" type="datetimeFigureOut">
              <a:rPr lang="nl-NL" smtClean="0"/>
              <a:t>27-11-2020</a:t>
            </a:fld>
            <a:endParaRPr lang="nl-NL"/>
          </a:p>
        </p:txBody>
      </p:sp>
      <p:sp>
        <p:nvSpPr>
          <p:cNvPr id="3" name="Tijdelijke aanduiding voor tekst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a:t>Klik om de modelstijlen te bewerken</a:t>
            </a:r>
          </a:p>
        </p:txBody>
      </p:sp>
      <p:sp>
        <p:nvSpPr>
          <p:cNvPr id="32" name="Tijdelijke aanduiding voor inhoud 31"/>
          <p:cNvSpPr>
            <a:spLocks noGrp="1"/>
          </p:cNvSpPr>
          <p:nvPr>
            <p:ph sz="half" idx="2"/>
          </p:nvPr>
        </p:nvSpPr>
        <p:spPr>
          <a:xfrm>
            <a:off x="457200" y="2201896"/>
            <a:ext cx="4038600" cy="3913632"/>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34" name="Tijdelijke aanduiding voor inhoud 33"/>
          <p:cNvSpPr>
            <a:spLocks noGrp="1"/>
          </p:cNvSpPr>
          <p:nvPr>
            <p:ph sz="quarter" idx="4"/>
          </p:nvPr>
        </p:nvSpPr>
        <p:spPr>
          <a:xfrm>
            <a:off x="4649788" y="2201896"/>
            <a:ext cx="4038600" cy="3913632"/>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2" name="Titel 1"/>
          <p:cNvSpPr>
            <a:spLocks noGrp="1"/>
          </p:cNvSpPr>
          <p:nvPr>
            <p:ph type="title"/>
          </p:nvPr>
        </p:nvSpPr>
        <p:spPr>
          <a:xfrm>
            <a:off x="457200" y="155448"/>
            <a:ext cx="8229600" cy="1143000"/>
          </a:xfrm>
        </p:spPr>
        <p:txBody>
          <a:bodyPr anchor="b" anchorCtr="0"/>
          <a:lstStyle>
            <a:lvl1pPr>
              <a:defRPr/>
            </a:lvl1pPr>
          </a:lstStyle>
          <a:p>
            <a:r>
              <a:rPr kumimoji="0" lang="nl-NL"/>
              <a:t>Klik om de stijl te bewerken</a:t>
            </a:r>
            <a:endParaRPr kumimoji="0" lang="en-US"/>
          </a:p>
        </p:txBody>
      </p:sp>
      <p:sp>
        <p:nvSpPr>
          <p:cNvPr id="12" name="Tijdelijke aanduiding voor tekst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a:t>Klik om de modelstijlen te bewerken</a:t>
            </a:r>
          </a:p>
        </p:txBody>
      </p:sp>
      <p:cxnSp>
        <p:nvCxnSpPr>
          <p:cNvPr id="10" name="Rechte verbindingslijn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Rechte verbindingslijn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368FF5A5-B395-4EB1-A673-9992E14D2187}" type="datetimeFigureOut">
              <a:rPr lang="nl-NL" smtClean="0"/>
              <a:t>27-11-2020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57400B57-7900-45F4-9874-C7A57F8DA6B8}" type="slidenum">
              <a:rPr lang="nl-NL" smtClean="0"/>
              <a:t>‹nr.›</a:t>
            </a:fld>
            <a:endParaRPr lang="nl-NL"/>
          </a:p>
        </p:txBody>
      </p:sp>
      <p:sp>
        <p:nvSpPr>
          <p:cNvPr id="2" name="Titel 1"/>
          <p:cNvSpPr>
            <a:spLocks noGrp="1"/>
          </p:cNvSpPr>
          <p:nvPr>
            <p:ph type="title"/>
          </p:nvPr>
        </p:nvSpPr>
        <p:spPr/>
        <p:txBody>
          <a:bodyPr/>
          <a:lstStyle/>
          <a:p>
            <a:r>
              <a:rPr kumimoji="0" lang="nl-NL"/>
              <a:t>Klik om de stijl te bewerken</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68FF5A5-B395-4EB1-A673-9992E14D2187}" type="datetimeFigureOut">
              <a:rPr lang="nl-NL" smtClean="0"/>
              <a:t>27-11-2020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57400B57-7900-45F4-9874-C7A57F8DA6B8}"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9" name="Tijdelijke aanduiding voor inhoud 28"/>
          <p:cNvSpPr>
            <a:spLocks noGrp="1"/>
          </p:cNvSpPr>
          <p:nvPr>
            <p:ph sz="quarter" idx="1"/>
          </p:nvPr>
        </p:nvSpPr>
        <p:spPr>
          <a:xfrm>
            <a:off x="457200" y="457200"/>
            <a:ext cx="6248400" cy="5715000"/>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3" name="Tijdelijke aanduiding voor tekst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nl-NL"/>
              <a:t>Klik om de modelstijlen te bewerken</a:t>
            </a:r>
          </a:p>
        </p:txBody>
      </p:sp>
      <p:sp>
        <p:nvSpPr>
          <p:cNvPr id="31" name="Titel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nl-NL"/>
              <a:t>Klik om de stijl te bewerken</a:t>
            </a:r>
            <a:endParaRPr kumimoji="0" lang="en-US"/>
          </a:p>
        </p:txBody>
      </p:sp>
      <p:sp>
        <p:nvSpPr>
          <p:cNvPr id="8" name="Tijdelijke aanduiding voor datum 7"/>
          <p:cNvSpPr>
            <a:spLocks noGrp="1"/>
          </p:cNvSpPr>
          <p:nvPr>
            <p:ph type="dt" sz="half" idx="14"/>
          </p:nvPr>
        </p:nvSpPr>
        <p:spPr/>
        <p:txBody>
          <a:bodyPr/>
          <a:lstStyle/>
          <a:p>
            <a:fld id="{368FF5A5-B395-4EB1-A673-9992E14D2187}" type="datetimeFigureOut">
              <a:rPr lang="nl-NL" smtClean="0"/>
              <a:t>27-11-2020</a:t>
            </a:fld>
            <a:endParaRPr lang="nl-NL"/>
          </a:p>
        </p:txBody>
      </p:sp>
      <p:sp>
        <p:nvSpPr>
          <p:cNvPr id="9" name="Tijdelijke aanduiding voor dianummer 8"/>
          <p:cNvSpPr>
            <a:spLocks noGrp="1"/>
          </p:cNvSpPr>
          <p:nvPr>
            <p:ph type="sldNum" sz="quarter" idx="15"/>
          </p:nvPr>
        </p:nvSpPr>
        <p:spPr/>
        <p:txBody>
          <a:bodyPr/>
          <a:lstStyle/>
          <a:p>
            <a:fld id="{57400B57-7900-45F4-9874-C7A57F8DA6B8}" type="slidenum">
              <a:rPr lang="nl-NL" smtClean="0"/>
              <a:t>‹nr.›</a:t>
            </a:fld>
            <a:endParaRPr lang="nl-NL"/>
          </a:p>
        </p:txBody>
      </p:sp>
      <p:sp>
        <p:nvSpPr>
          <p:cNvPr id="10" name="Tijdelijke aanduiding voor voettekst 9"/>
          <p:cNvSpPr>
            <a:spLocks noGrp="1"/>
          </p:cNvSpPr>
          <p:nvPr>
            <p:ph type="ftr" sz="quarter" idx="16"/>
          </p:nvPr>
        </p:nvSpPr>
        <p:spPr/>
        <p:txBody>
          <a:bodyPr/>
          <a:lstStyle/>
          <a:p>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nl-NL"/>
              <a:t>Klik om de stijl te bewerken</a:t>
            </a:r>
            <a:endParaRPr kumimoji="0" lang="en-US"/>
          </a:p>
        </p:txBody>
      </p:sp>
      <p:sp>
        <p:nvSpPr>
          <p:cNvPr id="3" name="Tijdelijke aanduiding voor afbeelding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nl-NL"/>
              <a:t>Klik op het pictogram als u een afbeelding wilt toevoegen</a:t>
            </a:r>
            <a:endParaRPr kumimoji="0" lang="en-US"/>
          </a:p>
        </p:txBody>
      </p:sp>
      <p:sp>
        <p:nvSpPr>
          <p:cNvPr id="4" name="Tijdelijke aanduiding voor tekst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nl-NL"/>
              <a:t>Klik om de modelstijlen te bewerken</a:t>
            </a:r>
          </a:p>
        </p:txBody>
      </p:sp>
      <p:sp>
        <p:nvSpPr>
          <p:cNvPr id="8" name="Tijdelijke aanduiding voor datum 7"/>
          <p:cNvSpPr>
            <a:spLocks noGrp="1"/>
          </p:cNvSpPr>
          <p:nvPr>
            <p:ph type="dt" sz="half" idx="10"/>
          </p:nvPr>
        </p:nvSpPr>
        <p:spPr/>
        <p:txBody>
          <a:bodyPr/>
          <a:lstStyle/>
          <a:p>
            <a:fld id="{368FF5A5-B395-4EB1-A673-9992E14D2187}" type="datetimeFigureOut">
              <a:rPr lang="nl-NL" smtClean="0"/>
              <a:t>27-11-2020</a:t>
            </a:fld>
            <a:endParaRPr lang="nl-NL"/>
          </a:p>
        </p:txBody>
      </p:sp>
      <p:sp>
        <p:nvSpPr>
          <p:cNvPr id="9" name="Tijdelijke aanduiding voor dianummer 8"/>
          <p:cNvSpPr>
            <a:spLocks noGrp="1"/>
          </p:cNvSpPr>
          <p:nvPr>
            <p:ph type="sldNum" sz="quarter" idx="11"/>
          </p:nvPr>
        </p:nvSpPr>
        <p:spPr/>
        <p:txBody>
          <a:bodyPr/>
          <a:lstStyle/>
          <a:p>
            <a:fld id="{57400B57-7900-45F4-9874-C7A57F8DA6B8}" type="slidenum">
              <a:rPr lang="nl-NL" smtClean="0"/>
              <a:t>‹nr.›</a:t>
            </a:fld>
            <a:endParaRPr lang="nl-NL"/>
          </a:p>
        </p:txBody>
      </p:sp>
      <p:sp>
        <p:nvSpPr>
          <p:cNvPr id="10" name="Tijdelijke aanduiding voor voettekst 9"/>
          <p:cNvSpPr>
            <a:spLocks noGrp="1"/>
          </p:cNvSpPr>
          <p:nvPr>
            <p:ph type="ftr" sz="quarter" idx="12"/>
          </p:nvPr>
        </p:nvSpPr>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4000" b="-14000"/>
          </a:stretch>
        </a:blipFill>
        <a:effectLst/>
      </p:bgPr>
    </p:bg>
    <p:spTree>
      <p:nvGrpSpPr>
        <p:cNvPr id="1" name=""/>
        <p:cNvGrpSpPr/>
        <p:nvPr/>
      </p:nvGrpSpPr>
      <p:grpSpPr>
        <a:xfrm>
          <a:off x="0" y="0"/>
          <a:ext cx="0" cy="0"/>
          <a:chOff x="0" y="0"/>
          <a:chExt cx="0" cy="0"/>
        </a:xfrm>
      </p:grpSpPr>
      <p:sp>
        <p:nvSpPr>
          <p:cNvPr id="9" name="Tijdelijke aanduiding voor tekst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
        <p:nvSpPr>
          <p:cNvPr id="24" name="Tijdelijke aanduiding voor datum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368FF5A5-B395-4EB1-A673-9992E14D2187}" type="datetimeFigureOut">
              <a:rPr lang="nl-NL" smtClean="0"/>
              <a:t>27-11-2020</a:t>
            </a:fld>
            <a:endParaRPr lang="nl-NL"/>
          </a:p>
        </p:txBody>
      </p:sp>
      <p:sp>
        <p:nvSpPr>
          <p:cNvPr id="10" name="Tijdelijke aanduiding voor voettekst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nl-NL"/>
          </a:p>
        </p:txBody>
      </p:sp>
      <p:sp>
        <p:nvSpPr>
          <p:cNvPr id="22" name="Tijdelijke aanduiding voor dianumm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57400B57-7900-45F4-9874-C7A57F8DA6B8}" type="slidenum">
              <a:rPr lang="nl-NL" smtClean="0"/>
              <a:t>‹nr.›</a:t>
            </a:fld>
            <a:endParaRPr lang="nl-NL"/>
          </a:p>
        </p:txBody>
      </p:sp>
      <p:sp>
        <p:nvSpPr>
          <p:cNvPr id="5" name="Tijdelijke aanduiding voor titel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nl-NL"/>
              <a:t>Klik om de stijl te bewerken</a:t>
            </a:r>
            <a:endParaRPr kumimoji="0" lang="en-US"/>
          </a:p>
        </p:txBody>
      </p:sp>
    </p:spTree>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pixartimes.com/wp-content/uploads/2010/08/monsters-inc.jpg" TargetMode="External"/><Relationship Id="rId2" Type="http://schemas.openxmlformats.org/officeDocument/2006/relationships/hyperlink" Target="http://www.google.nl/url?sa=i&amp;rct=j&amp;q=&amp;esrc=s&amp;frm=1&amp;source=images&amp;cd=&amp;cad=rja&amp;uact=8&amp;docid=3zdiNLJ9K8QluM&amp;tbnid=mkyvc4XxBwi2xM:&amp;ved=0CAUQjRw&amp;url=http://pixartimes.com/2011/01/03/first-info-on-monsters-inc-2-story/&amp;ei=umo4U-PfJOel0QWI3YCYCg&amp;bvm=bv.63808443,d.d2k&amp;psig=AFQjCNGkDtq8dEYA6OGi_b3WAwK8eg-osw&amp;ust=1396292651812116" TargetMode="Externa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s://www.youtube.com/watch?v=Z6vwYL2TBfA"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hyperlink" Target="https://www.youtube.com/watch?v=v7JRARENW94" TargetMode="External"/><Relationship Id="rId4"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google.nl/url?sa=i&amp;rct=j&amp;q=&amp;esrc=s&amp;frm=1&amp;source=images&amp;cd=&amp;cad=rja&amp;uact=8&amp;docid=I6Kwmw-CVdHIaM&amp;tbnid=SWig7wPqhV9uMM:&amp;ved=0CAUQjRw&amp;url=http://medischcontact.artsennet.nl/archief-6/tijdschriftartikel/93577/isolatiemaatregelen-s.-aureus-onvoldoende.htm&amp;ei=BWQ4U8-hM6Tt0gWw-IGgBg&amp;psig=AFQjCNE2Wgjn9E3tE_cnSeFpxOjAKbkV3w&amp;ust=1396290516472188"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nl/url?sa=i&amp;rct=j&amp;q=&amp;esrc=s&amp;frm=1&amp;source=images&amp;cd=&amp;cad=rja&amp;uact=8&amp;docid=RnQDzTgX-KaECM&amp;tbnid=oVSTxjDS8sfxhM:&amp;ved=0CAUQjRw&amp;url=http://www.refdag.nl/eiwit_in_urine_toont_prostaatkanker_aan_1_310952&amp;ei=aGU4U4bgMIam0AXOw4CoBA&amp;psig=AFQjCNE2Wgjn9E3tE_cnSeFpxOjAKbkV3w&amp;ust=1396290516472188" TargetMode="Externa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hyperlink" Target="http://www.google.nl/url?sa=i&amp;rct=j&amp;q=&amp;esrc=s&amp;frm=1&amp;source=images&amp;cd=&amp;cad=rja&amp;uact=8&amp;docid=RnQDzTgX-KaECM&amp;tbnid=oVSTxjDS8sfxhM:&amp;ved=0CAUQjRw&amp;url=http://www.dierenartsen-renkum.nl/laboratorium.htm&amp;ei=eWU4U_iMLoSK0AWE2YD4Ag&amp;psig=AFQjCNE2Wgjn9E3tE_cnSeFpxOjAKbkV3w&amp;ust=1396290516472188"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b="1" dirty="0">
                <a:solidFill>
                  <a:schemeClr val="bg1"/>
                </a:solidFill>
                <a:effectLst>
                  <a:outerShdw blurRad="38100" dist="38100" dir="2700000" algn="tl">
                    <a:srgbClr val="000000">
                      <a:alpha val="43137"/>
                    </a:srgbClr>
                  </a:outerShdw>
                </a:effectLst>
                <a:latin typeface="Tahoma" pitchFamily="34" charset="0"/>
                <a:ea typeface="Tahoma" pitchFamily="34" charset="0"/>
                <a:cs typeface="Tahoma" pitchFamily="34" charset="0"/>
              </a:rPr>
              <a:t>Het verzamelen van monsters</a:t>
            </a:r>
          </a:p>
        </p:txBody>
      </p:sp>
      <p:sp>
        <p:nvSpPr>
          <p:cNvPr id="4" name="AutoShape 6" descr="data:image/jpeg;base64,/9j/4AAQSkZJRgABAQAAAQABAAD/2wCEAAkGBxQSEhUUExQUFhUWGBoaFxgYFxcZIBgXGRwaFx8aHRkdHCggGBwlHBwcITEhJikrLi4uHSAzODMsNygtLisBCgoKDg0OGxAQGywkICYsLzA0LC80LC8sLzQ0LC8sNCwtLCwsLywsLCwsLCw0LCwsLCw0LCw0LCwsLDgsLCwsLP/AABEIAMUBAAMBIgACEQEDEQH/xAAcAAEAAgMBAQEAAAAAAAAAAAAABQYDBAcCAQj/xAA+EAABAwIDBQYEBAQFBQEAAAABAAIRAyEEEjEFQVFhcQYTIoGRoTKxwfAHQtHxFFJi4SMzcqLSFRdDgpJT/8QAGgEBAAMBAQEAAAAAAAAAAAAAAAIDBAUBBv/EADERAAICAQMCAwUIAwEAAAAAAAABAgMRBCExEkETIlEFYXGB8CMykaGxwdHhFDPxFf/aAAwDAQACEQMRAD8A7iiIgCIiAIiIAiIgCIiAIiIAiIgCIoXA9pKVV1XLanRs+q4tDZ4Az1+yEBNL4Sqztft3g6LZbUbWedGUiHerpysHU9JVd/7oO1/hAW7wK0n07u/RTVcnwjPZq6a3iUkXRvaHDl/diq0uOkEXOkC91JUqocJBBVC2l2xoYnB1M2GqPJb4WCPi0EPMFpGsxI3StD8M9sVa1QUy5zw0EvNhAiBmESCXQN0wdYKpkpxe5dVZXbHMGdPREUyQREQBERAEREAREQBERAEREAREQBERAEREAREQBFXO2/aQ4Kk0sa11R5IaHTAAiTAu8yWjKOPJYOz3aGrXp5ajWtrupFzABHijSDN5+q9UW9yuVsYyUX3J3A7Vo1nPZTeC+mYe0gtLTza4A+a3VyjsRtGn3vfz/iuysqumS8GJLv5iIF9bAaLq69lHpI03K1ZQK/OmIDnV6tO+RlRwYwA38RaPDqXXjSdy/Ra51+Jmy6dFtGvQYxlYVQTAgOaJcZA1vF+ZU6sdRRr4t1c4XcotXAPNJ7wAe6Ia+HsdkLrAEAy030IC2Nn7LY/GnBvdlqZC7vO7eWEgSRn7ywt8WUXtCrZ2mGYmsaQDe9yh9wc2UhwnhcA2iYVt2CK9ZpNSmWtIiXeFzm9AZg84Wpvscnw6q391tY9f4xsZNg0pzTBEwQDrzmP33q8fh/Qo4ZrsOxrs58Tqjrl+4Sd2UWA5cSSYFwZSbJYAwfyj31WfC1w4h1EwRdsTfduM/oq5xUiWlslQ8J/FHSUURsTbbKwDSQKg1Ei54j9NQpdZWmnhnehOM11RCIi8JhERAEREAREQBERAEREAREQBERAEREAVG/EHbtalVoUKedrX3e9pg+IlrRO4WJMRbfaDeVqY/ZtGuAK1JlQDQPaHRoZE6GwuvU8PJXbDrg45xk51iazMVRfhsZUDssuoV5vSrAWa9wsZB363B3KP7HY5zAx73Co5jmmGzIZBB1iDBNt5Whs8OoVK1GKhFOpUZcGCGuIknQki875Weg802FumZa1Feh85bqpxai3935/DJm7M4LJr4SXNEFmUgk7jNwF03aG3adJ2SC9w1DYtyudeS5xiK9QMZBAOYQYn2WHYLcVisR3R8Ekl9TWRqSBpmNyoWrO5p0d7hmEVu+50Tsl2gdjm1andGlTbVNOnmILn5LOcYsPFIgE6G/Cq9u8a1+IdTJ/y2tGWN7vETz1CvQ7rC0WiclNggEydOJ3lcS7Q1+/xmJrNdnDiA03aCIAmOgEL3TQzLPY0+1Z/YqOcNv6/My1atNpbAptM8GzPGAJlS+HxryPCLcT4R6m5PIBQGy8GSQHENn+QAfurThsOxlxrxN/cq9vc4NUW3szJQwxMOquzcAJAHON55lZHf4YzAaXsJvNz7r1UreGVq1ahgkXMEieWonpfyPBeTeUa10x2X4nrEV5NnG/itHr9fNZ2du8RTOQspvAiDBkiNdQo6tUAItcTry3GN+iicRi2hxgQS2dx5kblBJPlEq9VKmba/A6Ns/t5RdaoypTNvykj9YViwW0qVUTTeHffArijMTJ0nkSpLZ+0KlM5qT3C2gc4+rTZQlTF8GuPtffzROyIqJsLtmZyVhI0zDUdQfnYc1eabw4AjQ3Czyg48nUo1Nd6zBnpERRLwiIgCIiAIiIAiIgCIiAIiIAiLFiXEMcRqASLxeOMFAcap7aAq1g8me8eSDI1cTv6rXobTpmqcxgD4ZUXjXznfHiBOaBB1XjBYRr9bzxWzqxnB8panJqT4LZX2hSgeIH3lW/shgHUg6vVhjS20mLWOY7hYfNUjZ+yadNmZjAHRqbkGN06Lz+IHbLvqbaFNpa0NGYk2NtwHzKpjDreEdCmyMX1S57Ih/xC7VuxdYtY93dNs1oMN6x+bqfbfHbAq+C53x6Qq68qZ2K+xBOn1t+i3xmsdEUU62XiV7+pM08XlIcJv7jSVI4XaPi8XUctd6r1Fxc0iLD4TwI1HmFK1MOHtBzRpfnw+vms7ZznFReESQx5DmgmQRrzmI+R+zG/TxI3aSRHMQLes+qrzKjAdbxMHjw89FlGLLg2LS4mByk+o+i83JKeCQdVzmAJyzv6nTp9jdDbUp5Ye0AR9ZB9LH9lJ025QM0ZiNRxuY6gjzlQ216hJDQYJsPb2/RSQScpJHymRA5iQRum8cPsLefVgTpoTE2M7uVvT31KekRo33hbjRII3aev2Cr/AAzs06CCXmDa+Y3+LiPu45dOK7B2TfOEpdPquLVKEX4fsfe66t+HFUuwgn+Y/p9Fm1EcIlpdP4GoeOGi1IiLGdUIiIAiIgCIiAIiIAiIgCIiALHiB4HdDundw3rIvFX4T0KA/PmIeBVdFjmMtO8Tz/ut7CUryJC1NuAGs8Tm8RuWwZ6SVn2dWloNuov67/Vabeco+ewstJ7Fiw1bM2D97lT+2FGO7NzGZsxEwbeis+GqRPCNLfei8bUwP8RTi2pN/wDSfOZVcJdLyeY3XuOZ1OC29lvuQOHyTa+z30XDMLES3mOKy7Cbdx+/2Wip5sRK3/W2YsRXc3QnW62cJVq2gwCY91Js7PZoJmTuWydm5YBJAA0tck8d1lKXJmdsMYSPDaMyTdosJPxHXTcJK3W6WFwdeNot5gnzWJlG1+cnym3K49YUg4ho5tknh4cx+hUTM89jI15sToRPQ2v98lUMS8nFXmBfXeYBVxw05S3lblD5VU24MmJZzPrN/mpReJJv1L9O8S+Rv0Pmb/JbeHeBB46+UCfl6KPovgiB++o+ikv4kBumm70t0+sLdYsM+grmnHJnxojz9/s2Vq/DDaEPqUTMO8Teo1txj5elLOZxi5Ag34XH09gpfY2LNCo183ab2vx87D73ZbsSjg8s1EIY3OxIsODxAqU2vEEOAIgyLrMuYa087hERD0IiIAiIgCIiAIiIAiIgCIiA4b24wGTEvg6k7wfly81CYTwGfFm+fWbroX4iMb3hDG3jxHW5veTYeS5tinkGQNOH7rT96J85b9ndKJY8PU3w7fMEGR1OnmpelUBYC1pM/odB7Qqjs/bMQ1wE6SdY5nf5qfZXgNgHQwDJg2MzwtCpawT+BsbYwVOtQmoILQQ0mx1dP0sq5sbCNpszRMnr5Dj9fZb+2Mae7gTBiJOtrn2WfDUstJkjUSJ4fceVlo065Zn1bfSkjxQxBEki+p39BPW3keRXh9UuI+9YWbCNBMHz6m3lY+pXvuZeSOI/v56H1UJS3PIV5ieGMh+X/TPUxInyX1g/xHBw425EuEf7ll7s5gYuTPoNfW3rwXqq3xNcLXIPv8khLcjbXhbGOC1w5iD5t/5QVBdsKXhzx4m3B8yI++KnaXiJnc4ekNH19lF9r2EUXGNRHQ6/qtUq/Lk6UdFGKUlyRmBrF4a4awPXRSGDEk38+JHyFvkoPs28ljhwd87KeoU8sH29SpNymkznyja5OuOWkb2AfoSI1BHDdCzY4yJ3jU8d/tr6eeqKgHCSY84P7LIy9jbWJ4ybdD9RxCqWzPK5Ouzzot/YDbhzigbh0kXiDrI4ze37LoS4dg6mSo03a5rgR1B9J068F2PZOPFVgO+AZ4/oqdRFZ6kfR0WRlHETeREWYvCIiAIiIAiIgCIiAIiICJ7QbZ/hm0yGF5qVGsgbmwXOdzhoNt5IUlUrtaMznNA4kgD1XO+2XagVqjaeGdIYTNQXBJizeIEa793FVwUczpqZn5YF3Euc7UMDnTkaAJJ0AHQHBbrowl0pZPOpHRO0eHoYtkMrUyWn8pDr+U5Tz6Llu29jvpmXAhs21jedfzGIvyPNXXA9mcRVaC9zmt3MY80GtHAANc4/+wB6rPiNiV6DTBLmfmZUeazCObi0PZ1uBvXkdfqYbuvy/n9fL5me/Swt3fJx4tGaSPMAGOnPkFOYXFlrSADMGCTJ0/ayl9p7CBeDTY4B5OYG5pFolzeYvYzcEL5g9iOzN8JAP/IffpwXVqnC+Cshwc+zTThwRlCia9VjJAaBv4C562+Ss/aPD5TTpN3MaDG6Lfr9hWXsr2baxxqubfLlg3tAv6hQO38Z3ld3BvhaOn3J6rRU+cGfU0uFS6uZMhnU8lhqd/vA4W+7rYw4iw1HXU7/AL4LxiNZGkW8rk+0LNhjYkbp9TI9tfNUzwRhk+hriJ9Oht9PdfGCHEHeJ8jaVt1jAAG/dy1+kHqvIZmgxY2nllP/ABPsq0yc45I6u10nLvDh5xb/AHAqD7UYk90WnfHuP1BVha6zp/mBvwyh0ephUvtE8mqWc49yfSFqVjccCGom8QPfZnD5WZt7j7D7KnAJFtwHrr9PdamDhrWtibD78/kVtQXHWBw9vJbG1GKRsqnCuHXN8sZBmH8om/G8fVZqRmJ3/M/2MeSwU2gkgfA0Brdb8T7W6LPWIHkQfl+izSll5ORrL/Gs6lwK4zMk/E3Xna3sug9gKhdSuT4SR8j5SCfMKibFwrqtTKNCY8xoRxuus9n9n9xSDPM9YE+6ptl5cG72Uptt9iTREWU7oREQBERAEREARYsRiGMEvc1o4uIHzUVi+0TAD3bXPjefC31Nz5COaqsvrrXnaQJlxi50XMO2/bDv5w+HP+Fo94/8n9I/o5/m6a4e13ah1Rpp55n8rbNjmJl3mT5KtYOjYvMwOGp5AcVzrtd1xxDZfqQbyTGxtml0SrDs7AtZWuAcot1JknzAZ/8AKq/ZfENqkVKby5p35pI5EblZtsUassr4cZntEPpad6zUQdz2kkj/AFEXsFzIW+FqV1kory7EJ2x/E+rhqhZR7qnTY5zMz2Oe6o9vxZWggNY02kzNjyVs/D7tkNoUstQs78MD3ZA8NLS5zQQHb7AkAmMw3yBzfa3Z6jtAOI77w1HPGWM9I1DLqdSmZIE6EAiGi4Mg2b8P9jDAZqhGSWCnTYSC4MnMXPLTBc50GBp5wPpFODhlMz1zm5Yee/wx2wyz4hraNa4GRxAPIGR5QYPQQpv/AKWwAQAIEW4Sqti3muHu3buf9lbNh4vvaDHEyYh3+ptj66+axaG5K2ypPh5/n8zS0bFduVjotYrkFStmcT/MSYHDcB1n25LsGOaTTcAJJBAHHkuM1CA5zdYJE9L/AC+a7un+5I43tVPqh8/2NxtYtLKrXHwuDXiBHdvbkBHC5cOkc1hpuyZgQDkkQ6SDUe7u2Axr/N5XXqjT7yQDGYGRykR/uIjzW3isL4g0eIgmo62rzYdA0bt2bkubZN+M49X9L6z+KIxyop44/X6we2CY5yB1tJHuV7DvBHWP97YXmk9paAHNcWTOWTBIH5tCYO6V8e+TOlpH+8rRFp7ojNOOzNbF2aeluot9FQtqPmuN50I6fSFdNpktBHAfqD9Sud0KxdW8/l/Zbqo7ZLKKl4bn3LnRZJmNy+R7C3M/CPn9V8ZMETHHn/ZGYiLc49if09SrLItPLOdLS2Rgpy4M1M2cTv8A7R7Lz3BecrQSSN3CP7piJglsXmOcR7GwV/8Aw12JlZ/FP+KoC1o4MB39SPQKuc4qJ0K6dPqF0R22N/sx2Y7jLUd8V5b1A39QPRWpEWFtt7nWqqjVHpiERF4WBERAEREAXxwtwX1EBzfaOzcVhSTVDsRSH/mpiagHF7DM9RPOFKdnsNg8S0OdUNcnQPd4egY2Gno6Srm9wAJNgLk8lyjtJtKlWqCvhKbqbA4NqYkNhtRzrBrqc+O+pIDhbSRPMt00KpeJFL4Pf/hB+Ugu1LmnGVoaGhtQsaGgAAM8AAAsPhleKNSwAMRdYO0Obv3PLQBU8Qjf+Uu83NctWhibhYrMy8x5EYLsc5uLz0sScOyq5z2FrTZrodl+INlplsW05q6YDH4qi1veuoYiXlkA9zUJExAd4HSBpLfqq9gttPonw3brlJ38QdxUq/tV3jajXVXN70Q4VKLXi1hBZldbcZkagypTcLli1Z9/1uWKSXxJ6pj8JVe3vf8ACrCwNSaTxN8raoIDhya4grdfs8al7yOBFGPXup85VaZisG/MXOYzOzLU7l1SkHmAA806lN3iAtOa41zQI021qFP/AC6r/hiKLX0xmn4oDmsNuIPHkss9Mor7Oxr3Ms6kyxbWxuRsCwHn7m5Xns32jNB7mObma4zrGV0dN4+QVcdjS4guJtpmIcZ4kwBPQBTXYnZzcTWf3gljRmIkiTMAGLxqfJe6OqcbF0Pf1KpPLLZX7W0Q3xeG29zR9VzioKJqOf3zYLiQA0nUzYzwt5LqVfZuFwzHVBQoMygku7to04mJXDcZtIuqOJPxOk7rTOm7ovpKKNS4N+Jj4Jfuc7XzgnFSjn54LFQ2rRomS5zjwLMs7950MLFjtqnFyCMlIFoLRrUM/nPCxsq/hqPfOBOhJ9AP0Pup/DUwHRu39Wz9VBaSCn1yblL3/wAIo8Z9PTFYRJYFoDDlAA4aDd9yvdWoBlM2g35fZlRdDF/4dTjFvPMPKxlfKtcNY0mSGsy67zlcfdaFyUWPCNXtNjstPN/MIHnLvvoqTsq9YdZ+ZVh25TdVa2BZsx5cPb3VXZUNNwMXG5bFGUMSfBbVXYq2mWmttSGwBcm55dfvctvCEvEneo2lAvqXAkef6qT2LrAFj9PD8oVtk3JmTUamU6+lbE7sTANqVaLX/BmYDz0tHBdhpUw1oa0AACABuA3LmnZzBh9amMwEOBPMC8ecQujYrGMp5M7g3vHhjZ3vIJDepgrDa9zpeyoYrb9WbCIiqOoEREAREQBERAEREBjxFEPa5jhLXAtI4giCuY47sRjS7IHCo1rwRUfUHjaMxEjLnaQTe5GsLqSKuyqM+SLimc/7a9lYwdJzPE/Dth5j4mG7neTpd0LlyzEUS1fpCs2WkcQQuHdm+z1TEv7sOyzTc8FwJAIgAcQCSBb0WDVV9M109+x7twQTKyytdO5bO1ez9fDPirTLRuOrXdHCx+fJa7aZ/ckLFPZ4JJHtpAWQYmNAsOReDTJMKvZ8nrRmOJk811/8PdlGjhs7hD6pDujR8IPqT/7Kq9jexfiFbFCALtpHUni8bh/Tqd9tek/xAXV0encfOyPLK1+JuL7vBuG9xgczr5dVwWrVuZ1K7Z+JOIBp02cTP398VzbaGyWkQwXOvVd+pYoORrumMut+5GhgcYGgcL/P9FO0ak/DpMW/qJv7hU6vhHsJiSG6n71W1snbGV0EwJH6ffRZZoohusotL4+EDwwP7eqj8Rig8upt0DhP/wA/fotDbO1QBFM/EB5EAD9V72DSlgJFz4jzO7paPVT08Mvcq1L6YZJLD0pNzut6/wB1VNu4Xu3AH1+/u6utOm3PEza+7iZ9lrbZ2Z31IjV7ZAPGB+y0zzNFulndYt+Cu7Jqy1k7p9pj6qZoVyCBoR7zM/RVTZOIcHd3v3H+oSb+ilsDirllSBYkO04WKrba5KNTQ4zZbNn7UdTfOkRB6X8laMHtX+JrMZPePc9puAQACDwtAv5WXP61JtnNB/qGs/fFdF/DLYL2OdiHNLGFpaxpAlxJac+kgCCBxzFVT2WTzRdcpqEXt+h0NERZj6YIiIAiIgCIiAIiIAvmYcVE7UqvDokgblVtvbY7hrR+Z5gcgNT8h58lGclGLkzyTSWWX9UTsLDWZt4ZHq6fovezdouIB3agyTpz4qO7MUqtJjhU+ImwBBsC47uq58rq7bK5Zxhvn4EVJNpot2JxdiDcHdxVW2vsyjUhrabGGZLmty2HIWufkt+tVO+VGYjEGDl+JxyN8tT0BzFT9oTXg4ju28Im3gisP2fY+o4lzhTbbwmC53Ug2A+fIqb2fgKNAzTYM38xJcfInTyhe6FINaGjQfc9Sbr29hV2n0sKoJNZfqSyzcGOK+f9QKjXFY8y1Ax9r6LqrGvbfJM9OX68gqphMRAE2N7b7aT0/Tgrhi8W2k0GWlztATFtJI3jcqhXrd5XJLRm0MNMb72M71uqU5QSfBwPaVlTn053XIFFrqcuFjLjbdBIHTU+QVH2xhhTqEDfB6Tf6q/4mm5rdLX0k7iPuYVC2myoahJbwG7hHFRsraKNMoxlmMsr8DBs+uGPBexrwNWumPbRXXH4dtKmypSkNqN8IJnJynWAN6p1DZlV/wALfv6q79+HYVjKgIewANA0tN+MX9l7VGWeC611T8spL6/oi8DWIzO4D5KZw1XKGmZmJ52j5rQfRGVuUiL5teWoiePKwWyyBkg3Fj6tj3lWJ9LwxTqa6swbyvUhttdnh3j3ssSZbu18VvWPJZOyuzW4l7aVaW+INLhreAPvorIaRLdZmS2D5+zvVa4oic7LEmTFoI+RBXljT3NN1kbOmWMpdzpmwOw+FwjszQ+o4CAajs2UHWGwGgmNYncLEqygRYLnmye3VUMDX0xUcNDnyk9fCZPkrHR7X0SBma9rrSIBE9Z+cLFKEu5shbTGKxtncsKKK2Z2go4h5ZTLi4CbtI4cddeilVBrBfGcZLMXkIiLwkEREAREQBEWPEMLmwDCA0drVxGXfPouSdpcYKlSrUPwsORnRhi3V0nzXTsfgiwZi4Rx0XOKGGovDqbwM1Ko+ZJAIBOvIi4PQrHrZOMV6ZKL+EjYwfZ4NZNWpULiJLWPc1o3xYySOMxyUZsHYYq0s9SpWBMEFr43A7wVOY7GMbh6oNQ94xjQQRB/xPC2RuJ37p6haezNr0abhh3wC0D4TugRM2kgjeq261KG23f+w3GLSwZKeyq1P/KxVQcngPB9CIUhgMNUnPWc1zohoa3KGjeeZPH9Vk2NiqeKqllJ8EOLYeC0yNbRuuPJXfD7FpNiRmPP9FohRTnrilkuSjyiu4UX+GSpylsnM2XWPCP7qUpUWt+FoHQLItBIq20thubdozDkPoompQI1BHVX9Y62Ha/4mtd1AKDJwTt5jKhrNpOBbRaw5XRGd7okB2sNGWw3npEBgcZVcC01e7fYl2Zk2kC86nhqv0t/AUv/AM6fD4W6eigMZ+H+zqmuEpMvM0gaVxOvdkTroZCtVrS2M9mnhOSbSff4nM9j7VNWjmfDnMOVzhEO5/fyULt/aFIzFnb/AGXZR2DwsRNaOBqbuExm91i/7dYFt6dFgdMguY2rHm8E+6n47Swc3/zHK1ybSXZHHdn7SdRosyMDnunWPh01gx03rNisWKzWOZ4Dmy1ROlptf3Fr6WXQdu/htUqFrqFWlTIaWkd3lDryD4dDcjQ+ahh+F2LIyl2FYC4ZntfWcSANS1zBfkHAXU/8htr0Fns5KHlWZZ57c+j9xA4PbjHEU6jModAY8hup0m1h6+S+irke7vHZWsIl0kEk3EAamDzPVS3/AG1xsgPFJzWwAadWC6N5zUxA/pHqVubU/D3GPIqNFE3BLBUIcbEG5ZlnTfvK8V+cuRG32auuMa847si8Piab4LHNfFiZNxfgdfQ8it3DYHvCGUvjdo0xeBpM6gb969bB/DzFMe5z2hrn5ZJcwtZE3Aa4lxvym2ivXZ/sZTwzxUdUdVe0ktJ8IaSCCcoNzc6k7uqi78rDRfTprIScFvD3lPZ2TxgMigPOpTHnEkqTw/YvFv8A8ypRpj+nNUPoQ0e66IioyzV/iVvnJB9nezbMJLs7qlRwgudAAGsNaNATG86BTiIvMmiEIwXTFYQREQkEREAREQBERAa2OwLKwyvEjdcj5KExHYfBvdmLH5v5m1HtMcCWkSORlfEXjSaww1nkbQ7FYapQdRaCwuLSKkmo5pZki9QukQwCNIniSojG/hqypU744ip3xnO7K3K6SSIYIykTqCviLxwi+x44pm7guwbaWI/iW4mtndU714y0oL/zZfBLGulwiSYcbq4Ii9UUuAlgIiL09CIiAIiIAiIgCIiAIiIAiIgCIiAIiIAiIgCIiA//2Q=="/>
          <p:cNvSpPr>
            <a:spLocks noChangeAspect="1" noChangeArrowheads="1"/>
          </p:cNvSpPr>
          <p:nvPr/>
        </p:nvSpPr>
        <p:spPr bwMode="auto">
          <a:xfrm>
            <a:off x="1174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5" name="AutoShape 8" descr="data:image/jpeg;base64,/9j/4AAQSkZJRgABAQAAAQABAAD/2wCEAAkGBxQSEhUUExQUFhUWGBoaFxgYFxcZIBgXGRwaFx8aHRkdHCggGBwlHBwcITEhJikrLi4uHSAzODMsNygtLisBCgoKDg0OGxAQGywkICYsLzA0LC80LC8sLzQ0LC8sNCwtLCwsLywsLCwsLCw0LCwsLCw0LCw0LCwsLDgsLCwsLP/AABEIAMUBAAMBIgACEQEDEQH/xAAcAAEAAgMBAQEAAAAAAAAAAAAABQYDBAcCAQj/xAA+EAABAwIDBQYEBAQFBQEAAAABAAIRAyEEEjEFQVFhcQYTIoGRoTKxwfAHQtHxFFJi4SMzcqLSFRdDgpJT/8QAGgEBAAMBAQEAAAAAAAAAAAAAAAIDBAUBBv/EADERAAICAQMCAwUIAwEAAAAAAAABAgMRBCExEkETIlEFYXGB8CMykaGxwdHhFDPxFf/aAAwDAQACEQMRAD8A7iiIgCIiAIiIAiIgCIiAIiIAiIgCIoXA9pKVV1XLanRs+q4tDZ4Az1+yEBNL4Sqztft3g6LZbUbWedGUiHerpysHU9JVd/7oO1/hAW7wK0n07u/RTVcnwjPZq6a3iUkXRvaHDl/diq0uOkEXOkC91JUqocJBBVC2l2xoYnB1M2GqPJb4WCPi0EPMFpGsxI3StD8M9sVa1QUy5zw0EvNhAiBmESCXQN0wdYKpkpxe5dVZXbHMGdPREUyQREQBERAEREAREQBERAEREAREQBERAEREAREQBFXO2/aQ4Kk0sa11R5IaHTAAiTAu8yWjKOPJYOz3aGrXp5ajWtrupFzABHijSDN5+q9UW9yuVsYyUX3J3A7Vo1nPZTeC+mYe0gtLTza4A+a3VyjsRtGn3vfz/iuysqumS8GJLv5iIF9bAaLq69lHpI03K1ZQK/OmIDnV6tO+RlRwYwA38RaPDqXXjSdy/Ra51+Jmy6dFtGvQYxlYVQTAgOaJcZA1vF+ZU6sdRRr4t1c4XcotXAPNJ7wAe6Ia+HsdkLrAEAy030IC2Nn7LY/GnBvdlqZC7vO7eWEgSRn7ywt8WUXtCrZ2mGYmsaQDe9yh9wc2UhwnhcA2iYVt2CK9ZpNSmWtIiXeFzm9AZg84Wpvscnw6q391tY9f4xsZNg0pzTBEwQDrzmP33q8fh/Qo4ZrsOxrs58Tqjrl+4Sd2UWA5cSSYFwZSbJYAwfyj31WfC1w4h1EwRdsTfduM/oq5xUiWlslQ8J/FHSUURsTbbKwDSQKg1Ei54j9NQpdZWmnhnehOM11RCIi8JhERAEREAREQBERAEREAREQBERAEREAVG/EHbtalVoUKedrX3e9pg+IlrRO4WJMRbfaDeVqY/ZtGuAK1JlQDQPaHRoZE6GwuvU8PJXbDrg45xk51iazMVRfhsZUDssuoV5vSrAWa9wsZB363B3KP7HY5zAx73Co5jmmGzIZBB1iDBNt5Whs8OoVK1GKhFOpUZcGCGuIknQki875Weg802FumZa1Feh85bqpxai3935/DJm7M4LJr4SXNEFmUgk7jNwF03aG3adJ2SC9w1DYtyudeS5xiK9QMZBAOYQYn2WHYLcVisR3R8Ekl9TWRqSBpmNyoWrO5p0d7hmEVu+50Tsl2gdjm1andGlTbVNOnmILn5LOcYsPFIgE6G/Cq9u8a1+IdTJ/y2tGWN7vETz1CvQ7rC0WiclNggEydOJ3lcS7Q1+/xmJrNdnDiA03aCIAmOgEL3TQzLPY0+1Z/YqOcNv6/My1atNpbAptM8GzPGAJlS+HxryPCLcT4R6m5PIBQGy8GSQHENn+QAfurThsOxlxrxN/cq9vc4NUW3szJQwxMOquzcAJAHON55lZHf4YzAaXsJvNz7r1UreGVq1ahgkXMEieWonpfyPBeTeUa10x2X4nrEV5NnG/itHr9fNZ2du8RTOQspvAiDBkiNdQo6tUAItcTry3GN+iicRi2hxgQS2dx5kblBJPlEq9VKmba/A6Ns/t5RdaoypTNvykj9YViwW0qVUTTeHffArijMTJ0nkSpLZ+0KlM5qT3C2gc4+rTZQlTF8GuPtffzROyIqJsLtmZyVhI0zDUdQfnYc1eabw4AjQ3Czyg48nUo1Nd6zBnpERRLwiIgCIiAIiIAiIgCIiAIiIAiLFiXEMcRqASLxeOMFAcap7aAq1g8me8eSDI1cTv6rXobTpmqcxgD4ZUXjXznfHiBOaBB1XjBYRr9bzxWzqxnB8panJqT4LZX2hSgeIH3lW/shgHUg6vVhjS20mLWOY7hYfNUjZ+yadNmZjAHRqbkGN06Lz+IHbLvqbaFNpa0NGYk2NtwHzKpjDreEdCmyMX1S57Ih/xC7VuxdYtY93dNs1oMN6x+bqfbfHbAq+C53x6Qq68qZ2K+xBOn1t+i3xmsdEUU62XiV7+pM08XlIcJv7jSVI4XaPi8XUctd6r1Fxc0iLD4TwI1HmFK1MOHtBzRpfnw+vms7ZznFReESQx5DmgmQRrzmI+R+zG/TxI3aSRHMQLes+qrzKjAdbxMHjw89FlGLLg2LS4mByk+o+i83JKeCQdVzmAJyzv6nTp9jdDbUp5Ye0AR9ZB9LH9lJ025QM0ZiNRxuY6gjzlQ216hJDQYJsPb2/RSQScpJHymRA5iQRum8cPsLefVgTpoTE2M7uVvT31KekRo33hbjRII3aev2Cr/AAzs06CCXmDa+Y3+LiPu45dOK7B2TfOEpdPquLVKEX4fsfe66t+HFUuwgn+Y/p9Fm1EcIlpdP4GoeOGi1IiLGdUIiIAiIgCIiAIiIAiIgCIiALHiB4HdDundw3rIvFX4T0KA/PmIeBVdFjmMtO8Tz/ut7CUryJC1NuAGs8Tm8RuWwZ6SVn2dWloNuov67/Vabeco+ewstJ7Fiw1bM2D97lT+2FGO7NzGZsxEwbeis+GqRPCNLfei8bUwP8RTi2pN/wDSfOZVcJdLyeY3XuOZ1OC29lvuQOHyTa+z30XDMLES3mOKy7Cbdx+/2Wip5sRK3/W2YsRXc3QnW62cJVq2gwCY91Js7PZoJmTuWydm5YBJAA0tck8d1lKXJmdsMYSPDaMyTdosJPxHXTcJK3W6WFwdeNot5gnzWJlG1+cnym3K49YUg4ho5tknh4cx+hUTM89jI15sToRPQ2v98lUMS8nFXmBfXeYBVxw05S3lblD5VU24MmJZzPrN/mpReJJv1L9O8S+Rv0Pmb/JbeHeBB46+UCfl6KPovgiB++o+ikv4kBumm70t0+sLdYsM+grmnHJnxojz9/s2Vq/DDaEPqUTMO8Teo1txj5elLOZxi5Ag34XH09gpfY2LNCo183ab2vx87D73ZbsSjg8s1EIY3OxIsODxAqU2vEEOAIgyLrMuYa087hERD0IiIAiIgCIiAIiIAiIgCIiA4b24wGTEvg6k7wfly81CYTwGfFm+fWbroX4iMb3hDG3jxHW5veTYeS5tinkGQNOH7rT96J85b9ndKJY8PU3w7fMEGR1OnmpelUBYC1pM/odB7Qqjs/bMQ1wE6SdY5nf5qfZXgNgHQwDJg2MzwtCpawT+BsbYwVOtQmoILQQ0mx1dP0sq5sbCNpszRMnr5Dj9fZb+2Mae7gTBiJOtrn2WfDUstJkjUSJ4fceVlo065Zn1bfSkjxQxBEki+p39BPW3keRXh9UuI+9YWbCNBMHz6m3lY+pXvuZeSOI/v56H1UJS3PIV5ieGMh+X/TPUxInyX1g/xHBw425EuEf7ll7s5gYuTPoNfW3rwXqq3xNcLXIPv8khLcjbXhbGOC1w5iD5t/5QVBdsKXhzx4m3B8yI++KnaXiJnc4ekNH19lF9r2EUXGNRHQ6/qtUq/Lk6UdFGKUlyRmBrF4a4awPXRSGDEk38+JHyFvkoPs28ljhwd87KeoU8sH29SpNymkznyja5OuOWkb2AfoSI1BHDdCzY4yJ3jU8d/tr6eeqKgHCSY84P7LIy9jbWJ4ybdD9RxCqWzPK5Ouzzot/YDbhzigbh0kXiDrI4ze37LoS4dg6mSo03a5rgR1B9J068F2PZOPFVgO+AZ4/oqdRFZ6kfR0WRlHETeREWYvCIiAIiIAiIgCIiAIiICJ7QbZ/hm0yGF5qVGsgbmwXOdzhoNt5IUlUrtaMznNA4kgD1XO+2XagVqjaeGdIYTNQXBJizeIEa793FVwUczpqZn5YF3Euc7UMDnTkaAJJ0AHQHBbrowl0pZPOpHRO0eHoYtkMrUyWn8pDr+U5Tz6Llu29jvpmXAhs21jedfzGIvyPNXXA9mcRVaC9zmt3MY80GtHAANc4/+wB6rPiNiV6DTBLmfmZUeazCObi0PZ1uBvXkdfqYbuvy/n9fL5me/Swt3fJx4tGaSPMAGOnPkFOYXFlrSADMGCTJ0/ayl9p7CBeDTY4B5OYG5pFolzeYvYzcEL5g9iOzN8JAP/IffpwXVqnC+Cshwc+zTThwRlCia9VjJAaBv4C562+Ss/aPD5TTpN3MaDG6Lfr9hWXsr2baxxqubfLlg3tAv6hQO38Z3ld3BvhaOn3J6rRU+cGfU0uFS6uZMhnU8lhqd/vA4W+7rYw4iw1HXU7/AL4LxiNZGkW8rk+0LNhjYkbp9TI9tfNUzwRhk+hriJ9Oht9PdfGCHEHeJ8jaVt1jAAG/dy1+kHqvIZmgxY2nllP/ABPsq0yc45I6u10nLvDh5xb/AHAqD7UYk90WnfHuP1BVha6zp/mBvwyh0ephUvtE8mqWc49yfSFqVjccCGom8QPfZnD5WZt7j7D7KnAJFtwHrr9PdamDhrWtibD78/kVtQXHWBw9vJbG1GKRsqnCuHXN8sZBmH8om/G8fVZqRmJ3/M/2MeSwU2gkgfA0Brdb8T7W6LPWIHkQfl+izSll5ORrL/Gs6lwK4zMk/E3Xna3sug9gKhdSuT4SR8j5SCfMKibFwrqtTKNCY8xoRxuus9n9n9xSDPM9YE+6ptl5cG72Uptt9iTREWU7oREQBERAEREARYsRiGMEvc1o4uIHzUVi+0TAD3bXPjefC31Nz5COaqsvrrXnaQJlxi50XMO2/bDv5w+HP+Fo94/8n9I/o5/m6a4e13ah1Rpp55n8rbNjmJl3mT5KtYOjYvMwOGp5AcVzrtd1xxDZfqQbyTGxtml0SrDs7AtZWuAcot1JknzAZ/8AKq/ZfENqkVKby5p35pI5EblZtsUassr4cZntEPpad6zUQdz2kkj/AFEXsFzIW+FqV1kory7EJ2x/E+rhqhZR7qnTY5zMz2Oe6o9vxZWggNY02kzNjyVs/D7tkNoUstQs78MD3ZA8NLS5zQQHb7AkAmMw3yBzfa3Z6jtAOI77w1HPGWM9I1DLqdSmZIE6EAiGi4Mg2b8P9jDAZqhGSWCnTYSC4MnMXPLTBc50GBp5wPpFODhlMz1zm5Yee/wx2wyz4hraNa4GRxAPIGR5QYPQQpv/AKWwAQAIEW4Sqti3muHu3buf9lbNh4vvaDHEyYh3+ptj66+axaG5K2ypPh5/n8zS0bFduVjotYrkFStmcT/MSYHDcB1n25LsGOaTTcAJJBAHHkuM1CA5zdYJE9L/AC+a7un+5I43tVPqh8/2NxtYtLKrXHwuDXiBHdvbkBHC5cOkc1hpuyZgQDkkQ6SDUe7u2Axr/N5XXqjT7yQDGYGRykR/uIjzW3isL4g0eIgmo62rzYdA0bt2bkubZN+M49X9L6z+KIxyop44/X6we2CY5yB1tJHuV7DvBHWP97YXmk9paAHNcWTOWTBIH5tCYO6V8e+TOlpH+8rRFp7ojNOOzNbF2aeluot9FQtqPmuN50I6fSFdNpktBHAfqD9Sud0KxdW8/l/Zbqo7ZLKKl4bn3LnRZJmNy+R7C3M/CPn9V8ZMETHHn/ZGYiLc49if09SrLItPLOdLS2Rgpy4M1M2cTv8A7R7Lz3BecrQSSN3CP7piJglsXmOcR7GwV/8Aw12JlZ/FP+KoC1o4MB39SPQKuc4qJ0K6dPqF0R22N/sx2Y7jLUd8V5b1A39QPRWpEWFtt7nWqqjVHpiERF4WBERAEREAXxwtwX1EBzfaOzcVhSTVDsRSH/mpiagHF7DM9RPOFKdnsNg8S0OdUNcnQPd4egY2Gno6Srm9wAJNgLk8lyjtJtKlWqCvhKbqbA4NqYkNhtRzrBrqc+O+pIDhbSRPMt00KpeJFL4Pf/hB+Ugu1LmnGVoaGhtQsaGgAAM8AAAsPhleKNSwAMRdYO0Obv3PLQBU8Qjf+Uu83NctWhibhYrMy8x5EYLsc5uLz0sScOyq5z2FrTZrodl+INlplsW05q6YDH4qi1veuoYiXlkA9zUJExAd4HSBpLfqq9gttPonw3brlJ38QdxUq/tV3jajXVXN70Q4VKLXi1hBZldbcZkagypTcLli1Z9/1uWKSXxJ6pj8JVe3vf8ACrCwNSaTxN8raoIDhya4grdfs8al7yOBFGPXup85VaZisG/MXOYzOzLU7l1SkHmAA806lN3iAtOa41zQI021qFP/AC6r/hiKLX0xmn4oDmsNuIPHkss9Mor7Oxr3Ms6kyxbWxuRsCwHn7m5Xns32jNB7mObma4zrGV0dN4+QVcdjS4guJtpmIcZ4kwBPQBTXYnZzcTWf3gljRmIkiTMAGLxqfJe6OqcbF0Pf1KpPLLZX7W0Q3xeG29zR9VzioKJqOf3zYLiQA0nUzYzwt5LqVfZuFwzHVBQoMygku7to04mJXDcZtIuqOJPxOk7rTOm7ovpKKNS4N+Jj4Jfuc7XzgnFSjn54LFQ2rRomS5zjwLMs7950MLFjtqnFyCMlIFoLRrUM/nPCxsq/hqPfOBOhJ9AP0Pup/DUwHRu39Wz9VBaSCn1yblL3/wAIo8Z9PTFYRJYFoDDlAA4aDd9yvdWoBlM2g35fZlRdDF/4dTjFvPMPKxlfKtcNY0mSGsy67zlcfdaFyUWPCNXtNjstPN/MIHnLvvoqTsq9YdZ+ZVh25TdVa2BZsx5cPb3VXZUNNwMXG5bFGUMSfBbVXYq2mWmttSGwBcm55dfvctvCEvEneo2lAvqXAkef6qT2LrAFj9PD8oVtk3JmTUamU6+lbE7sTANqVaLX/BmYDz0tHBdhpUw1oa0AACABuA3LmnZzBh9amMwEOBPMC8ecQujYrGMp5M7g3vHhjZ3vIJDepgrDa9zpeyoYrb9WbCIiqOoEREAREQBERAEREBjxFEPa5jhLXAtI4giCuY47sRjS7IHCo1rwRUfUHjaMxEjLnaQTe5GsLqSKuyqM+SLimc/7a9lYwdJzPE/Dth5j4mG7neTpd0LlyzEUS1fpCs2WkcQQuHdm+z1TEv7sOyzTc8FwJAIgAcQCSBb0WDVV9M109+x7twQTKyytdO5bO1ez9fDPirTLRuOrXdHCx+fJa7aZ/ckLFPZ4JJHtpAWQYmNAsOReDTJMKvZ8nrRmOJk811/8PdlGjhs7hD6pDujR8IPqT/7Kq9jexfiFbFCALtpHUni8bh/Tqd9tek/xAXV0encfOyPLK1+JuL7vBuG9xgczr5dVwWrVuZ1K7Z+JOIBp02cTP398VzbaGyWkQwXOvVd+pYoORrumMut+5GhgcYGgcL/P9FO0ak/DpMW/qJv7hU6vhHsJiSG6n71W1snbGV0EwJH6ffRZZoohusotL4+EDwwP7eqj8Rig8upt0DhP/wA/fotDbO1QBFM/EB5EAD9V72DSlgJFz4jzO7paPVT08Mvcq1L6YZJLD0pNzut6/wB1VNu4Xu3AH1+/u6utOm3PEza+7iZ9lrbZ2Z31IjV7ZAPGB+y0zzNFulndYt+Cu7Jqy1k7p9pj6qZoVyCBoR7zM/RVTZOIcHd3v3H+oSb+ilsDirllSBYkO04WKrba5KNTQ4zZbNn7UdTfOkRB6X8laMHtX+JrMZPePc9puAQACDwtAv5WXP61JtnNB/qGs/fFdF/DLYL2OdiHNLGFpaxpAlxJac+kgCCBxzFVT2WTzRdcpqEXt+h0NERZj6YIiIAiIgCIiAIiIAvmYcVE7UqvDokgblVtvbY7hrR+Z5gcgNT8h58lGclGLkzyTSWWX9UTsLDWZt4ZHq6fovezdouIB3agyTpz4qO7MUqtJjhU+ImwBBsC47uq58rq7bK5Zxhvn4EVJNpot2JxdiDcHdxVW2vsyjUhrabGGZLmty2HIWufkt+tVO+VGYjEGDl+JxyN8tT0BzFT9oTXg4ju28Im3gisP2fY+o4lzhTbbwmC53Ug2A+fIqb2fgKNAzTYM38xJcfInTyhe6FINaGjQfc9Sbr29hV2n0sKoJNZfqSyzcGOK+f9QKjXFY8y1Ax9r6LqrGvbfJM9OX68gqphMRAE2N7b7aT0/Tgrhi8W2k0GWlztATFtJI3jcqhXrd5XJLRm0MNMb72M71uqU5QSfBwPaVlTn053XIFFrqcuFjLjbdBIHTU+QVH2xhhTqEDfB6Tf6q/4mm5rdLX0k7iPuYVC2myoahJbwG7hHFRsraKNMoxlmMsr8DBs+uGPBexrwNWumPbRXXH4dtKmypSkNqN8IJnJynWAN6p1DZlV/wALfv6q79+HYVjKgIewANA0tN+MX9l7VGWeC611T8spL6/oi8DWIzO4D5KZw1XKGmZmJ52j5rQfRGVuUiL5teWoiePKwWyyBkg3Fj6tj3lWJ9LwxTqa6swbyvUhttdnh3j3ssSZbu18VvWPJZOyuzW4l7aVaW+INLhreAPvorIaRLdZmS2D5+zvVa4oic7LEmTFoI+RBXljT3NN1kbOmWMpdzpmwOw+FwjszQ+o4CAajs2UHWGwGgmNYncLEqygRYLnmye3VUMDX0xUcNDnyk9fCZPkrHR7X0SBma9rrSIBE9Z+cLFKEu5shbTGKxtncsKKK2Z2go4h5ZTLi4CbtI4cddeilVBrBfGcZLMXkIiLwkEREAREQBEWPEMLmwDCA0drVxGXfPouSdpcYKlSrUPwsORnRhi3V0nzXTsfgiwZi4Rx0XOKGGovDqbwM1Ko+ZJAIBOvIi4PQrHrZOMV6ZKL+EjYwfZ4NZNWpULiJLWPc1o3xYySOMxyUZsHYYq0s9SpWBMEFr43A7wVOY7GMbh6oNQ94xjQQRB/xPC2RuJ37p6haezNr0abhh3wC0D4TugRM2kgjeq261KG23f+w3GLSwZKeyq1P/KxVQcngPB9CIUhgMNUnPWc1zohoa3KGjeeZPH9Vk2NiqeKqllJ8EOLYeC0yNbRuuPJXfD7FpNiRmPP9FohRTnrilkuSjyiu4UX+GSpylsnM2XWPCP7qUpUWt+FoHQLItBIq20thubdozDkPoompQI1BHVX9Y62Ha/4mtd1AKDJwTt5jKhrNpOBbRaw5XRGd7okB2sNGWw3npEBgcZVcC01e7fYl2Zk2kC86nhqv0t/AUv/AM6fD4W6eigMZ+H+zqmuEpMvM0gaVxOvdkTroZCtVrS2M9mnhOSbSff4nM9j7VNWjmfDnMOVzhEO5/fyULt/aFIzFnb/AGXZR2DwsRNaOBqbuExm91i/7dYFt6dFgdMguY2rHm8E+6n47Swc3/zHK1ybSXZHHdn7SdRosyMDnunWPh01gx03rNisWKzWOZ4Dmy1ROlptf3Fr6WXQdu/htUqFrqFWlTIaWkd3lDryD4dDcjQ+ahh+F2LIyl2FYC4ZntfWcSANS1zBfkHAXU/8htr0Fns5KHlWZZ57c+j9xA4PbjHEU6jModAY8hup0m1h6+S+irke7vHZWsIl0kEk3EAamDzPVS3/AG1xsgPFJzWwAadWC6N5zUxA/pHqVubU/D3GPIqNFE3BLBUIcbEG5ZlnTfvK8V+cuRG32auuMa847si8Piab4LHNfFiZNxfgdfQ8it3DYHvCGUvjdo0xeBpM6gb969bB/DzFMe5z2hrn5ZJcwtZE3Aa4lxvym2ivXZ/sZTwzxUdUdVe0ktJ8IaSCCcoNzc6k7uqi78rDRfTprIScFvD3lPZ2TxgMigPOpTHnEkqTw/YvFv8A8ypRpj+nNUPoQ0e66IioyzV/iVvnJB9nezbMJLs7qlRwgudAAGsNaNATG86BTiIvMmiEIwXTFYQREQkEREAREQBERAa2OwLKwyvEjdcj5KExHYfBvdmLH5v5m1HtMcCWkSORlfEXjSaww1nkbQ7FYapQdRaCwuLSKkmo5pZki9QukQwCNIniSojG/hqypU744ip3xnO7K3K6SSIYIykTqCviLxwi+x44pm7guwbaWI/iW4mtndU714y0oL/zZfBLGulwiSYcbq4Ii9UUuAlgIiL09CIiAIiIAiIgCIiAIiIAiIgCIiAIiIAiIgCIiA//2Q==">
            <a:hlinkClick r:id="rId2"/>
          </p:cNvPr>
          <p:cNvSpPr>
            <a:spLocks noChangeAspect="1" noChangeArrowheads="1"/>
          </p:cNvSpPr>
          <p:nvPr/>
        </p:nvSpPr>
        <p:spPr bwMode="auto">
          <a:xfrm>
            <a:off x="117475" y="-1951038"/>
            <a:ext cx="5295900" cy="40767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1034" name="Picture 10" descr="http://pixartimes.com/wp-content/uploads/2010/08/monsters-inc.jpg?w=300">
            <a:hlinkClick r:id="rId3"/>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9592" y="3789040"/>
            <a:ext cx="3078733"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83347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39552" y="764704"/>
            <a:ext cx="8496944" cy="5509200"/>
          </a:xfrm>
          <a:prstGeom prst="rect">
            <a:avLst/>
          </a:prstGeom>
        </p:spPr>
        <p:txBody>
          <a:bodyPr wrap="square">
            <a:spAutoFit/>
          </a:bodyPr>
          <a:lstStyle/>
          <a:p>
            <a:pPr marL="457200" lvl="0" indent="-457200">
              <a:buFont typeface="Wingdings" pitchFamily="2" charset="2"/>
              <a:buChar char="ü"/>
            </a:pPr>
            <a:r>
              <a:rPr lang="nl-NL" sz="3200" u="sng" dirty="0">
                <a:solidFill>
                  <a:schemeClr val="bg1"/>
                </a:solidFill>
                <a:latin typeface="Tahoma" pitchFamily="34" charset="0"/>
                <a:ea typeface="Tahoma" pitchFamily="34" charset="0"/>
                <a:cs typeface="Tahoma" pitchFamily="34" charset="0"/>
              </a:rPr>
              <a:t>helderrood bloedverlies </a:t>
            </a:r>
            <a:r>
              <a:rPr lang="nl-NL" sz="3200" dirty="0">
                <a:solidFill>
                  <a:schemeClr val="bg1"/>
                </a:solidFill>
                <a:latin typeface="Tahoma" pitchFamily="34" charset="0"/>
                <a:ea typeface="Tahoma" pitchFamily="34" charset="0"/>
                <a:cs typeface="Tahoma" pitchFamily="34" charset="0"/>
              </a:rPr>
              <a:t>= vers bloed bij de ontlasting (aambeien, bloeding laag in het darmkanaal)</a:t>
            </a:r>
          </a:p>
          <a:p>
            <a:pPr marL="457200" lvl="0" indent="-45720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pPr marL="457200" lvl="0" indent="-457200">
              <a:buFont typeface="Wingdings" pitchFamily="2" charset="2"/>
              <a:buChar char="ü"/>
            </a:pPr>
            <a:r>
              <a:rPr lang="nl-NL" sz="3200" u="sng" dirty="0">
                <a:solidFill>
                  <a:schemeClr val="bg1"/>
                </a:solidFill>
                <a:latin typeface="Tahoma" pitchFamily="34" charset="0"/>
                <a:ea typeface="Tahoma" pitchFamily="34" charset="0"/>
                <a:cs typeface="Tahoma" pitchFamily="34" charset="0"/>
              </a:rPr>
              <a:t>pikzwarte ontlasting </a:t>
            </a:r>
            <a:r>
              <a:rPr lang="nl-NL" sz="3200" dirty="0">
                <a:solidFill>
                  <a:schemeClr val="bg1"/>
                </a:solidFill>
                <a:latin typeface="Tahoma" pitchFamily="34" charset="0"/>
                <a:ea typeface="Tahoma" pitchFamily="34" charset="0"/>
                <a:cs typeface="Tahoma" pitchFamily="34" charset="0"/>
              </a:rPr>
              <a:t>= </a:t>
            </a:r>
            <a:r>
              <a:rPr lang="nl-NL" sz="3200" b="1" dirty="0">
                <a:solidFill>
                  <a:schemeClr val="bg1"/>
                </a:solidFill>
                <a:latin typeface="Tahoma" pitchFamily="34" charset="0"/>
                <a:ea typeface="Tahoma" pitchFamily="34" charset="0"/>
                <a:cs typeface="Tahoma" pitchFamily="34" charset="0"/>
              </a:rPr>
              <a:t>melaena</a:t>
            </a:r>
            <a:r>
              <a:rPr lang="nl-NL" sz="3200" dirty="0">
                <a:solidFill>
                  <a:schemeClr val="bg1"/>
                </a:solidFill>
                <a:latin typeface="Tahoma" pitchFamily="34" charset="0"/>
                <a:ea typeface="Tahoma" pitchFamily="34" charset="0"/>
                <a:cs typeface="Tahoma" pitchFamily="34" charset="0"/>
              </a:rPr>
              <a:t> </a:t>
            </a:r>
            <a:r>
              <a:rPr lang="nl-NL" sz="3200" dirty="0">
                <a:solidFill>
                  <a:schemeClr val="bg1"/>
                </a:solidFill>
                <a:latin typeface="Tahoma" pitchFamily="34" charset="0"/>
                <a:ea typeface="Tahoma" pitchFamily="34" charset="0"/>
                <a:cs typeface="Tahoma" pitchFamily="34" charset="0"/>
                <a:sym typeface="Wingdings"/>
              </a:rPr>
              <a:t></a:t>
            </a:r>
            <a:r>
              <a:rPr lang="nl-NL" sz="3200" dirty="0">
                <a:solidFill>
                  <a:schemeClr val="bg1"/>
                </a:solidFill>
                <a:latin typeface="Tahoma" pitchFamily="34" charset="0"/>
                <a:ea typeface="Tahoma" pitchFamily="34" charset="0"/>
                <a:cs typeface="Tahoma" pitchFamily="34" charset="0"/>
              </a:rPr>
              <a:t> bloedafbraakproducten veroorzaken de zwarte kleur. Melaena heeft een specifieke geur</a:t>
            </a:r>
          </a:p>
          <a:p>
            <a:pPr lvl="0"/>
            <a:endParaRPr lang="nl-NL" sz="3200" dirty="0">
              <a:solidFill>
                <a:schemeClr val="bg1"/>
              </a:solidFill>
              <a:latin typeface="Tahoma" pitchFamily="34" charset="0"/>
              <a:ea typeface="Tahoma" pitchFamily="34" charset="0"/>
              <a:cs typeface="Tahoma" pitchFamily="34" charset="0"/>
            </a:endParaRPr>
          </a:p>
          <a:p>
            <a:pPr marL="457200" lvl="0" indent="-457200">
              <a:buFont typeface="Wingdings" pitchFamily="2" charset="2"/>
              <a:buChar char="ü"/>
            </a:pPr>
            <a:r>
              <a:rPr lang="nl-NL" sz="3200" u="sng" dirty="0">
                <a:solidFill>
                  <a:schemeClr val="bg1"/>
                </a:solidFill>
                <a:latin typeface="Tahoma" pitchFamily="34" charset="0"/>
                <a:ea typeface="Tahoma" pitchFamily="34" charset="0"/>
                <a:cs typeface="Tahoma" pitchFamily="34" charset="0"/>
              </a:rPr>
              <a:t>onzichtbaar bloedverlies </a:t>
            </a:r>
            <a:r>
              <a:rPr lang="nl-NL" sz="3200" dirty="0">
                <a:solidFill>
                  <a:schemeClr val="bg1"/>
                </a:solidFill>
                <a:latin typeface="Tahoma" pitchFamily="34" charset="0"/>
                <a:ea typeface="Tahoma" pitchFamily="34" charset="0"/>
                <a:cs typeface="Tahoma" pitchFamily="34" charset="0"/>
              </a:rPr>
              <a:t>= </a:t>
            </a:r>
            <a:r>
              <a:rPr lang="nl-NL" sz="3200" b="1" dirty="0">
                <a:solidFill>
                  <a:schemeClr val="bg1"/>
                </a:solidFill>
                <a:latin typeface="Tahoma" pitchFamily="34" charset="0"/>
                <a:ea typeface="Tahoma" pitchFamily="34" charset="0"/>
                <a:cs typeface="Tahoma" pitchFamily="34" charset="0"/>
              </a:rPr>
              <a:t>occult bloedverlies</a:t>
            </a:r>
          </a:p>
        </p:txBody>
      </p:sp>
    </p:spTree>
    <p:extLst>
      <p:ext uri="{BB962C8B-B14F-4D97-AF65-F5344CB8AC3E}">
        <p14:creationId xmlns:p14="http://schemas.microsoft.com/office/powerpoint/2010/main" val="649912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611560" y="764704"/>
            <a:ext cx="7200800" cy="2062103"/>
          </a:xfrm>
          <a:prstGeom prst="rect">
            <a:avLst/>
          </a:prstGeom>
          <a:noFill/>
        </p:spPr>
        <p:txBody>
          <a:bodyPr wrap="square" rtlCol="0">
            <a:spAutoFit/>
          </a:bodyPr>
          <a:lstStyle/>
          <a:p>
            <a:r>
              <a:rPr lang="nl-NL" sz="3200" dirty="0">
                <a:solidFill>
                  <a:schemeClr val="bg1"/>
                </a:solidFill>
                <a:latin typeface="Tahoma" pitchFamily="34" charset="0"/>
                <a:ea typeface="Tahoma" pitchFamily="34" charset="0"/>
                <a:cs typeface="Tahoma" pitchFamily="34" charset="0"/>
              </a:rPr>
              <a:t>Kweken gaan naar het PAMM</a:t>
            </a:r>
          </a:p>
          <a:p>
            <a:endParaRPr lang="nl-NL" sz="3200" dirty="0">
              <a:solidFill>
                <a:schemeClr val="bg1"/>
              </a:solidFill>
              <a:latin typeface="Tahoma" pitchFamily="34" charset="0"/>
              <a:ea typeface="Tahoma" pitchFamily="34" charset="0"/>
              <a:cs typeface="Tahoma" pitchFamily="34" charset="0"/>
            </a:endParaRPr>
          </a:p>
          <a:p>
            <a:r>
              <a:rPr lang="nl-NL" sz="3200" b="1" u="sng" dirty="0">
                <a:solidFill>
                  <a:schemeClr val="bg1"/>
                </a:solidFill>
                <a:latin typeface="Tahoma" pitchFamily="34" charset="0"/>
                <a:ea typeface="Tahoma" pitchFamily="34" charset="0"/>
                <a:cs typeface="Tahoma" pitchFamily="34" charset="0"/>
              </a:rPr>
              <a:t>PAMM</a:t>
            </a:r>
            <a:r>
              <a:rPr lang="nl-NL" sz="3200" dirty="0">
                <a:solidFill>
                  <a:schemeClr val="bg1"/>
                </a:solidFill>
                <a:latin typeface="Tahoma" pitchFamily="34" charset="0"/>
                <a:ea typeface="Tahoma" pitchFamily="34" charset="0"/>
                <a:cs typeface="Tahoma" pitchFamily="34" charset="0"/>
              </a:rPr>
              <a:t> = Pathologisch Anatomisch &amp; medische Microbiologie. </a:t>
            </a:r>
          </a:p>
        </p:txBody>
      </p:sp>
      <p:pic>
        <p:nvPicPr>
          <p:cNvPr id="6146" name="Picture 2" descr="Laboratorium PAMM"/>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3284984"/>
            <a:ext cx="3816424" cy="24482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53058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ielpri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476672"/>
            <a:ext cx="2822575" cy="4217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kstvak 2"/>
          <p:cNvSpPr txBox="1"/>
          <p:nvPr/>
        </p:nvSpPr>
        <p:spPr>
          <a:xfrm>
            <a:off x="3926058" y="4186827"/>
            <a:ext cx="4278735" cy="1015663"/>
          </a:xfrm>
          <a:prstGeom prst="rect">
            <a:avLst/>
          </a:prstGeom>
          <a:noFill/>
        </p:spPr>
        <p:txBody>
          <a:bodyPr wrap="none" rtlCol="0">
            <a:spAutoFit/>
          </a:bodyPr>
          <a:lstStyle/>
          <a:p>
            <a:r>
              <a:rPr lang="nl-NL" sz="6000" b="1" dirty="0">
                <a:solidFill>
                  <a:schemeClr val="bg1"/>
                </a:solidFill>
                <a:latin typeface="Tahoma" pitchFamily="34" charset="0"/>
                <a:ea typeface="Tahoma" pitchFamily="34" charset="0"/>
                <a:cs typeface="Tahoma" pitchFamily="34" charset="0"/>
              </a:rPr>
              <a:t>de hielprik</a:t>
            </a:r>
          </a:p>
        </p:txBody>
      </p:sp>
    </p:spTree>
    <p:extLst>
      <p:ext uri="{BB962C8B-B14F-4D97-AF65-F5344CB8AC3E}">
        <p14:creationId xmlns:p14="http://schemas.microsoft.com/office/powerpoint/2010/main" val="6411861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95536" y="620688"/>
            <a:ext cx="7632848" cy="4524315"/>
          </a:xfrm>
          <a:prstGeom prst="rect">
            <a:avLst/>
          </a:prstGeom>
          <a:noFill/>
        </p:spPr>
        <p:txBody>
          <a:bodyPr wrap="square" rtlCol="0">
            <a:spAutoFit/>
          </a:bodyPr>
          <a:lstStyle/>
          <a:p>
            <a:r>
              <a:rPr lang="nl-NL" sz="3200" dirty="0">
                <a:solidFill>
                  <a:schemeClr val="bg1"/>
                </a:solidFill>
                <a:latin typeface="Tahoma" pitchFamily="34" charset="0"/>
                <a:ea typeface="Tahoma" pitchFamily="34" charset="0"/>
                <a:cs typeface="Tahoma" pitchFamily="34" charset="0"/>
              </a:rPr>
              <a:t>De belangrijkste reden is screening op:</a:t>
            </a:r>
            <a:br>
              <a:rPr lang="nl-NL" sz="3200" dirty="0">
                <a:solidFill>
                  <a:schemeClr val="bg1"/>
                </a:solidFill>
                <a:latin typeface="Tahoma" pitchFamily="34" charset="0"/>
                <a:ea typeface="Tahoma" pitchFamily="34" charset="0"/>
                <a:cs typeface="Tahoma" pitchFamily="34" charset="0"/>
              </a:rPr>
            </a:br>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PKU</a:t>
            </a: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CHT			</a:t>
            </a: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AGS</a:t>
            </a: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MCADD</a:t>
            </a:r>
          </a:p>
          <a:p>
            <a:pPr marL="285750" indent="-28575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r>
              <a:rPr lang="nl-NL" sz="3200" dirty="0">
                <a:solidFill>
                  <a:schemeClr val="bg1"/>
                </a:solidFill>
                <a:latin typeface="Tahoma" pitchFamily="34" charset="0"/>
                <a:ea typeface="Tahoma" pitchFamily="34" charset="0"/>
                <a:cs typeface="Tahoma" pitchFamily="34" charset="0"/>
              </a:rPr>
              <a:t>Momenteel wordt er op 19 ziekten getest</a:t>
            </a:r>
          </a:p>
          <a:p>
            <a:r>
              <a:rPr lang="nl-NL" sz="3200" dirty="0">
                <a:solidFill>
                  <a:schemeClr val="bg1"/>
                </a:solidFill>
                <a:latin typeface="Tahoma" pitchFamily="34" charset="0"/>
                <a:ea typeface="Tahoma" pitchFamily="34" charset="0"/>
                <a:cs typeface="Tahoma" pitchFamily="34" charset="0"/>
              </a:rPr>
              <a:t>(zie hiervoor de site van het RIVM)</a:t>
            </a:r>
          </a:p>
        </p:txBody>
      </p:sp>
    </p:spTree>
    <p:extLst>
      <p:ext uri="{BB962C8B-B14F-4D97-AF65-F5344CB8AC3E}">
        <p14:creationId xmlns:p14="http://schemas.microsoft.com/office/powerpoint/2010/main" val="17018416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683568" y="620688"/>
            <a:ext cx="7416824" cy="5940088"/>
          </a:xfrm>
          <a:prstGeom prst="rect">
            <a:avLst/>
          </a:prstGeom>
          <a:noFill/>
        </p:spPr>
        <p:txBody>
          <a:bodyPr wrap="square" rtlCol="0">
            <a:spAutoFit/>
          </a:bodyPr>
          <a:lstStyle/>
          <a:p>
            <a:r>
              <a:rPr lang="nl-NL" sz="3200" b="1" u="sng" dirty="0">
                <a:solidFill>
                  <a:schemeClr val="bg1"/>
                </a:solidFill>
                <a:latin typeface="Tahoma" pitchFamily="34" charset="0"/>
                <a:ea typeface="Tahoma" pitchFamily="34" charset="0"/>
                <a:cs typeface="Tahoma" pitchFamily="34" charset="0"/>
              </a:rPr>
              <a:t>PKU:</a:t>
            </a:r>
          </a:p>
          <a:p>
            <a:endParaRPr lang="nl-NL" sz="3200" dirty="0">
              <a:solidFill>
                <a:schemeClr val="bg1"/>
              </a:solidFill>
              <a:latin typeface="Tahoma" pitchFamily="34" charset="0"/>
              <a:ea typeface="Tahoma" pitchFamily="34" charset="0"/>
              <a:cs typeface="Tahoma" pitchFamily="34" charset="0"/>
            </a:endParaRPr>
          </a:p>
          <a:p>
            <a:r>
              <a:rPr lang="nl-NL" sz="3200" i="1" u="sng" dirty="0">
                <a:solidFill>
                  <a:schemeClr val="bg1"/>
                </a:solidFill>
                <a:latin typeface="Tahoma" pitchFamily="34" charset="0"/>
                <a:ea typeface="Tahoma" pitchFamily="34" charset="0"/>
                <a:cs typeface="Tahoma" pitchFamily="34" charset="0"/>
              </a:rPr>
              <a:t>Fenylketonurie</a:t>
            </a:r>
          </a:p>
          <a:p>
            <a:endParaRPr lang="nl-NL" sz="32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Wordt veroorzaakt door een niet goed werkend enzym (PAH)</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Ongeveer 11 kinderen per jaar</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Leidt tot hersenbeschadiging</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Als het kort na de geboorte wordt behandeld zijn er geen klachten</a:t>
            </a:r>
          </a:p>
        </p:txBody>
      </p:sp>
      <p:sp>
        <p:nvSpPr>
          <p:cNvPr id="3" name="Rechthoek 2"/>
          <p:cNvSpPr/>
          <p:nvPr/>
        </p:nvSpPr>
        <p:spPr>
          <a:xfrm>
            <a:off x="6732240" y="753751"/>
            <a:ext cx="1584176" cy="461665"/>
          </a:xfrm>
          <a:prstGeom prst="rect">
            <a:avLst/>
          </a:prstGeom>
        </p:spPr>
        <p:txBody>
          <a:bodyPr wrap="square">
            <a:spAutoFit/>
          </a:bodyPr>
          <a:lstStyle/>
          <a:p>
            <a:r>
              <a:rPr lang="nl-NL" sz="2400" dirty="0">
                <a:latin typeface="Tahoma" pitchFamily="34" charset="0"/>
                <a:ea typeface="Tahoma" pitchFamily="34" charset="0"/>
                <a:cs typeface="Tahoma" pitchFamily="34" charset="0"/>
                <a:hlinkClick r:id="rId3"/>
              </a:rPr>
              <a:t>filmpje</a:t>
            </a:r>
            <a:endParaRPr lang="nl-NL" sz="24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017653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683568" y="620688"/>
            <a:ext cx="7416824" cy="5509200"/>
          </a:xfrm>
          <a:prstGeom prst="rect">
            <a:avLst/>
          </a:prstGeom>
          <a:noFill/>
        </p:spPr>
        <p:txBody>
          <a:bodyPr wrap="square" rtlCol="0">
            <a:spAutoFit/>
          </a:bodyPr>
          <a:lstStyle/>
          <a:p>
            <a:r>
              <a:rPr lang="nl-NL" sz="3200" b="1" u="sng" dirty="0">
                <a:solidFill>
                  <a:schemeClr val="bg1"/>
                </a:solidFill>
                <a:latin typeface="Tahoma" pitchFamily="34" charset="0"/>
                <a:ea typeface="Tahoma" pitchFamily="34" charset="0"/>
                <a:cs typeface="Tahoma" pitchFamily="34" charset="0"/>
              </a:rPr>
              <a:t>CHT:</a:t>
            </a:r>
          </a:p>
          <a:p>
            <a:endParaRPr lang="nl-NL" sz="3200" dirty="0">
              <a:solidFill>
                <a:schemeClr val="bg1"/>
              </a:solidFill>
              <a:latin typeface="Tahoma" pitchFamily="34" charset="0"/>
              <a:ea typeface="Tahoma" pitchFamily="34" charset="0"/>
              <a:cs typeface="Tahoma" pitchFamily="34" charset="0"/>
            </a:endParaRPr>
          </a:p>
          <a:p>
            <a:r>
              <a:rPr lang="nl-NL" sz="3200" i="1" u="sng" dirty="0">
                <a:solidFill>
                  <a:schemeClr val="bg1"/>
                </a:solidFill>
                <a:latin typeface="Tahoma" pitchFamily="34" charset="0"/>
                <a:ea typeface="Tahoma" pitchFamily="34" charset="0"/>
                <a:cs typeface="Tahoma" pitchFamily="34" charset="0"/>
              </a:rPr>
              <a:t>Congenitale Hypothyreoïdie </a:t>
            </a:r>
          </a:p>
          <a:p>
            <a:endParaRPr lang="nl-NL" sz="32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Afwijking van de schildklier</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Ongeveer 65 kinderen per jaar</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Leidt tot hersenbeschadiging</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Als het kort na de geboorte wordt behandeld zijn er geen klachten</a:t>
            </a:r>
          </a:p>
        </p:txBody>
      </p:sp>
    </p:spTree>
    <p:extLst>
      <p:ext uri="{BB962C8B-B14F-4D97-AF65-F5344CB8AC3E}">
        <p14:creationId xmlns:p14="http://schemas.microsoft.com/office/powerpoint/2010/main" val="39574911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67543" y="332656"/>
            <a:ext cx="8282905" cy="7663636"/>
          </a:xfrm>
          <a:prstGeom prst="rect">
            <a:avLst/>
          </a:prstGeom>
          <a:noFill/>
        </p:spPr>
        <p:txBody>
          <a:bodyPr wrap="square" rtlCol="0">
            <a:spAutoFit/>
          </a:bodyPr>
          <a:lstStyle/>
          <a:p>
            <a:r>
              <a:rPr lang="nl-NL" sz="3200" b="1" u="sng" dirty="0">
                <a:solidFill>
                  <a:schemeClr val="bg1"/>
                </a:solidFill>
                <a:latin typeface="Tahoma" pitchFamily="34" charset="0"/>
                <a:ea typeface="Tahoma" pitchFamily="34" charset="0"/>
                <a:cs typeface="Tahoma" pitchFamily="34" charset="0"/>
              </a:rPr>
              <a:t>AGS:</a:t>
            </a:r>
          </a:p>
          <a:p>
            <a:endParaRPr lang="nl-NL" sz="3200" dirty="0">
              <a:solidFill>
                <a:schemeClr val="bg1"/>
              </a:solidFill>
              <a:latin typeface="Tahoma" pitchFamily="34" charset="0"/>
              <a:ea typeface="Tahoma" pitchFamily="34" charset="0"/>
              <a:cs typeface="Tahoma" pitchFamily="34" charset="0"/>
            </a:endParaRPr>
          </a:p>
          <a:p>
            <a:r>
              <a:rPr lang="nl-NL" sz="3200" i="1" u="sng" dirty="0">
                <a:solidFill>
                  <a:schemeClr val="bg1"/>
                </a:solidFill>
                <a:latin typeface="Tahoma" pitchFamily="34" charset="0"/>
                <a:ea typeface="Tahoma" pitchFamily="34" charset="0"/>
                <a:cs typeface="Tahoma" pitchFamily="34" charset="0"/>
              </a:rPr>
              <a:t>Adrenogenitaal syndroom</a:t>
            </a:r>
          </a:p>
          <a:p>
            <a:endParaRPr lang="nl-NL" sz="32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De bijnieren kunnen te weinig </a:t>
            </a:r>
          </a:p>
          <a:p>
            <a:r>
              <a:rPr lang="nl-NL" sz="2800" dirty="0">
                <a:solidFill>
                  <a:schemeClr val="bg1"/>
                </a:solidFill>
                <a:latin typeface="Tahoma" pitchFamily="34" charset="0"/>
                <a:ea typeface="Tahoma" pitchFamily="34" charset="0"/>
                <a:cs typeface="Tahoma" pitchFamily="34" charset="0"/>
              </a:rPr>
              <a:t>    cortisol aanmaken</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Ongeveer 17 kinderen per </a:t>
            </a:r>
          </a:p>
          <a:p>
            <a:r>
              <a:rPr lang="nl-NL" sz="2800" dirty="0">
                <a:solidFill>
                  <a:schemeClr val="bg1"/>
                </a:solidFill>
                <a:latin typeface="Tahoma" pitchFamily="34" charset="0"/>
                <a:ea typeface="Tahoma" pitchFamily="34" charset="0"/>
                <a:cs typeface="Tahoma" pitchFamily="34" charset="0"/>
              </a:rPr>
              <a:t>    jaar</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Bij meisjes is het geslacht vaak</a:t>
            </a:r>
          </a:p>
          <a:p>
            <a:r>
              <a:rPr lang="nl-NL" sz="2800" dirty="0">
                <a:solidFill>
                  <a:schemeClr val="bg1"/>
                </a:solidFill>
                <a:latin typeface="Tahoma" pitchFamily="34" charset="0"/>
                <a:ea typeface="Tahoma" pitchFamily="34" charset="0"/>
                <a:cs typeface="Tahoma" pitchFamily="34" charset="0"/>
              </a:rPr>
              <a:t>    onduidelijk</a:t>
            </a:r>
          </a:p>
          <a:p>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Behandeling is levenslange  medicatie</a:t>
            </a:r>
          </a:p>
          <a:p>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p:txBody>
      </p:sp>
      <p:pic>
        <p:nvPicPr>
          <p:cNvPr id="1026" name="Picture 2" descr="http://zorgaanbieders.nl/zorgfoto/3/13/416x040854453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19868" y="1052736"/>
            <a:ext cx="2810297" cy="3418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4035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67544" y="332656"/>
            <a:ext cx="8352928" cy="6924973"/>
          </a:xfrm>
          <a:prstGeom prst="rect">
            <a:avLst/>
          </a:prstGeom>
          <a:noFill/>
        </p:spPr>
        <p:txBody>
          <a:bodyPr wrap="square" rtlCol="0">
            <a:spAutoFit/>
          </a:bodyPr>
          <a:lstStyle/>
          <a:p>
            <a:r>
              <a:rPr lang="nl-NL" sz="3200" b="1" u="sng" dirty="0">
                <a:solidFill>
                  <a:schemeClr val="bg1"/>
                </a:solidFill>
                <a:latin typeface="Tahoma" pitchFamily="34" charset="0"/>
                <a:ea typeface="Tahoma" pitchFamily="34" charset="0"/>
                <a:cs typeface="Tahoma" pitchFamily="34" charset="0"/>
              </a:rPr>
              <a:t>MCADD:</a:t>
            </a:r>
          </a:p>
          <a:p>
            <a:endParaRPr lang="nl-NL" sz="3200" dirty="0">
              <a:solidFill>
                <a:schemeClr val="bg1"/>
              </a:solidFill>
              <a:latin typeface="Tahoma" pitchFamily="34" charset="0"/>
              <a:ea typeface="Tahoma" pitchFamily="34" charset="0"/>
              <a:cs typeface="Tahoma" pitchFamily="34" charset="0"/>
            </a:endParaRPr>
          </a:p>
          <a:p>
            <a:r>
              <a:rPr lang="nl-NL" sz="3200" i="1" u="sng" dirty="0">
                <a:solidFill>
                  <a:schemeClr val="bg1"/>
                </a:solidFill>
                <a:latin typeface="Tahoma" pitchFamily="34" charset="0"/>
                <a:ea typeface="Tahoma" pitchFamily="34" charset="0"/>
                <a:cs typeface="Tahoma" pitchFamily="34" charset="0"/>
              </a:rPr>
              <a:t>Medium-chain </a:t>
            </a:r>
            <a:r>
              <a:rPr lang="nl-NL" sz="3200" i="1" u="sng" dirty="0" err="1">
                <a:solidFill>
                  <a:schemeClr val="bg1"/>
                </a:solidFill>
                <a:latin typeface="Tahoma" pitchFamily="34" charset="0"/>
                <a:ea typeface="Tahoma" pitchFamily="34" charset="0"/>
                <a:cs typeface="Tahoma" pitchFamily="34" charset="0"/>
              </a:rPr>
              <a:t>hydroxyacyl-CoA</a:t>
            </a:r>
            <a:r>
              <a:rPr lang="nl-NL" sz="3200" i="1" u="sng" dirty="0">
                <a:solidFill>
                  <a:schemeClr val="bg1"/>
                </a:solidFill>
                <a:latin typeface="Tahoma" pitchFamily="34" charset="0"/>
                <a:ea typeface="Tahoma" pitchFamily="34" charset="0"/>
                <a:cs typeface="Tahoma" pitchFamily="34" charset="0"/>
              </a:rPr>
              <a:t> dehydrogenase deficiëntie</a:t>
            </a:r>
            <a:r>
              <a:rPr lang="nl-NL" sz="3600" i="1" u="sng" dirty="0">
                <a:solidFill>
                  <a:schemeClr val="bg1"/>
                </a:solidFill>
                <a:latin typeface="Tahoma" pitchFamily="34" charset="0"/>
                <a:ea typeface="Tahoma" pitchFamily="34" charset="0"/>
                <a:cs typeface="Tahoma" pitchFamily="34" charset="0"/>
              </a:rPr>
              <a:t> </a:t>
            </a:r>
            <a:endParaRPr lang="nl-NL" sz="3200" i="1" u="sng" dirty="0">
              <a:solidFill>
                <a:schemeClr val="bg1"/>
              </a:solidFill>
              <a:latin typeface="Tahoma" pitchFamily="34" charset="0"/>
              <a:ea typeface="Tahoma" pitchFamily="34" charset="0"/>
              <a:cs typeface="Tahoma" pitchFamily="34" charset="0"/>
            </a:endParaRPr>
          </a:p>
          <a:p>
            <a:endParaRPr lang="nl-NL" sz="3200" i="1" u="sng"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Bepaalde vetzuren kunnen niet worden afgebroken</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Ongeveer 19 kinderen per jaar</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Bloed wordt zuur, lage bloedsuikerspiegel</a:t>
            </a:r>
          </a:p>
          <a:p>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2800" dirty="0">
                <a:solidFill>
                  <a:schemeClr val="bg1"/>
                </a:solidFill>
                <a:latin typeface="Tahoma" pitchFamily="34" charset="0"/>
                <a:ea typeface="Tahoma" pitchFamily="34" charset="0"/>
                <a:cs typeface="Tahoma" pitchFamily="34" charset="0"/>
              </a:rPr>
              <a:t>Behandeling is een dieet met veel koolhydraten</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10780985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95536" y="980728"/>
            <a:ext cx="8208912" cy="4832092"/>
          </a:xfrm>
          <a:prstGeom prst="rect">
            <a:avLst/>
          </a:prstGeom>
          <a:noFill/>
        </p:spPr>
        <p:txBody>
          <a:bodyPr wrap="square" rtlCol="0">
            <a:spAutoFit/>
          </a:bodyPr>
          <a:lstStyle/>
          <a:p>
            <a:pPr marL="285750" indent="-285750">
              <a:buFont typeface="Wingdings" pitchFamily="2" charset="2"/>
              <a:buChar char="ü"/>
            </a:pPr>
            <a:r>
              <a:rPr lang="nl-NL" sz="2800" dirty="0">
                <a:solidFill>
                  <a:schemeClr val="bg1"/>
                </a:solidFill>
                <a:latin typeface="Tahoma" pitchFamily="34" charset="0"/>
                <a:ea typeface="Tahoma" pitchFamily="34" charset="0"/>
                <a:cs typeface="Tahoma" pitchFamily="34" charset="0"/>
              </a:rPr>
              <a:t>Bij alle aandoeningen is een vroege diagnose van groot belang</a:t>
            </a:r>
          </a:p>
          <a:p>
            <a:endParaRPr lang="nl-NL" sz="28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2800" dirty="0">
                <a:solidFill>
                  <a:schemeClr val="bg1"/>
                </a:solidFill>
                <a:latin typeface="Tahoma" pitchFamily="34" charset="0"/>
                <a:ea typeface="Tahoma" pitchFamily="34" charset="0"/>
                <a:cs typeface="Tahoma" pitchFamily="34" charset="0"/>
              </a:rPr>
              <a:t>De baby wordt gezond geboren</a:t>
            </a:r>
          </a:p>
          <a:p>
            <a:pPr marL="285750" indent="-28575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2800" dirty="0">
                <a:solidFill>
                  <a:schemeClr val="bg1"/>
                </a:solidFill>
                <a:latin typeface="Tahoma" pitchFamily="34" charset="0"/>
                <a:ea typeface="Tahoma" pitchFamily="34" charset="0"/>
                <a:cs typeface="Tahoma" pitchFamily="34" charset="0"/>
              </a:rPr>
              <a:t>Na enkele weken ontstaat een geleidelijke in ernst toenemende hersenbeschadiging</a:t>
            </a:r>
          </a:p>
          <a:p>
            <a:pPr marL="285750" indent="-28575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2800" dirty="0">
                <a:solidFill>
                  <a:schemeClr val="bg1"/>
                </a:solidFill>
                <a:latin typeface="Tahoma" pitchFamily="34" charset="0"/>
                <a:ea typeface="Tahoma" pitchFamily="34" charset="0"/>
                <a:cs typeface="Tahoma" pitchFamily="34" charset="0"/>
              </a:rPr>
              <a:t>Wordt afgenomen tussen de 4</a:t>
            </a:r>
            <a:r>
              <a:rPr lang="nl-NL" sz="2800" baseline="30000" dirty="0">
                <a:solidFill>
                  <a:schemeClr val="bg1"/>
                </a:solidFill>
                <a:latin typeface="Tahoma" pitchFamily="34" charset="0"/>
                <a:ea typeface="Tahoma" pitchFamily="34" charset="0"/>
                <a:cs typeface="Tahoma" pitchFamily="34" charset="0"/>
              </a:rPr>
              <a:t>e</a:t>
            </a:r>
            <a:r>
              <a:rPr lang="nl-NL" sz="2800" dirty="0">
                <a:solidFill>
                  <a:schemeClr val="bg1"/>
                </a:solidFill>
                <a:latin typeface="Tahoma" pitchFamily="34" charset="0"/>
                <a:ea typeface="Tahoma" pitchFamily="34" charset="0"/>
                <a:cs typeface="Tahoma" pitchFamily="34" charset="0"/>
              </a:rPr>
              <a:t> en 7</a:t>
            </a:r>
            <a:r>
              <a:rPr lang="nl-NL" sz="2800" baseline="30000" dirty="0">
                <a:solidFill>
                  <a:schemeClr val="bg1"/>
                </a:solidFill>
                <a:latin typeface="Tahoma" pitchFamily="34" charset="0"/>
                <a:ea typeface="Tahoma" pitchFamily="34" charset="0"/>
                <a:cs typeface="Tahoma" pitchFamily="34" charset="0"/>
              </a:rPr>
              <a:t>e</a:t>
            </a:r>
            <a:r>
              <a:rPr lang="nl-NL" sz="2800" dirty="0">
                <a:solidFill>
                  <a:schemeClr val="bg1"/>
                </a:solidFill>
                <a:latin typeface="Tahoma" pitchFamily="34" charset="0"/>
                <a:ea typeface="Tahoma" pitchFamily="34" charset="0"/>
                <a:cs typeface="Tahoma" pitchFamily="34" charset="0"/>
              </a:rPr>
              <a:t> dag na de geboorte</a:t>
            </a:r>
          </a:p>
          <a:p>
            <a:pPr marL="285750" indent="-28575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29459501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9031325708-0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1284139" y="2598738"/>
            <a:ext cx="3222625" cy="2616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 name="Picture 5" descr="9031325708-0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598738"/>
            <a:ext cx="3222625" cy="261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kstvak 3"/>
          <p:cNvSpPr txBox="1"/>
          <p:nvPr/>
        </p:nvSpPr>
        <p:spPr>
          <a:xfrm>
            <a:off x="1115616" y="1196752"/>
            <a:ext cx="2504212" cy="646331"/>
          </a:xfrm>
          <a:prstGeom prst="rect">
            <a:avLst/>
          </a:prstGeom>
          <a:noFill/>
        </p:spPr>
        <p:txBody>
          <a:bodyPr wrap="none" rtlCol="0">
            <a:spAutoFit/>
          </a:bodyPr>
          <a:lstStyle/>
          <a:p>
            <a:r>
              <a:rPr lang="nl-NL" sz="3600" b="1" u="sng" dirty="0">
                <a:solidFill>
                  <a:schemeClr val="bg1"/>
                </a:solidFill>
                <a:latin typeface="Tahoma" pitchFamily="34" charset="0"/>
                <a:ea typeface="Tahoma" pitchFamily="34" charset="0"/>
                <a:cs typeface="Tahoma" pitchFamily="34" charset="0"/>
              </a:rPr>
              <a:t>prikplaats</a:t>
            </a:r>
          </a:p>
        </p:txBody>
      </p:sp>
      <p:sp>
        <p:nvSpPr>
          <p:cNvPr id="5" name="Rechthoek 4"/>
          <p:cNvSpPr/>
          <p:nvPr/>
        </p:nvSpPr>
        <p:spPr>
          <a:xfrm>
            <a:off x="1763688" y="5733256"/>
            <a:ext cx="4572000" cy="523220"/>
          </a:xfrm>
          <a:prstGeom prst="rect">
            <a:avLst/>
          </a:prstGeom>
        </p:spPr>
        <p:txBody>
          <a:bodyPr>
            <a:spAutoFit/>
          </a:bodyPr>
          <a:lstStyle/>
          <a:p>
            <a:r>
              <a:rPr lang="nl-NL" sz="2800" dirty="0">
                <a:latin typeface="Tahoma" pitchFamily="34" charset="0"/>
                <a:ea typeface="Tahoma" pitchFamily="34" charset="0"/>
                <a:cs typeface="Tahoma" pitchFamily="34" charset="0"/>
                <a:hlinkClick r:id="rId5"/>
              </a:rPr>
              <a:t>filmpje: hielprik</a:t>
            </a:r>
            <a:endParaRPr lang="nl-NL" sz="2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39995170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hoek 1"/>
          <p:cNvSpPr/>
          <p:nvPr/>
        </p:nvSpPr>
        <p:spPr>
          <a:xfrm>
            <a:off x="539552" y="692696"/>
            <a:ext cx="7632848" cy="5016758"/>
          </a:xfrm>
          <a:prstGeom prst="rect">
            <a:avLst/>
          </a:prstGeom>
        </p:spPr>
        <p:txBody>
          <a:bodyPr wrap="square">
            <a:spAutoFit/>
          </a:bodyPr>
          <a:lstStyle/>
          <a:p>
            <a:r>
              <a:rPr lang="nl-NL" sz="3200" dirty="0">
                <a:solidFill>
                  <a:schemeClr val="bg1"/>
                </a:solidFill>
                <a:latin typeface="Tahoma" pitchFamily="34" charset="0"/>
                <a:ea typeface="Tahoma" pitchFamily="34" charset="0"/>
                <a:cs typeface="Tahoma" pitchFamily="34" charset="0"/>
              </a:rPr>
              <a:t>Monsters worden afgenomen omdat een arts een bepaalde ziekte/aandoening wil aantonen of uitsluiten. </a:t>
            </a:r>
          </a:p>
          <a:p>
            <a:endParaRPr lang="nl-NL" sz="3200" dirty="0">
              <a:solidFill>
                <a:schemeClr val="bg1"/>
              </a:solidFill>
              <a:latin typeface="Tahoma" pitchFamily="34" charset="0"/>
              <a:ea typeface="Tahoma" pitchFamily="34" charset="0"/>
              <a:cs typeface="Tahoma" pitchFamily="34" charset="0"/>
            </a:endParaRPr>
          </a:p>
          <a:p>
            <a:pPr marL="457200" indent="-457200">
              <a:buFont typeface="Wingdings" pitchFamily="2" charset="2"/>
              <a:buChar char="ü"/>
            </a:pPr>
            <a:r>
              <a:rPr lang="nl-NL" sz="3200" dirty="0">
                <a:solidFill>
                  <a:schemeClr val="bg1"/>
                </a:solidFill>
                <a:latin typeface="Tahoma" pitchFamily="34" charset="0"/>
                <a:ea typeface="Tahoma" pitchFamily="34" charset="0"/>
                <a:cs typeface="Tahoma" pitchFamily="34" charset="0"/>
              </a:rPr>
              <a:t>Urine</a:t>
            </a:r>
          </a:p>
          <a:p>
            <a:pPr marL="457200" indent="-457200">
              <a:buFont typeface="Wingdings" pitchFamily="2" charset="2"/>
              <a:buChar char="ü"/>
            </a:pPr>
            <a:r>
              <a:rPr lang="nl-NL" sz="3200" dirty="0">
                <a:solidFill>
                  <a:schemeClr val="bg1"/>
                </a:solidFill>
                <a:latin typeface="Tahoma" pitchFamily="34" charset="0"/>
                <a:ea typeface="Tahoma" pitchFamily="34" charset="0"/>
                <a:cs typeface="Tahoma" pitchFamily="34" charset="0"/>
              </a:rPr>
              <a:t>Sputum</a:t>
            </a:r>
          </a:p>
          <a:p>
            <a:pPr marL="457200" indent="-457200">
              <a:buFont typeface="Wingdings" pitchFamily="2" charset="2"/>
              <a:buChar char="ü"/>
            </a:pPr>
            <a:r>
              <a:rPr lang="nl-NL" sz="3200" dirty="0">
                <a:solidFill>
                  <a:schemeClr val="bg1"/>
                </a:solidFill>
                <a:latin typeface="Tahoma" pitchFamily="34" charset="0"/>
                <a:ea typeface="Tahoma" pitchFamily="34" charset="0"/>
                <a:cs typeface="Tahoma" pitchFamily="34" charset="0"/>
              </a:rPr>
              <a:t>Feces</a:t>
            </a:r>
          </a:p>
          <a:p>
            <a:pPr marL="457200" indent="-457200">
              <a:buFont typeface="Wingdings" pitchFamily="2" charset="2"/>
              <a:buChar char="ü"/>
            </a:pPr>
            <a:r>
              <a:rPr lang="nl-NL" sz="3200" dirty="0">
                <a:solidFill>
                  <a:schemeClr val="bg1"/>
                </a:solidFill>
                <a:latin typeface="Tahoma" pitchFamily="34" charset="0"/>
                <a:ea typeface="Tahoma" pitchFamily="34" charset="0"/>
                <a:cs typeface="Tahoma" pitchFamily="34" charset="0"/>
              </a:rPr>
              <a:t>Bloed</a:t>
            </a:r>
          </a:p>
          <a:p>
            <a:pPr marL="457200" indent="-457200">
              <a:buFont typeface="Wingdings" pitchFamily="2" charset="2"/>
              <a:buChar char="ü"/>
            </a:pPr>
            <a:r>
              <a:rPr lang="nl-NL" sz="3200" dirty="0">
                <a:solidFill>
                  <a:schemeClr val="bg1"/>
                </a:solidFill>
                <a:latin typeface="Tahoma" pitchFamily="34" charset="0"/>
                <a:ea typeface="Tahoma" pitchFamily="34" charset="0"/>
                <a:cs typeface="Tahoma" pitchFamily="34" charset="0"/>
              </a:rPr>
              <a:t>Braaksel</a:t>
            </a:r>
          </a:p>
          <a:p>
            <a:pPr marL="457200" indent="-457200">
              <a:buFont typeface="Wingdings" pitchFamily="2" charset="2"/>
              <a:buChar char="ü"/>
            </a:pPr>
            <a:r>
              <a:rPr lang="nl-NL" sz="3200" dirty="0">
                <a:solidFill>
                  <a:schemeClr val="bg1"/>
                </a:solidFill>
                <a:latin typeface="Tahoma" pitchFamily="34" charset="0"/>
                <a:ea typeface="Tahoma" pitchFamily="34" charset="0"/>
                <a:cs typeface="Tahoma" pitchFamily="34" charset="0"/>
              </a:rPr>
              <a:t>wondvocht</a:t>
            </a:r>
          </a:p>
        </p:txBody>
      </p:sp>
    </p:spTree>
    <p:extLst>
      <p:ext uri="{BB962C8B-B14F-4D97-AF65-F5344CB8AC3E}">
        <p14:creationId xmlns:p14="http://schemas.microsoft.com/office/powerpoint/2010/main" val="8182661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hielpri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188" y="476250"/>
            <a:ext cx="7991475" cy="599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50784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95536" y="836712"/>
            <a:ext cx="7776864" cy="3539430"/>
          </a:xfrm>
          <a:prstGeom prst="rect">
            <a:avLst/>
          </a:prstGeom>
          <a:noFill/>
        </p:spPr>
        <p:txBody>
          <a:bodyPr wrap="square" rtlCol="0">
            <a:spAutoFit/>
          </a:bodyPr>
          <a:lstStyle/>
          <a:p>
            <a:r>
              <a:rPr lang="nl-NL" sz="3200" dirty="0">
                <a:solidFill>
                  <a:schemeClr val="bg1"/>
                </a:solidFill>
                <a:latin typeface="Tahoma" pitchFamily="34" charset="0"/>
                <a:ea typeface="Tahoma" pitchFamily="34" charset="0"/>
                <a:cs typeface="Tahoma" pitchFamily="34" charset="0"/>
              </a:rPr>
              <a:t>Monsters kunnen steriel en niet-steriel worden afgenomen.</a:t>
            </a:r>
          </a:p>
          <a:p>
            <a:endParaRPr lang="nl-NL" sz="3200" dirty="0">
              <a:solidFill>
                <a:schemeClr val="bg1"/>
              </a:solidFill>
              <a:latin typeface="Tahoma" pitchFamily="34" charset="0"/>
              <a:ea typeface="Tahoma" pitchFamily="34" charset="0"/>
              <a:cs typeface="Tahoma" pitchFamily="34" charset="0"/>
            </a:endParaRPr>
          </a:p>
          <a:p>
            <a:r>
              <a:rPr lang="nl-NL" sz="3200" dirty="0">
                <a:solidFill>
                  <a:schemeClr val="bg1"/>
                </a:solidFill>
                <a:latin typeface="Tahoma" pitchFamily="34" charset="0"/>
                <a:ea typeface="Tahoma" pitchFamily="34" charset="0"/>
                <a:cs typeface="Tahoma" pitchFamily="34" charset="0"/>
              </a:rPr>
              <a:t>Als het steriel moet worden afgenomen is het vaak een </a:t>
            </a:r>
            <a:r>
              <a:rPr lang="nl-NL" sz="3200" b="1" dirty="0">
                <a:solidFill>
                  <a:schemeClr val="bg1"/>
                </a:solidFill>
                <a:latin typeface="Tahoma" pitchFamily="34" charset="0"/>
                <a:ea typeface="Tahoma" pitchFamily="34" charset="0"/>
                <a:cs typeface="Tahoma" pitchFamily="34" charset="0"/>
              </a:rPr>
              <a:t>kweek</a:t>
            </a:r>
            <a:r>
              <a:rPr lang="nl-NL" sz="3200" dirty="0">
                <a:solidFill>
                  <a:schemeClr val="bg1"/>
                </a:solidFill>
                <a:latin typeface="Tahoma" pitchFamily="34" charset="0"/>
                <a:ea typeface="Tahoma" pitchFamily="34" charset="0"/>
                <a:cs typeface="Tahoma" pitchFamily="34" charset="0"/>
              </a:rPr>
              <a:t> </a:t>
            </a:r>
            <a:r>
              <a:rPr lang="nl-NL" sz="3200" dirty="0">
                <a:solidFill>
                  <a:schemeClr val="bg1"/>
                </a:solidFill>
                <a:latin typeface="Tahoma" pitchFamily="34" charset="0"/>
                <a:ea typeface="Tahoma" pitchFamily="34" charset="0"/>
                <a:cs typeface="Tahoma" pitchFamily="34" charset="0"/>
                <a:sym typeface="Wingdings" pitchFamily="2" charset="2"/>
              </a:rPr>
              <a:t> het materiaal wordt dan op een kweekbodem  aangebracht</a:t>
            </a:r>
            <a:endParaRPr lang="nl-NL" sz="3200" dirty="0">
              <a:solidFill>
                <a:schemeClr val="bg1"/>
              </a:solidFill>
              <a:latin typeface="Tahoma" pitchFamily="34" charset="0"/>
              <a:ea typeface="Tahoma" pitchFamily="34" charset="0"/>
              <a:cs typeface="Tahoma" pitchFamily="34" charset="0"/>
            </a:endParaRPr>
          </a:p>
        </p:txBody>
      </p:sp>
      <p:sp>
        <p:nvSpPr>
          <p:cNvPr id="3" name="AutoShape 2" descr="data:image/jpeg;base64,/9j/4AAQSkZJRgABAQAAAQABAAD/2wCEAAkGBxQTEhUUEhQVFRUXGBcVGBgXFBcWHBgYGBYYHBgUFBgYHSggGBwlHBcXITEhJSkrLi4uFx8zODMsNygtLisBCgoKDg0OGxAQGywkHyUsLCwsLCwsLCwsLCwsLCwsLCwsLCwsLCwsLCwsLCwsLCwsLCwsLCwsLCwsLCwsLCwsLP/AABEIAMgAyAMBIgACEQEDEQH/xAAaAAABBQEAAAAAAAAAAAAAAAAEAAECAwUG/8QAQhAAAgECBAQDBQQHBgYDAAAAAQIRAAMEEiExBUFRYRMicQYyQoGRFKGxwSMkM1JictEVNIKy4fBDU5KiwvFUY9L/xAAaAQADAQEBAQAAAAAAAAAAAAAAAgMBBAUG/8QAKxEAAgIBBAEDAwMFAAAAAAAAAAECEQMEEiExQSJRYRMykYGxwQUUIzNS/9oADAMBAAIRAxEAPwDLFWRUFNTFQFEtTAqIFOaAHp1NMtTAoAcCpjvUktE8wBtJ/LrSOxgajm230rGxlFsSydhVqWpMF1HM60LaxRcypYkCDl21+6qryC1dQXCttXBP70DkTO1I5l4ads3reGwqgG5iZPS2uYj50wxWBHLEN/0iuexGIw7wRiBaHQWncnuYgffVSXcKN72If+Wyi/57hpXJnTDRpq3+zOmOPwXKze+bD+tUnGYX/l3h/iU1gfacH0xX1s/hFN4mGPu3r6/zWVb71uD8Kzeyn9jH5/Bu5sO21517Ok/eDV1vAMdbb27n8ra/Q1zbsgHkvq/Yo6H75H31UuL/ANjSj6vuLL+n2rib95CujAqehBFRBFZ9jjL7Zyw6Pr9OlaBdIB1WRvuPn0p1NM48mnnDsRH+xUIpyhA125Ea05NOQKyaYNSIqMUGD0iKbLUqYwjSpUqEFAtSmoqKnWGiNICmBqxBQBJRUblzkomPoP61TecwSGAUbk0Jh7r4klV8iLBY8zMxA5TFK2Wx4r5LrmIIl185UazspOwnrVuIw6oouYpiQIBRdh/D3PrWFi8SGz2rTZbSqTrBzleesa0UliJs4dkurcBYljrKjczop1IHpU2dscVF2I4zBu27KsRoUa2YCgDeIrFwjDOrXPOARmBJ2qNq1cElQ2xBInYaEEjltV1jCEozAiAQCJ1MgmQOgjelZ1wjCMWFcfwxW83uw3mXKIBU7ECTHpQSGt/iWFnC2XaAyKF6FgxOUD+WCZ/iFA4zH23QJbsi2AZJnMScoET03NI0NiyukgEmr7eEco1wA5FIBPQnYUuHX1tuHZA4UyVOxorG4261tQwypHkAEAiTr/FE71lFZZJbqQCDSzVPB2DcYIu7EAa8zRHGuGeAwTOrNALZfhP7s86zaUeVJ7X2Lht+0pJuBjA8sHduh6CisTxlCPIhtmYyhpUr3B50BZNrwmzBjckQZ0C6zNG27NnxFFhXvmGkHyyY8pWOmtavZEMm1u3YTgMcwkAQZEhp+laiMCYGjc1//JrBONuF3xC2yU0V1YkjURDHntRnDQSMwZXDRIBhrZ5ATvVIzo4s+nT5RosKrjrUreLD6Po/73Jux71LLFWTPMlFxdMgWpwO9NSc0whDelTjelRYUCCpEimFKaDSSCqruKUAydulNingac653iOJkwNh95pZM6sGBzZ0KXA6FysgyUT97Kd456xpVeGtXHxL3SrogSJOg20nkYkmlwRm+yzJBHikaA6qFIM8o/OpYu6TdefOUCNbU6SYBYwN9hoanZ0KNNoDPDAlpi7JqSTcAzktGigD3dTqZ50XYw+GtuqwASJPiS2U5QQYUgCddCTWVajw3LTmbMyy2h8yyV/i39a1IUXM3I2pjLq65TJMaSIHKsKP5A04k7qZZAtsSLcQHzQCIG+wJqu4zi5mtxOUAm0DEFdR69azCNa1rjXYW2iNbUgEKDOYsIzk9451hVqujWxSC4liw13VJLGJbMSF8NVG5FCvw+wBcQtFxMwl2ygndWVRMmAQRPSi+MYRLrWwjojAc1KsxaIMfI/fWR9lsoo8VnZjBAXTTzDUnnIFDJQfAuG8SS2yFrc5GLEiJaRopnSARUm8fEKITMtsZRlEADVte9Pi72GZALSOtz/qnqGPPaRHWiMNibhtsMPayrJzgEsxUrzB5DXXqawo5eUA4fhtwtl0Qlc4LGARuING4vhtq0CHvh7nJbYkT/ExpuIWLq20s3bijKwy24jKGE52Pzio4m5hUDW7VtmfRfELyAROZkjkaKQbpNoqxqWciGyzE5f0gYbMOYjkfyqGAxz2pKGCQVmOR6dKf7YfCFqFgMWmNSSI1PSh1qbfPB1Qi3GpDNcMESYO4nQxzIqnY1a1Twd22C3iIXBUgQYhuTUIo2kujUw/E7bplIKNA5+ViOf8Jo/BYjNCtv8ACeo6VzvFMAbPhnNOdA+0RPKjcNjHvakQFgMQNAT8RjrVYyo4M+CMo3E2nWmjvTWnzA9VMN/WnNXR5ElToaKVNSoFByaYHmdqY0PiLsCPrQxoq3QLxTE/KduwrDKzV+Kv5mqhTUWe5igoQOr4DanDEMRl/SiIE6hPMOZ/9VViFHjXXInKRqCJAyGSs7nUfSr+FCMMY3Kt/wBzb/8AbTWFHiXydRJWN5gbhfiNHg479TMSxhgbbEK7PIy+UwBJkg8zEVs4m6FbKFYt4IUBQDlEHMZPTY+tZCYy4qpDxvAIMASNz8Q/Cr8Rfi64DlQVKy4Jb3RoOcnr3rCrVsoa7mshcqDIw8w945gYHpv91E43GsHHhurLkCiNhIggiBrJP1pC2ww6gEC3cYl2I0Vl0VZ+vKqbzhvCAAc5QpUeXzSfLpz2oN7NzimGVrdlLlwWgNWmWLNCj5kdSedB3MJg0BBvEtpqBn9YAgCe5O1S9pU8todJX5hUFDYe5hUyt5m8sMsAyxnNM6Rt9aCcU6L7PH8mVcNaAcGAxAJMk6DTSZqq1g8TdhlY5j5QASDlDGSY5A7z1q2xxh1X9Xw8CCA5BYlV1M6RoTNDNjcTdBfxDCwpIOWMx0mOpH3UDJMjZwyG4hvXgwbMbmpkQfdzcyY0NZ5cctBy9OU0auHtIxS4GuOHAy2zIZYMw3WYq/CYxLaur4clwGXN0zRAcEaRGh7msqy0Z7eUDcOwTXSQsaKWMmNBv86Hz0djsGc5drZs2vECsoM5JAMfSqBhUY3ClwBVBZc+jMJ0AA50u0rHN5YOWoi1fQW3UpmZoh592JmBzmisQbV1UGHs3A8wSTmDaDQd5k0MvC7kXSYXwvfDEA6mIA50VQfUjNcmw11sTbDW8OpKobbMza6KPOo7Qde9c9w6+EcSWCnRsvNeYrUuoGwyeHLMpY3GAIyqxACsdiCR91YhOtMxcMbTR0+BxJJm2hCDTqSvc8zRjbSDXPYfi75RbAEDaBrrvtua3MKjZPMI5jrFUgzztXi2uyVKnpVQ4QUisjiF3Q1rnYnoDXN8RucqyR06aFyJYHg968M1tCRMToNemtDC2VJBBB2II1HY13Xsw/6qn+L8axva9wbqnnlEnrrpU30dcczcqCMJbHgIOoT/AMifxqm3cUNiNQpl4OsjUQOmutWL7tkGdSu08gn9TVFr/jkEElmme2aJ/EelYIvJm2rzAKjgZCysMwjSTz6GT9KNORXxFoBpIITTMRkMkTyEUsOxZLYI8wYZATAYCSSw6bAH1qK2PJeDmIKNJUFjmmD1E6c+dYWsayJsqGBKm7ELAJ8s8xqehoXGYTwyIbNmUMDBG/r6b0TiLhOGtqRoHaGmRtqvY7VViXZiniLHlUaH3l5HsY0+VDBWbfHfDyIXJHvZQoEMxCkmSdgYrDUyXWzbLA6iRmZQDM6bd66PjON8EWwbSOdcpbXKFgD1O30rPsYy5dUl7q2LSwrBAATPIL8VDFx3Rk3cfcJJDZQZMLoBm3AHQ6UOikmBJ7DWtWziLFi4GUNeysfehVZcummuszVYdrtwHD2vDIGyEmOrTyrCyl8BGAVrSgtJUjxMgkMWWcskCV0JPoKtTDs7XJdbdu54bXMx1AYyMuYy0daCuYnEOmY5ggAEgZRAGUeuhj50/wDZ1pZ8a8ARoVQZiGO3YgDU1ojLnfCIQS927vmWYDEE5Sxq5OJG2imxhoUatccZs2gDCY0XWPnQ1krh7ugct5QAyhZDe+NZjcQe9FXMBdS2ReuKtuUt75mRcxkKJGgO9BnAJf8AaTEPpmCCSYUREiIHyrOLSZOp6n86Jw9iwHdbtxgoMKyKDm11OvamxmItvkFq3lIGVo1znkwHI1j5LQcYvoa1iWVWVSQrRmA2MbTRPjWfAKeFN0mfEzbDoBQzYO4q5mRlWYllI1iY17VXSW0X2wl0FcO4q9pQi5VGaS+WWAOhg1p2MUucwxfzEZzpKnbTlXPOK2MI1hQkZmYqQ4OgDfCV++njLklqMMWm0aualTWzKz2pV0HgyVOgLFPFs94Fcvi2lq6PiZ8o+dczd96ll2d+lXps7fgJjCp6t+NY3tL+0H8o/Otfgv8AdU9W/Gsf2jPnH8v5mkl0ZD72GMSGtCNu8c0E1Vg7kLeGsksRvEgtJ05xRF8fpbY22/zCgcMCBdmMpDRPWSNudYMuhWsPNtQx0LaEkaSNflMaTrrVV3K73CQFA2InTLpCjYzpz0q68JRNc5IkArqxAAI9BU3TI10K+QAhSJhdQYOm8AEdyeVBRMjxH9hZAbN73MGNF8ojlVPGFAZQGBAtrtrl0mCeZ1++rceoFnDo7RozEgSQrERpz2OlAYvEeI5bLlmNOmkdKxmxX8m17SKRbw+3uHUEnWF61zyKCwkwCYk8u9bvHzKYcz/wh+VZFq+oV1KBi0Q5OqQdY9ax9jYvtNa5ZtwLSh7zKGKFVFsRuX11YCKgnBb6A53WwrD4mjMNwBG9U4DBX8Rohnw1iS0ZV1gfjReG4RZLTexAKi2rHX4m0yjXlpWoxuuAe9jEkNcuPeIDaRCyQMuhPUmfQVEKbpmzho8pVt2E6S4mAD/WtO1cwNgh1L3GBkDl+Qp8X7XgklLI15uZ27AVplvwgX+yMSyolw+UOAsecgtu2nIR1qT+zZGY37yqZ0dmkFYJPl94nahcV7R4h9myDooispwTqxJPestIaMJyN9MbgrKwttr7TMuAsaaR27UPd9qLpTIqomsyqxsQQB8xWXZwzMGZVJCiWIGwO01ocUw6eDYuIMuYMra7spGvzmixtkYvkpxHGL16RduFhvHKetULWxeXPgrbAD9HcZJA1hhImsdKnI6cDTVJCYVLDmGFNUVOtKWfKo6XB+6aVRwB0NNXZHo+czKptAXFD5V+f5VzT+9XT8S90ep/Cuau+9Sy7OvTfadjwAzhh2ZqyePr5x3UfjWvwD+6j+ZqyOO/tF9B+NK+hYfezQxZ/TW+0cpmWGnaszD3dLwmCAYnnJOb8BWjiz+sJ6L9c1CW2lLw6Tp08x5/lQNHoktjygNoPKQRAAOUhpkenzofCWlLOwVCACoVjB2MMo1k6TV+JIKIrGAbasD6SChjeZFDhZvMHZIM/HpAEhVcj0+lA8eh+KrC2gY0SJBBBhj0qPE7+dlJVVORQcrFuWgadiByq3GEZLLxmWNVjKAViVkbzv8AOhsdjHuMGuCGygTrqOTGetKykPBs+0g8mHP/ANe/yWueFbfGARYwwKx5G33nT/Q1k4OzndVkCSBJ0Ak7mskPp3UeRAHkSOsHf1qJsiicTYyOySDlJEjYxzFRiktl9sXyU5BTGrytFcKwiXCwfPorEZBJkDn2oVsJbYq6BMHdtrm8RC8qQsGMrcm70Jz6noKLwN22rHxbZuAggAGPNGho72Uj7QnUzlM7NGhHU09EnPa20DcKE58wuFMhLhO3uluwNFYC4fst6bSuispkmCjMCJAjXYVDAYi2t5/EZhbbxFJMgmZjNl78qEwL2wHF0vqvlC6AsNsw5itJu5clGGS42YIGYAZmAkgR8RH5060XwPif2e4SwzIwKMAY0POqcZkznwpyScs7xymkl0dOOT3NUQmoVI0wFIdB0HDzoflT0/Dl0JpV1x6Pm9R/sYLjRKnsZrmcQIauquiQR1FczjRrRI6NLLwdb7N/3b/E35VlcauK15QDMQD2M7VpeyZmwR/GfwFYtwTiTH/M/wDKlZsV6maeP/vC9lU/91DlCEvdNZO3xHSr+IH9YH8o/GqLywL89TG+0n5Vhq8FlyXsqFT4RIIjbNLAntQ/C1JukqqoSNFaSApGrTvO3rNXkFrQOYIoQQZ1kToeg/rUcLiWuXoIgFw0ZtMyqQdeZjvQOumDY9PJafMzArBDH907AcljSar4hjDdZSUyQoUCSZAmDJH+4q3iCzbtt54ACjMNNpIUnU6/Kh8Zfz5PKy5UVfMSZ/iE7A0rKwNfH2iMJYzA5szamdARsZPYRWIBXQ2RcOCbxWWJBt6+YwdZ66bCsDnSzH0/lFgqQprZ1oziV+27zaTw1gDLM6gamkOi6dUDU9rEOhlGKmCJHQ7iommIoGaT7H4ZiHt3Va1GeYE9TpVzXGt4rNeAVluBnAiBrrHag41o/wBoMLkZdGlkVizGczEakU66OfIkpV7i9pkP2i4GA0OkCPLHlP0rNUVp8VveLat3mDBz+jOhysEA82Y/FQOHwzsrOFJVIzHkJ2okh8Mko8lnDsT4VxXyhspnK2x9arxDSxYjLOsRA16dqrFG8Q4i14Ww0fo1yiBy70vgrVTtAgqVlZNQojCJJrEUk6TZu4TRR9aVWptFNXYj5mcrk2C86w+K2IY/dW4RQ3ErMgHpv6USXA+Ce2QT7Hn9A3ZzP0FYPDDmvr1zTWx7ImDdWOaH8RWXwK3+sKOhb7pqZ1+ZGljj+sjb3RVN1f2/XX5eY/6VbiW/W/QQfpvUCdL87+b/ADn6Vhi8Egk2FM6ZDp3B7b6cqsw4fxuSibbGDAAPwxz2GtU2WiypBg5XHTWRsdhvVXDLYS6kS58kEE6S0GO1Ay8g+NYhUUEEQzSAdyToeRIH40Txo5ls3ACFNvKJJMFT7s8zUryr4DayQ2gOkQxBI9Zj5VRxTDvbW0DAUrmESPMdywJ97Ua1jKR5oKxdxDhLMt51LZQCDpzLdOUVlLU8LYKhbzpmt5sp1jNGpWpYm6rOzIuVSSQu8DpSSL4lTodacVEVIVM6R5pqU0qDSvnW7x5WuYbDOFMKpVm5TpAj5b1iMKJu8QdrS2jGRSSNNdeRNOnRDJBuSaKP7Qc2RZIGUMXB568vSiF4m3gCwAAuYsSN27NQSrTxWbmU+jEZRSNOaiTNKVQ6itXhtnWelB4MZWDQDGuu1bXLaCfMYquKNuzk1ubZCvcsQ0qRNPXSeCDEUjqKY1JTQCA7K+FdVx7reU9p2q/hmFCYu6TtlL/Jj/7qTge6wkGp3ruWxdk+YJE9RrB+80jVHXCdoxMHeNy+zdcx+XKtEp5Lx/nB06P/AK1mezADXoPNWrWK/obrjabsd5YUpea5KsDJw8CCZaJOnIx842odJDeVmnIJHSGHljl6VZwz9if5zyndd6jlPiZTJGRgNNYkmO571ng3ywrE2/0VzQQC7SCd/E0Uj6696Ev4IDC22JTNmZo+IqYAHeCD6UQ37F8olQXnWTrkIafx9KDWwzYfyiFVi7k/F8Iyems+tYxolWGwFx0ZphEGbzGA2sHKOZoni2GtIVNkyrIrETJB5g96rw91lssXCuklEDNrbY6l1HeKCUUsui8E3IuU0Xw3Bm9cW2CFLaSdqEUU5FTR0tNrgOs4NSt0tcVWtwAu+fWDBoNTvUSKJw2Dd1YopIUS3YVvfQiTivUyimimmnmlLDUxNOTUDQA6IWYKokkwPWim4ZcW74TCHkCJ696HtiDOxo62GuPmJJY8ydfWmXsLNuPN8BlrhxtuQ/w79zyir1MmalefQCSY5nnUV2rqhGkeBqMzyS5HY96eoE0qYgVmmFOvekRWgK4sjvQPEbRddzpy6d6OU1Fk1kVjVjwntdmT7PKExAZtAFY7gfCeu9E2LoGBc7ZnIHfUaD5VfiuHi4JQa8x/ShsUw+zeERldWzARvry+tSfB6EZqdNFnB9cNd7GTrv5du1W4iftCQRDBh9RrvvuKG4Ncy4XEEjoPuonjPlv4c8vKevMTWGtepk0Yvbu+UAjc7AA25KiN9vwoPA3wcPcRl0WWDSNGaIUDqcp+la4XIL6tEqk6D4YIXN9+3egPZvMbeIRPeKggFZGgafmZgUeQXTBPZ/hYvXYb3RGYAwxBMeWhr9vKxWIgka9jsaK4BiLwZlsLLuuWTpl196aHxlp0Yrc98HX160j6OjG/8gy1Oq1NTmpHZQxq/C4+5bDKjQHEN3FDmlRZjipcMjTzSipRRZRRIxUgtSC1oW+Ht5JU+YSO/ftWLkJNRVssOID2bdoW1DKScw3aY3oq3Z8MR8XPt2FEXbmsmC0RIGgjkKob1rrhCuWeDqNRu9MeiJqQpstPNUOIQHalUZpUAV05qM1IVoEAasFKKaKAHKwZGhpYi0t4AN5WHXY/0qYpmtg1jVjQm4u0U27TWbdxGBKXBBiCfXvyqOPS3fWwy3Ft3FGVg8wSCIMgeXnqaLW+QMrDMvQ/lUbnDUu622Cn906fQ1NxaOzHmUn6uzQxWDYtdZROazlEa5jqRBG9cXw/iL2Q+SPOuWen8Q7712HArd/CuSJAIiDqvrl2PP60sbxHC7XcFbcDTMjGy/rpINLa88HRju6q0cfw7iFyyxa2YJEHSdKa5dZzmYkk6knc10/2Phtz3XxWHPRkW8PqpBqDcAw3w4+3/is3E/M0jTfVfk64uCd01+hzgqdbN7g1pdsXZb0W5/Sg2wyANFwEiIAQ+bXXU7RU2mjoUk+gKlFEsgyiA2aTmJIiOUD60UeHsbQaV947DzfM9KUZyjHszisb0Zd4cQiPIhuU6iOoouxwhzq3lHVqNS5btiAM7dT+VPHG2c2fWQx9OwHB8OJGZjlUcz+Qo/OIypovMnc/0FQLFzLH0HKpGumGNRPH1GrllfwQmNIqNOackU5yjOKgTVhFQI50ANmpqRIpUAVgVNaVKtAcU+WlSoAQ71MGTT0qwCQNQa30pUqALcNj7ibMSO+o+hopsfbf9paUnqNKalWNIZTkuis2MK3N0+QNOvCLB2xAHqppUqVwiy8dVlj0xHgtr/5C/wDSab+y8ON7xPolKlWfTj7DPW5v+iBTDrsGb10pxjP3FCilSp1FIjPLOXbB3zMdSakqAUqVaSskGios009KgCKUitKlQBA0jTUqAE1NSpUAf//Z">
            <a:hlinkClick r:id="rId2"/>
          </p:cNvPr>
          <p:cNvSpPr>
            <a:spLocks noChangeAspect="1" noChangeArrowheads="1"/>
          </p:cNvSpPr>
          <p:nvPr/>
        </p:nvSpPr>
        <p:spPr bwMode="auto">
          <a:xfrm>
            <a:off x="117475" y="-1143000"/>
            <a:ext cx="2381250" cy="2381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sp>
        <p:nvSpPr>
          <p:cNvPr id="4" name="AutoShape 4" descr="data:image/jpeg;base64,/9j/4AAQSkZJRgABAQAAAQABAAD/2wCEAAkGBxQTEhUUEhQVFRUXGBcVGBgXFBcWHBgYGBYYHBgUFBgYHSggGBwlHBcXITEhJSkrLi4uFx8zODMsNygtLisBCgoKDg0OGxAQGywkHyUsLCwsLCwsLCwsLCwsLCwsLCwsLCwsLCwsLCwsLCwsLCwsLCwsLCwsLCwsLCwsLCwsLP/AABEIAMgAyAMBIgACEQEDEQH/xAAaAAABBQEAAAAAAAAAAAAAAAAEAAECAwUG/8QAQhAAAgECBAQDBQQHBgYDAAAAAQIRAAMEEiExBUFRYRMicQYyQoGRFKGxwSMkM1JictEVNIKy4fBDU5KiwvFUY9L/xAAaAQADAQEBAQAAAAAAAAAAAAAAAgMBBAUG/8QAKxEAAgIBBAEDAwMFAAAAAAAAAAECEQMEEiExQSJRYRMykYGxwQUUIzNS/9oADAMBAAIRAxEAPwDLFWRUFNTFQFEtTAqIFOaAHp1NMtTAoAcCpjvUktE8wBtJ/LrSOxgajm230rGxlFsSydhVqWpMF1HM60LaxRcypYkCDl21+6qryC1dQXCttXBP70DkTO1I5l4ads3reGwqgG5iZPS2uYj50wxWBHLEN/0iuexGIw7wRiBaHQWncnuYgffVSXcKN72If+Wyi/57hpXJnTDRpq3+zOmOPwXKze+bD+tUnGYX/l3h/iU1gfacH0xX1s/hFN4mGPu3r6/zWVb71uD8Kzeyn9jH5/Bu5sO21517Ok/eDV1vAMdbb27n8ra/Q1zbsgHkvq/Yo6H75H31UuL/ANjSj6vuLL+n2rib95CujAqehBFRBFZ9jjL7Zyw6Pr9OlaBdIB1WRvuPn0p1NM48mnnDsRH+xUIpyhA125Ea05NOQKyaYNSIqMUGD0iKbLUqYwjSpUqEFAtSmoqKnWGiNICmBqxBQBJRUblzkomPoP61TecwSGAUbk0Jh7r4klV8iLBY8zMxA5TFK2Wx4r5LrmIIl185UazspOwnrVuIw6oouYpiQIBRdh/D3PrWFi8SGz2rTZbSqTrBzleesa0UliJs4dkurcBYljrKjczop1IHpU2dscVF2I4zBu27KsRoUa2YCgDeIrFwjDOrXPOARmBJ2qNq1cElQ2xBInYaEEjltV1jCEozAiAQCJ1MgmQOgjelZ1wjCMWFcfwxW83uw3mXKIBU7ECTHpQSGt/iWFnC2XaAyKF6FgxOUD+WCZ/iFA4zH23QJbsi2AZJnMScoET03NI0NiyukgEmr7eEco1wA5FIBPQnYUuHX1tuHZA4UyVOxorG4261tQwypHkAEAiTr/FE71lFZZJbqQCDSzVPB2DcYIu7EAa8zRHGuGeAwTOrNALZfhP7s86zaUeVJ7X2Lht+0pJuBjA8sHduh6CisTxlCPIhtmYyhpUr3B50BZNrwmzBjckQZ0C6zNG27NnxFFhXvmGkHyyY8pWOmtavZEMm1u3YTgMcwkAQZEhp+laiMCYGjc1//JrBONuF3xC2yU0V1YkjURDHntRnDQSMwZXDRIBhrZ5ATvVIzo4s+nT5RosKrjrUreLD6Po/73Jux71LLFWTPMlFxdMgWpwO9NSc0whDelTjelRYUCCpEimFKaDSSCqruKUAydulNingac653iOJkwNh95pZM6sGBzZ0KXA6FysgyUT97Kd456xpVeGtXHxL3SrogSJOg20nkYkmlwRm+yzJBHikaA6qFIM8o/OpYu6TdefOUCNbU6SYBYwN9hoanZ0KNNoDPDAlpi7JqSTcAzktGigD3dTqZ50XYw+GtuqwASJPiS2U5QQYUgCddCTWVajw3LTmbMyy2h8yyV/i39a1IUXM3I2pjLq65TJMaSIHKsKP5A04k7qZZAtsSLcQHzQCIG+wJqu4zi5mtxOUAm0DEFdR69azCNa1rjXYW2iNbUgEKDOYsIzk9451hVqujWxSC4liw13VJLGJbMSF8NVG5FCvw+wBcQtFxMwl2ygndWVRMmAQRPSi+MYRLrWwjojAc1KsxaIMfI/fWR9lsoo8VnZjBAXTTzDUnnIFDJQfAuG8SS2yFrc5GLEiJaRopnSARUm8fEKITMtsZRlEADVte9Pi72GZALSOtz/qnqGPPaRHWiMNibhtsMPayrJzgEsxUrzB5DXXqawo5eUA4fhtwtl0Qlc4LGARuING4vhtq0CHvh7nJbYkT/ExpuIWLq20s3bijKwy24jKGE52Pzio4m5hUDW7VtmfRfELyAROZkjkaKQbpNoqxqWciGyzE5f0gYbMOYjkfyqGAxz2pKGCQVmOR6dKf7YfCFqFgMWmNSSI1PSh1qbfPB1Qi3GpDNcMESYO4nQxzIqnY1a1Twd22C3iIXBUgQYhuTUIo2kujUw/E7bplIKNA5+ViOf8Jo/BYjNCtv8ACeo6VzvFMAbPhnNOdA+0RPKjcNjHvakQFgMQNAT8RjrVYyo4M+CMo3E2nWmjvTWnzA9VMN/WnNXR5ElToaKVNSoFByaYHmdqY0PiLsCPrQxoq3QLxTE/KduwrDKzV+Kv5mqhTUWe5igoQOr4DanDEMRl/SiIE6hPMOZ/9VViFHjXXInKRqCJAyGSs7nUfSr+FCMMY3Kt/wBzb/8AbTWFHiXydRJWN5gbhfiNHg479TMSxhgbbEK7PIy+UwBJkg8zEVs4m6FbKFYt4IUBQDlEHMZPTY+tZCYy4qpDxvAIMASNz8Q/Cr8Rfi64DlQVKy4Jb3RoOcnr3rCrVsoa7mshcqDIw8w945gYHpv91E43GsHHhurLkCiNhIggiBrJP1pC2ww6gEC3cYl2I0Vl0VZ+vKqbzhvCAAc5QpUeXzSfLpz2oN7NzimGVrdlLlwWgNWmWLNCj5kdSedB3MJg0BBvEtpqBn9YAgCe5O1S9pU8todJX5hUFDYe5hUyt5m8sMsAyxnNM6Rt9aCcU6L7PH8mVcNaAcGAxAJMk6DTSZqq1g8TdhlY5j5QASDlDGSY5A7z1q2xxh1X9Xw8CCA5BYlV1M6RoTNDNjcTdBfxDCwpIOWMx0mOpH3UDJMjZwyG4hvXgwbMbmpkQfdzcyY0NZ5cctBy9OU0auHtIxS4GuOHAy2zIZYMw3WYq/CYxLaur4clwGXN0zRAcEaRGh7msqy0Z7eUDcOwTXSQsaKWMmNBv86Hz0djsGc5drZs2vECsoM5JAMfSqBhUY3ClwBVBZc+jMJ0AA50u0rHN5YOWoi1fQW3UpmZoh592JmBzmisQbV1UGHs3A8wSTmDaDQd5k0MvC7kXSYXwvfDEA6mIA50VQfUjNcmw11sTbDW8OpKobbMza6KPOo7Qde9c9w6+EcSWCnRsvNeYrUuoGwyeHLMpY3GAIyqxACsdiCR91YhOtMxcMbTR0+BxJJm2hCDTqSvc8zRjbSDXPYfi75RbAEDaBrrvtua3MKjZPMI5jrFUgzztXi2uyVKnpVQ4QUisjiF3Q1rnYnoDXN8RucqyR06aFyJYHg968M1tCRMToNemtDC2VJBBB2II1HY13Xsw/6qn+L8axva9wbqnnlEnrrpU30dcczcqCMJbHgIOoT/AMifxqm3cUNiNQpl4OsjUQOmutWL7tkGdSu08gn9TVFr/jkEElmme2aJ/EelYIvJm2rzAKjgZCysMwjSTz6GT9KNORXxFoBpIITTMRkMkTyEUsOxZLYI8wYZATAYCSSw6bAH1qK2PJeDmIKNJUFjmmD1E6c+dYWsayJsqGBKm7ELAJ8s8xqehoXGYTwyIbNmUMDBG/r6b0TiLhOGtqRoHaGmRtqvY7VViXZiniLHlUaH3l5HsY0+VDBWbfHfDyIXJHvZQoEMxCkmSdgYrDUyXWzbLA6iRmZQDM6bd66PjON8EWwbSOdcpbXKFgD1O30rPsYy5dUl7q2LSwrBAATPIL8VDFx3Rk3cfcJJDZQZMLoBm3AHQ6UOikmBJ7DWtWziLFi4GUNeysfehVZcummuszVYdrtwHD2vDIGyEmOrTyrCyl8BGAVrSgtJUjxMgkMWWcskCV0JPoKtTDs7XJdbdu54bXMx1AYyMuYy0daCuYnEOmY5ggAEgZRAGUeuhj50/wDZ1pZ8a8ARoVQZiGO3YgDU1ojLnfCIQS927vmWYDEE5Sxq5OJG2imxhoUatccZs2gDCY0XWPnQ1krh7ugct5QAyhZDe+NZjcQe9FXMBdS2ReuKtuUt75mRcxkKJGgO9BnAJf8AaTEPpmCCSYUREiIHyrOLSZOp6n86Jw9iwHdbtxgoMKyKDm11OvamxmItvkFq3lIGVo1znkwHI1j5LQcYvoa1iWVWVSQrRmA2MbTRPjWfAKeFN0mfEzbDoBQzYO4q5mRlWYllI1iY17VXSW0X2wl0FcO4q9pQi5VGaS+WWAOhg1p2MUucwxfzEZzpKnbTlXPOK2MI1hQkZmYqQ4OgDfCV++njLklqMMWm0aualTWzKz2pV0HgyVOgLFPFs94Fcvi2lq6PiZ8o+dczd96ll2d+lXps7fgJjCp6t+NY3tL+0H8o/Otfgv8AdU9W/Gsf2jPnH8v5mkl0ZD72GMSGtCNu8c0E1Vg7kLeGsksRvEgtJ05xRF8fpbY22/zCgcMCBdmMpDRPWSNudYMuhWsPNtQx0LaEkaSNflMaTrrVV3K73CQFA2InTLpCjYzpz0q68JRNc5IkArqxAAI9BU3TI10K+QAhSJhdQYOm8AEdyeVBRMjxH9hZAbN73MGNF8ojlVPGFAZQGBAtrtrl0mCeZ1++rceoFnDo7RozEgSQrERpz2OlAYvEeI5bLlmNOmkdKxmxX8m17SKRbw+3uHUEnWF61zyKCwkwCYk8u9bvHzKYcz/wh+VZFq+oV1KBi0Q5OqQdY9ax9jYvtNa5ZtwLSh7zKGKFVFsRuX11YCKgnBb6A53WwrD4mjMNwBG9U4DBX8Rohnw1iS0ZV1gfjReG4RZLTexAKi2rHX4m0yjXlpWoxuuAe9jEkNcuPeIDaRCyQMuhPUmfQVEKbpmzho8pVt2E6S4mAD/WtO1cwNgh1L3GBkDl+Qp8X7XgklLI15uZ27AVplvwgX+yMSyolw+UOAsecgtu2nIR1qT+zZGY37yqZ0dmkFYJPl94nahcV7R4h9myDooispwTqxJPestIaMJyN9MbgrKwttr7TMuAsaaR27UPd9qLpTIqomsyqxsQQB8xWXZwzMGZVJCiWIGwO01ocUw6eDYuIMuYMra7spGvzmixtkYvkpxHGL16RduFhvHKetULWxeXPgrbAD9HcZJA1hhImsdKnI6cDTVJCYVLDmGFNUVOtKWfKo6XB+6aVRwB0NNXZHo+czKptAXFD5V+f5VzT+9XT8S90ep/Cuau+9Sy7OvTfadjwAzhh2ZqyePr5x3UfjWvwD+6j+ZqyOO/tF9B+NK+hYfezQxZ/TW+0cpmWGnaszD3dLwmCAYnnJOb8BWjiz+sJ6L9c1CW2lLw6Tp08x5/lQNHoktjygNoPKQRAAOUhpkenzofCWlLOwVCACoVjB2MMo1k6TV+JIKIrGAbasD6SChjeZFDhZvMHZIM/HpAEhVcj0+lA8eh+KrC2gY0SJBBBhj0qPE7+dlJVVORQcrFuWgadiByq3GEZLLxmWNVjKAViVkbzv8AOhsdjHuMGuCGygTrqOTGetKykPBs+0g8mHP/ANe/yWueFbfGARYwwKx5G33nT/Q1k4OzndVkCSBJ0Ak7mskPp3UeRAHkSOsHf1qJsiicTYyOySDlJEjYxzFRiktl9sXyU5BTGrytFcKwiXCwfPorEZBJkDn2oVsJbYq6BMHdtrm8RC8qQsGMrcm70Jz6noKLwN22rHxbZuAggAGPNGho72Uj7QnUzlM7NGhHU09EnPa20DcKE58wuFMhLhO3uluwNFYC4fst6bSuispkmCjMCJAjXYVDAYi2t5/EZhbbxFJMgmZjNl78qEwL2wHF0vqvlC6AsNsw5itJu5clGGS42YIGYAZmAkgR8RH5060XwPif2e4SwzIwKMAY0POqcZkznwpyScs7xymkl0dOOT3NUQmoVI0wFIdB0HDzoflT0/Dl0JpV1x6Pm9R/sYLjRKnsZrmcQIauquiQR1FczjRrRI6NLLwdb7N/3b/E35VlcauK15QDMQD2M7VpeyZmwR/GfwFYtwTiTH/M/wDKlZsV6maeP/vC9lU/91DlCEvdNZO3xHSr+IH9YH8o/GqLywL89TG+0n5Vhq8FlyXsqFT4RIIjbNLAntQ/C1JukqqoSNFaSApGrTvO3rNXkFrQOYIoQQZ1kToeg/rUcLiWuXoIgFw0ZtMyqQdeZjvQOumDY9PJafMzArBDH907AcljSar4hjDdZSUyQoUCSZAmDJH+4q3iCzbtt54ACjMNNpIUnU6/Kh8Zfz5PKy5UVfMSZ/iE7A0rKwNfH2iMJYzA5szamdARsZPYRWIBXQ2RcOCbxWWJBt6+YwdZ66bCsDnSzH0/lFgqQprZ1oziV+27zaTw1gDLM6gamkOi6dUDU9rEOhlGKmCJHQ7iommIoGaT7H4ZiHt3Va1GeYE9TpVzXGt4rNeAVluBnAiBrrHag41o/wBoMLkZdGlkVizGczEakU66OfIkpV7i9pkP2i4GA0OkCPLHlP0rNUVp8VveLat3mDBz+jOhysEA82Y/FQOHwzsrOFJVIzHkJ2okh8Mko8lnDsT4VxXyhspnK2x9arxDSxYjLOsRA16dqrFG8Q4i14Ww0fo1yiBy70vgrVTtAgqVlZNQojCJJrEUk6TZu4TRR9aVWptFNXYj5mcrk2C86w+K2IY/dW4RQ3ErMgHpv6USXA+Ce2QT7Hn9A3ZzP0FYPDDmvr1zTWx7ImDdWOaH8RWXwK3+sKOhb7pqZ1+ZGljj+sjb3RVN1f2/XX5eY/6VbiW/W/QQfpvUCdL87+b/ADn6Vhi8Egk2FM6ZDp3B7b6cqsw4fxuSibbGDAAPwxz2GtU2WiypBg5XHTWRsdhvVXDLYS6kS58kEE6S0GO1Ay8g+NYhUUEEQzSAdyToeRIH40Txo5ls3ACFNvKJJMFT7s8zUryr4DayQ2gOkQxBI9Zj5VRxTDvbW0DAUrmESPMdywJ97Ua1jKR5oKxdxDhLMt51LZQCDpzLdOUVlLU8LYKhbzpmt5sp1jNGpWpYm6rOzIuVSSQu8DpSSL4lTodacVEVIVM6R5pqU0qDSvnW7x5WuYbDOFMKpVm5TpAj5b1iMKJu8QdrS2jGRSSNNdeRNOnRDJBuSaKP7Qc2RZIGUMXB568vSiF4m3gCwAAuYsSN27NQSrTxWbmU+jEZRSNOaiTNKVQ6itXhtnWelB4MZWDQDGuu1bXLaCfMYquKNuzk1ubZCvcsQ0qRNPXSeCDEUjqKY1JTQCA7K+FdVx7reU9p2q/hmFCYu6TtlL/Jj/7qTge6wkGp3ruWxdk+YJE9RrB+80jVHXCdoxMHeNy+zdcx+XKtEp5Lx/nB06P/AK1mezADXoPNWrWK/obrjabsd5YUpea5KsDJw8CCZaJOnIx842odJDeVmnIJHSGHljl6VZwz9if5zyndd6jlPiZTJGRgNNYkmO571ng3ywrE2/0VzQQC7SCd/E0Uj6696Ev4IDC22JTNmZo+IqYAHeCD6UQ37F8olQXnWTrkIafx9KDWwzYfyiFVi7k/F8Iyems+tYxolWGwFx0ZphEGbzGA2sHKOZoni2GtIVNkyrIrETJB5g96rw91lssXCuklEDNrbY6l1HeKCUUsui8E3IuU0Xw3Bm9cW2CFLaSdqEUU5FTR0tNrgOs4NSt0tcVWtwAu+fWDBoNTvUSKJw2Dd1YopIUS3YVvfQiTivUyimimmnmlLDUxNOTUDQA6IWYKokkwPWim4ZcW74TCHkCJ696HtiDOxo62GuPmJJY8ydfWmXsLNuPN8BlrhxtuQ/w79zyir1MmalefQCSY5nnUV2rqhGkeBqMzyS5HY96eoE0qYgVmmFOvekRWgK4sjvQPEbRddzpy6d6OU1Fk1kVjVjwntdmT7PKExAZtAFY7gfCeu9E2LoGBc7ZnIHfUaD5VfiuHi4JQa8x/ShsUw+zeERldWzARvry+tSfB6EZqdNFnB9cNd7GTrv5du1W4iftCQRDBh9RrvvuKG4Ncy4XEEjoPuonjPlv4c8vKevMTWGtepk0Yvbu+UAjc7AA25KiN9vwoPA3wcPcRl0WWDSNGaIUDqcp+la4XIL6tEqk6D4YIXN9+3egPZvMbeIRPeKggFZGgafmZgUeQXTBPZ/hYvXYb3RGYAwxBMeWhr9vKxWIgka9jsaK4BiLwZlsLLuuWTpl196aHxlp0Yrc98HX160j6OjG/8gy1Oq1NTmpHZQxq/C4+5bDKjQHEN3FDmlRZjipcMjTzSipRRZRRIxUgtSC1oW+Ht5JU+YSO/ftWLkJNRVssOID2bdoW1DKScw3aY3oq3Z8MR8XPt2FEXbmsmC0RIGgjkKob1rrhCuWeDqNRu9MeiJqQpstPNUOIQHalUZpUAV05qM1IVoEAasFKKaKAHKwZGhpYi0t4AN5WHXY/0qYpmtg1jVjQm4u0U27TWbdxGBKXBBiCfXvyqOPS3fWwy3Ft3FGVg8wSCIMgeXnqaLW+QMrDMvQ/lUbnDUu622Cn906fQ1NxaOzHmUn6uzQxWDYtdZROazlEa5jqRBG9cXw/iL2Q+SPOuWen8Q7712HArd/CuSJAIiDqvrl2PP60sbxHC7XcFbcDTMjGy/rpINLa88HRju6q0cfw7iFyyxa2YJEHSdKa5dZzmYkk6knc10/2Phtz3XxWHPRkW8PqpBqDcAw3w4+3/is3E/M0jTfVfk64uCd01+hzgqdbN7g1pdsXZb0W5/Sg2wyANFwEiIAQ+bXXU7RU2mjoUk+gKlFEsgyiA2aTmJIiOUD60UeHsbQaV947DzfM9KUZyjHszisb0Zd4cQiPIhuU6iOoouxwhzq3lHVqNS5btiAM7dT+VPHG2c2fWQx9OwHB8OJGZjlUcz+Qo/OIypovMnc/0FQLFzLH0HKpGumGNRPH1GrllfwQmNIqNOackU5yjOKgTVhFQI50ANmpqRIpUAVgVNaVKtAcU+WlSoAQ71MGTT0qwCQNQa30pUqALcNj7ibMSO+o+hopsfbf9paUnqNKalWNIZTkuis2MK3N0+QNOvCLB2xAHqppUqVwiy8dVlj0xHgtr/5C/wDSab+y8ON7xPolKlWfTj7DPW5v+iBTDrsGb10pxjP3FCilSp1FIjPLOXbB3zMdSakqAUqVaSskGios009KgCKUitKlQBA0jTUqAE1NSpUAf//Z">
            <a:hlinkClick r:id="rId2"/>
          </p:cNvPr>
          <p:cNvSpPr>
            <a:spLocks noChangeAspect="1" noChangeArrowheads="1"/>
          </p:cNvSpPr>
          <p:nvPr/>
        </p:nvSpPr>
        <p:spPr bwMode="auto">
          <a:xfrm>
            <a:off x="269875" y="-990600"/>
            <a:ext cx="2381250" cy="23812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2054" name="Picture 6" descr="http://medischcontact.artsennet.nl/upload/ca793b0b-9db0-47d4-a80e-40e9965c65b3_staphbetadelta.2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933056"/>
            <a:ext cx="2381250" cy="2381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9692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539552" y="692696"/>
            <a:ext cx="7707431" cy="5509200"/>
          </a:xfrm>
          <a:prstGeom prst="rect">
            <a:avLst/>
          </a:prstGeom>
          <a:noFill/>
        </p:spPr>
        <p:txBody>
          <a:bodyPr wrap="none" rtlCol="0">
            <a:spAutoFit/>
          </a:bodyPr>
          <a:lstStyle/>
          <a:p>
            <a:r>
              <a:rPr lang="nl-NL" sz="3200" u="sng" dirty="0">
                <a:solidFill>
                  <a:schemeClr val="bg1"/>
                </a:solidFill>
                <a:latin typeface="Tahoma" pitchFamily="34" charset="0"/>
                <a:ea typeface="Tahoma" pitchFamily="34" charset="0"/>
                <a:cs typeface="Tahoma" pitchFamily="34" charset="0"/>
              </a:rPr>
              <a:t>Indicaties voor  een urineonderzoek:</a:t>
            </a:r>
          </a:p>
          <a:p>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Controle van de nierfunctie</a:t>
            </a:r>
          </a:p>
          <a:p>
            <a:pPr marL="285750" indent="-28575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Diagnosticeren van een blaasontsteking</a:t>
            </a:r>
          </a:p>
          <a:p>
            <a:pPr marL="285750" indent="-28575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Controle op drugsgebruik</a:t>
            </a:r>
          </a:p>
          <a:p>
            <a:pPr marL="285750" indent="-28575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Controle op medicijngebruik</a:t>
            </a:r>
          </a:p>
          <a:p>
            <a:pPr marL="285750" indent="-28575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Vaststellen/uitsluiten van zwangerschap</a:t>
            </a:r>
          </a:p>
        </p:txBody>
      </p:sp>
    </p:spTree>
    <p:extLst>
      <p:ext uri="{BB962C8B-B14F-4D97-AF65-F5344CB8AC3E}">
        <p14:creationId xmlns:p14="http://schemas.microsoft.com/office/powerpoint/2010/main" val="1169053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539553" y="1184159"/>
            <a:ext cx="8208912" cy="2554545"/>
          </a:xfrm>
          <a:prstGeom prst="rect">
            <a:avLst/>
          </a:prstGeom>
          <a:noFill/>
        </p:spPr>
        <p:txBody>
          <a:bodyPr wrap="square" rtlCol="0">
            <a:spAutoFit/>
          </a:bodyPr>
          <a:lstStyle/>
          <a:p>
            <a:r>
              <a:rPr lang="nl-NL" sz="3200" u="sng" dirty="0">
                <a:solidFill>
                  <a:schemeClr val="bg1"/>
                </a:solidFill>
                <a:latin typeface="Tahoma" pitchFamily="34" charset="0"/>
                <a:ea typeface="Tahoma" pitchFamily="34" charset="0"/>
                <a:cs typeface="Tahoma" pitchFamily="34" charset="0"/>
              </a:rPr>
              <a:t>Urinesediment</a:t>
            </a:r>
            <a:r>
              <a:rPr lang="nl-NL" sz="3200" dirty="0">
                <a:solidFill>
                  <a:schemeClr val="bg1"/>
                </a:solidFill>
                <a:latin typeface="Tahoma" pitchFamily="34" charset="0"/>
                <a:ea typeface="Tahoma" pitchFamily="34" charset="0"/>
                <a:cs typeface="Tahoma" pitchFamily="34" charset="0"/>
              </a:rPr>
              <a:t> = afnemen van een monsters van de urine (niet steriel)</a:t>
            </a:r>
          </a:p>
          <a:p>
            <a:endParaRPr lang="nl-NL" sz="3200" dirty="0">
              <a:solidFill>
                <a:schemeClr val="bg1"/>
              </a:solidFill>
              <a:latin typeface="Tahoma" pitchFamily="34" charset="0"/>
              <a:ea typeface="Tahoma" pitchFamily="34" charset="0"/>
              <a:cs typeface="Tahoma" pitchFamily="34" charset="0"/>
            </a:endParaRPr>
          </a:p>
          <a:p>
            <a:r>
              <a:rPr lang="nl-NL" sz="3200" dirty="0">
                <a:solidFill>
                  <a:schemeClr val="bg1"/>
                </a:solidFill>
                <a:latin typeface="Tahoma" pitchFamily="34" charset="0"/>
                <a:ea typeface="Tahoma" pitchFamily="34" charset="0"/>
                <a:cs typeface="Tahoma" pitchFamily="34" charset="0"/>
              </a:rPr>
              <a:t>Je kunt bepaalde stoffen aantonen, maar </a:t>
            </a:r>
            <a:r>
              <a:rPr lang="nl-NL" sz="3200" b="1" u="sng" dirty="0">
                <a:solidFill>
                  <a:schemeClr val="bg1"/>
                </a:solidFill>
                <a:latin typeface="Tahoma" pitchFamily="34" charset="0"/>
                <a:ea typeface="Tahoma" pitchFamily="34" charset="0"/>
                <a:cs typeface="Tahoma" pitchFamily="34" charset="0"/>
              </a:rPr>
              <a:t>niet </a:t>
            </a:r>
            <a:r>
              <a:rPr lang="nl-NL" sz="3200" dirty="0">
                <a:solidFill>
                  <a:schemeClr val="bg1"/>
                </a:solidFill>
                <a:latin typeface="Tahoma" pitchFamily="34" charset="0"/>
                <a:ea typeface="Tahoma" pitchFamily="34" charset="0"/>
                <a:cs typeface="Tahoma" pitchFamily="34" charset="0"/>
              </a:rPr>
              <a:t>precies welke bacteriën</a:t>
            </a:r>
          </a:p>
        </p:txBody>
      </p:sp>
      <p:pic>
        <p:nvPicPr>
          <p:cNvPr id="3074" name="Picture 2" descr="http://www.refdag.nl/polopoly_fs/urine_1_47173!image/2260060547.jpg">
            <a:hlinkClick r:id="rId2"/>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88737" y="4005064"/>
            <a:ext cx="2304256" cy="168764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dierenartsen-renkum.nl/files/iframe%20laboratorium_picture4.pn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4005064"/>
            <a:ext cx="2952328" cy="20882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0432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611560" y="836712"/>
            <a:ext cx="7488832" cy="2062103"/>
          </a:xfrm>
          <a:prstGeom prst="rect">
            <a:avLst/>
          </a:prstGeom>
          <a:noFill/>
        </p:spPr>
        <p:txBody>
          <a:bodyPr wrap="square" rtlCol="0">
            <a:spAutoFit/>
          </a:bodyPr>
          <a:lstStyle/>
          <a:p>
            <a:r>
              <a:rPr lang="nl-NL" sz="3200" u="sng" dirty="0">
                <a:solidFill>
                  <a:schemeClr val="bg1"/>
                </a:solidFill>
                <a:latin typeface="Tahoma" pitchFamily="34" charset="0"/>
                <a:ea typeface="Tahoma" pitchFamily="34" charset="0"/>
                <a:cs typeface="Tahoma" pitchFamily="34" charset="0"/>
              </a:rPr>
              <a:t>Urinekweek</a:t>
            </a:r>
            <a:r>
              <a:rPr lang="nl-NL" sz="3200" dirty="0">
                <a:solidFill>
                  <a:schemeClr val="bg1"/>
                </a:solidFill>
                <a:latin typeface="Tahoma" pitchFamily="34" charset="0"/>
                <a:ea typeface="Tahoma" pitchFamily="34" charset="0"/>
                <a:cs typeface="Tahoma" pitchFamily="34" charset="0"/>
              </a:rPr>
              <a:t> = afnemen van een monster (steriel) om precies te achterhalen welke bacteriën er in de urine zitten</a:t>
            </a:r>
          </a:p>
        </p:txBody>
      </p:sp>
      <p:pic>
        <p:nvPicPr>
          <p:cNvPr id="4098" name="Picture 2" descr="http://www.mmmig.nl/static/filebank/detail/12fe1bdc666d96b04f799cfb1f309465/steriele_universeelcontainer_dich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3068960"/>
            <a:ext cx="2819400" cy="28083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042903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683568" y="692696"/>
            <a:ext cx="5175199" cy="3323987"/>
          </a:xfrm>
          <a:prstGeom prst="rect">
            <a:avLst/>
          </a:prstGeom>
          <a:noFill/>
        </p:spPr>
        <p:txBody>
          <a:bodyPr wrap="none" rtlCol="0">
            <a:spAutoFit/>
          </a:bodyPr>
          <a:lstStyle/>
          <a:p>
            <a:r>
              <a:rPr lang="nl-NL" sz="3200" u="sng" dirty="0">
                <a:solidFill>
                  <a:schemeClr val="bg1"/>
                </a:solidFill>
                <a:latin typeface="Tahoma" pitchFamily="34" charset="0"/>
                <a:ea typeface="Tahoma" pitchFamily="34" charset="0"/>
                <a:cs typeface="Tahoma" pitchFamily="34" charset="0"/>
              </a:rPr>
              <a:t>Steriel opvangen van urine:</a:t>
            </a:r>
          </a:p>
          <a:p>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Mid-stream urine</a:t>
            </a:r>
          </a:p>
          <a:p>
            <a:pPr marL="285750" indent="-28575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r>
              <a:rPr lang="nl-NL" sz="3200" dirty="0">
                <a:solidFill>
                  <a:schemeClr val="bg1"/>
                </a:solidFill>
                <a:latin typeface="Tahoma" pitchFamily="34" charset="0"/>
                <a:ea typeface="Tahoma" pitchFamily="34" charset="0"/>
                <a:cs typeface="Tahoma" pitchFamily="34" charset="0"/>
              </a:rPr>
              <a:t>Eenmalige katheterisatie</a:t>
            </a:r>
          </a:p>
          <a:p>
            <a:pPr marL="285750" indent="-285750">
              <a:buFont typeface="Wingdings" pitchFamily="2" charset="2"/>
              <a:buChar char="ü"/>
            </a:pPr>
            <a:endParaRPr lang="nl-NL" sz="3200" dirty="0">
              <a:solidFill>
                <a:schemeClr val="bg1"/>
              </a:solidFill>
              <a:latin typeface="Tahoma" pitchFamily="34" charset="0"/>
              <a:ea typeface="Tahoma" pitchFamily="34" charset="0"/>
              <a:cs typeface="Tahoma" pitchFamily="34" charset="0"/>
            </a:endParaRPr>
          </a:p>
          <a:p>
            <a:pPr marL="285750" indent="-285750">
              <a:buFont typeface="Wingdings" pitchFamily="2" charset="2"/>
              <a:buChar char="ü"/>
            </a:pPr>
            <a:endParaRPr lang="nl-NL" dirty="0"/>
          </a:p>
        </p:txBody>
      </p:sp>
    </p:spTree>
    <p:extLst>
      <p:ext uri="{BB962C8B-B14F-4D97-AF65-F5344CB8AC3E}">
        <p14:creationId xmlns:p14="http://schemas.microsoft.com/office/powerpoint/2010/main" val="96192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95536" y="836712"/>
            <a:ext cx="7776864" cy="3385542"/>
          </a:xfrm>
          <a:prstGeom prst="rect">
            <a:avLst/>
          </a:prstGeom>
          <a:noFill/>
        </p:spPr>
        <p:txBody>
          <a:bodyPr wrap="square" rtlCol="0">
            <a:spAutoFit/>
          </a:bodyPr>
          <a:lstStyle/>
          <a:p>
            <a:r>
              <a:rPr lang="nl-NL" sz="3200" u="sng" dirty="0">
                <a:solidFill>
                  <a:schemeClr val="bg1"/>
                </a:solidFill>
                <a:latin typeface="Tahoma" pitchFamily="34" charset="0"/>
                <a:ea typeface="Tahoma" pitchFamily="34" charset="0"/>
                <a:cs typeface="Tahoma" pitchFamily="34" charset="0"/>
              </a:rPr>
              <a:t>12- of 24-uursurine:</a:t>
            </a:r>
          </a:p>
          <a:p>
            <a:endParaRPr lang="nl-NL" sz="3200" dirty="0">
              <a:solidFill>
                <a:schemeClr val="bg1"/>
              </a:solidFill>
              <a:latin typeface="Tahoma" pitchFamily="34" charset="0"/>
              <a:ea typeface="Tahoma" pitchFamily="34" charset="0"/>
              <a:cs typeface="Tahoma" pitchFamily="34" charset="0"/>
            </a:endParaRPr>
          </a:p>
          <a:p>
            <a:r>
              <a:rPr lang="nl-NL" sz="3200" dirty="0">
                <a:solidFill>
                  <a:schemeClr val="bg1"/>
                </a:solidFill>
                <a:latin typeface="Tahoma" pitchFamily="34" charset="0"/>
                <a:ea typeface="Tahoma" pitchFamily="34" charset="0"/>
                <a:cs typeface="Tahoma" pitchFamily="34" charset="0"/>
              </a:rPr>
              <a:t>Om de gemiddelde concentratie van bepaalde bestanddelen te weten te komen</a:t>
            </a:r>
          </a:p>
          <a:p>
            <a:endParaRPr lang="nl-NL" dirty="0"/>
          </a:p>
          <a:p>
            <a:endParaRPr lang="nl-NL" dirty="0"/>
          </a:p>
          <a:p>
            <a:endParaRPr lang="nl-NL" dirty="0"/>
          </a:p>
        </p:txBody>
      </p:sp>
      <p:pic>
        <p:nvPicPr>
          <p:cNvPr id="5122" name="Picture 2" descr="Bokaal, potje en bu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79912" y="2996952"/>
            <a:ext cx="3312368" cy="3425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815184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67544" y="620688"/>
            <a:ext cx="8424936" cy="6617196"/>
          </a:xfrm>
          <a:prstGeom prst="rect">
            <a:avLst/>
          </a:prstGeom>
          <a:noFill/>
        </p:spPr>
        <p:txBody>
          <a:bodyPr wrap="square" rtlCol="0">
            <a:spAutoFit/>
          </a:bodyPr>
          <a:lstStyle/>
          <a:p>
            <a:r>
              <a:rPr lang="nl-NL" sz="3200" b="1" u="sng" dirty="0">
                <a:solidFill>
                  <a:schemeClr val="bg1"/>
                </a:solidFill>
                <a:latin typeface="Tahoma" pitchFamily="34" charset="0"/>
                <a:ea typeface="Tahoma" pitchFamily="34" charset="0"/>
                <a:cs typeface="Tahoma" pitchFamily="34" charset="0"/>
              </a:rPr>
              <a:t>Feces:</a:t>
            </a:r>
          </a:p>
          <a:p>
            <a:endParaRPr lang="nl-NL" sz="3200" dirty="0">
              <a:solidFill>
                <a:schemeClr val="bg1"/>
              </a:solidFill>
              <a:latin typeface="Tahoma" pitchFamily="34" charset="0"/>
              <a:ea typeface="Tahoma" pitchFamily="34" charset="0"/>
              <a:cs typeface="Tahoma" pitchFamily="34" charset="0"/>
            </a:endParaRPr>
          </a:p>
          <a:p>
            <a:r>
              <a:rPr lang="nl-NL" sz="2800" dirty="0">
                <a:solidFill>
                  <a:schemeClr val="bg1"/>
                </a:solidFill>
                <a:latin typeface="Tahoma" pitchFamily="34" charset="0"/>
                <a:ea typeface="Tahoma" pitchFamily="34" charset="0"/>
                <a:cs typeface="Tahoma" pitchFamily="34" charset="0"/>
              </a:rPr>
              <a:t>Ontlasting kan veel informatie geven over de gezondheidstoestand van een zorgvrager.</a:t>
            </a:r>
          </a:p>
          <a:p>
            <a:endParaRPr lang="nl-NL" sz="2800" dirty="0">
              <a:solidFill>
                <a:schemeClr val="bg1"/>
              </a:solidFill>
              <a:latin typeface="Tahoma" pitchFamily="34" charset="0"/>
              <a:ea typeface="Tahoma" pitchFamily="34" charset="0"/>
              <a:cs typeface="Tahoma" pitchFamily="34" charset="0"/>
            </a:endParaRPr>
          </a:p>
          <a:p>
            <a:r>
              <a:rPr lang="nl-NL" sz="2400" u="sng" dirty="0">
                <a:solidFill>
                  <a:schemeClr val="bg1"/>
                </a:solidFill>
                <a:latin typeface="Tahoma" pitchFamily="34" charset="0"/>
                <a:ea typeface="Tahoma" pitchFamily="34" charset="0"/>
                <a:cs typeface="Tahoma" pitchFamily="34" charset="0"/>
              </a:rPr>
              <a:t>Indicaties:</a:t>
            </a:r>
          </a:p>
          <a:p>
            <a:pPr marL="457200" lvl="0" indent="-457200">
              <a:buFont typeface="Wingdings" pitchFamily="2" charset="2"/>
              <a:buChar char="ü"/>
            </a:pPr>
            <a:r>
              <a:rPr lang="nl-NL" sz="2400" dirty="0">
                <a:solidFill>
                  <a:schemeClr val="bg1"/>
                </a:solidFill>
                <a:latin typeface="Tahoma" pitchFamily="34" charset="0"/>
                <a:ea typeface="Tahoma" pitchFamily="34" charset="0"/>
                <a:cs typeface="Tahoma" pitchFamily="34" charset="0"/>
              </a:rPr>
              <a:t>aantonen van bloedverlies in het maag-darmkanaal</a:t>
            </a:r>
          </a:p>
          <a:p>
            <a:pPr marL="457200" lvl="0" indent="-457200">
              <a:buFont typeface="Wingdings" pitchFamily="2" charset="2"/>
              <a:buChar char="ü"/>
            </a:pPr>
            <a:r>
              <a:rPr lang="nl-NL" sz="2400" dirty="0">
                <a:solidFill>
                  <a:schemeClr val="bg1"/>
                </a:solidFill>
                <a:latin typeface="Tahoma" pitchFamily="34" charset="0"/>
                <a:ea typeface="Tahoma" pitchFamily="34" charset="0"/>
                <a:cs typeface="Tahoma" pitchFamily="34" charset="0"/>
              </a:rPr>
              <a:t>aantonen van onvoldoende eiwit- of vetvertering in de dunne darm</a:t>
            </a:r>
          </a:p>
          <a:p>
            <a:pPr marL="457200" lvl="0" indent="-457200">
              <a:buFont typeface="Wingdings" pitchFamily="2" charset="2"/>
              <a:buChar char="ü"/>
            </a:pPr>
            <a:r>
              <a:rPr lang="nl-NL" sz="2400" dirty="0">
                <a:solidFill>
                  <a:schemeClr val="bg1"/>
                </a:solidFill>
                <a:latin typeface="Tahoma" pitchFamily="34" charset="0"/>
                <a:ea typeface="Tahoma" pitchFamily="34" charset="0"/>
                <a:cs typeface="Tahoma" pitchFamily="34" charset="0"/>
              </a:rPr>
              <a:t>diagnosticeren van een alvleesklierontsteking</a:t>
            </a:r>
          </a:p>
          <a:p>
            <a:pPr marL="457200" lvl="0" indent="-457200">
              <a:buFont typeface="Wingdings" pitchFamily="2" charset="2"/>
              <a:buChar char="ü"/>
            </a:pPr>
            <a:r>
              <a:rPr lang="nl-NL" sz="2400" dirty="0">
                <a:solidFill>
                  <a:schemeClr val="bg1"/>
                </a:solidFill>
                <a:latin typeface="Tahoma" pitchFamily="34" charset="0"/>
                <a:ea typeface="Tahoma" pitchFamily="34" charset="0"/>
                <a:cs typeface="Tahoma" pitchFamily="34" charset="0"/>
              </a:rPr>
              <a:t>diagnosticeren van een dikkedarmontsteking</a:t>
            </a:r>
          </a:p>
          <a:p>
            <a:pPr marL="457200" lvl="0" indent="-457200">
              <a:buFont typeface="Wingdings" pitchFamily="2" charset="2"/>
              <a:buChar char="ü"/>
            </a:pPr>
            <a:r>
              <a:rPr lang="nl-NL" sz="2400" dirty="0">
                <a:solidFill>
                  <a:schemeClr val="bg1"/>
                </a:solidFill>
                <a:latin typeface="Tahoma" pitchFamily="34" charset="0"/>
                <a:ea typeface="Tahoma" pitchFamily="34" charset="0"/>
                <a:cs typeface="Tahoma" pitchFamily="34" charset="0"/>
              </a:rPr>
              <a:t>diagnosticeren van een voedselstoornis</a:t>
            </a:r>
          </a:p>
          <a:p>
            <a:pPr marL="457200" lvl="0" indent="-457200">
              <a:buFont typeface="Wingdings" pitchFamily="2" charset="2"/>
              <a:buChar char="ü"/>
            </a:pPr>
            <a:r>
              <a:rPr lang="nl-NL" sz="2400" dirty="0">
                <a:solidFill>
                  <a:schemeClr val="bg1"/>
                </a:solidFill>
                <a:latin typeface="Tahoma" pitchFamily="34" charset="0"/>
                <a:ea typeface="Tahoma" pitchFamily="34" charset="0"/>
                <a:cs typeface="Tahoma" pitchFamily="34" charset="0"/>
              </a:rPr>
              <a:t>aantonen van wormen, maden en wormeieren</a:t>
            </a:r>
          </a:p>
          <a:p>
            <a:r>
              <a:rPr lang="nl-NL" sz="2800" dirty="0"/>
              <a:t> </a:t>
            </a:r>
          </a:p>
          <a:p>
            <a:pPr marL="457200" indent="-457200">
              <a:buFont typeface="Wingdings" pitchFamily="2" charset="2"/>
              <a:buChar char="ü"/>
            </a:pPr>
            <a:endParaRPr lang="nl-NL" sz="2800" dirty="0">
              <a:solidFill>
                <a:schemeClr val="bg1"/>
              </a:solidFill>
              <a:latin typeface="Tahoma" pitchFamily="34" charset="0"/>
              <a:ea typeface="Tahoma" pitchFamily="34" charset="0"/>
              <a:cs typeface="Tahoma" pitchFamily="34" charset="0"/>
            </a:endParaRPr>
          </a:p>
          <a:p>
            <a:endParaRPr lang="nl-NL" sz="2800" dirty="0">
              <a:latin typeface="Tahoma" pitchFamily="34" charset="0"/>
              <a:ea typeface="Tahoma" pitchFamily="34" charset="0"/>
              <a:cs typeface="Tahoma" pitchFamily="34" charset="0"/>
            </a:endParaRPr>
          </a:p>
        </p:txBody>
      </p:sp>
    </p:spTree>
    <p:extLst>
      <p:ext uri="{BB962C8B-B14F-4D97-AF65-F5344CB8AC3E}">
        <p14:creationId xmlns:p14="http://schemas.microsoft.com/office/powerpoint/2010/main" val="4279545538"/>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ier">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Papi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104</TotalTime>
  <Words>939</Words>
  <Application>Microsoft Office PowerPoint</Application>
  <PresentationFormat>Diavoorstelling (4:3)</PresentationFormat>
  <Paragraphs>138</Paragraphs>
  <Slides>20</Slides>
  <Notes>5</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20</vt:i4>
      </vt:variant>
    </vt:vector>
  </HeadingPairs>
  <TitlesOfParts>
    <vt:vector size="26" baseType="lpstr">
      <vt:lpstr>Calibri</vt:lpstr>
      <vt:lpstr>Constantia</vt:lpstr>
      <vt:lpstr>Tahoma</vt:lpstr>
      <vt:lpstr>Wingdings</vt:lpstr>
      <vt:lpstr>Wingdings 2</vt:lpstr>
      <vt:lpstr>Papier</vt:lpstr>
      <vt:lpstr>Het verzamelen van monsters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Summa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Het verzamelen van monsters</dc:title>
  <dc:creator>Laure, Debby de</dc:creator>
  <cp:lastModifiedBy>Jolanda Vermeulen</cp:lastModifiedBy>
  <cp:revision>23</cp:revision>
  <dcterms:created xsi:type="dcterms:W3CDTF">2014-03-30T18:24:45Z</dcterms:created>
  <dcterms:modified xsi:type="dcterms:W3CDTF">2020-11-27T22:00:03Z</dcterms:modified>
</cp:coreProperties>
</file>