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67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8" r:id="rId13"/>
    <p:sldId id="269" r:id="rId14"/>
    <p:sldId id="270" r:id="rId15"/>
    <p:sldId id="271" r:id="rId16"/>
    <p:sldId id="272" r:id="rId17"/>
    <p:sldId id="273" r:id="rId18"/>
    <p:sldId id="274" r:id="rId19"/>
    <p:sldId id="275" r:id="rId20"/>
    <p:sldId id="276" r:id="rId21"/>
    <p:sldId id="277" r:id="rId22"/>
    <p:sldId id="278" r:id="rId23"/>
    <p:sldId id="279" r:id="rId24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3" d="100"/>
          <a:sy n="73" d="100"/>
        </p:scale>
        <p:origin x="-516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viewProps" Target="view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heme" Target="theme/them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10-2-2013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10-2-2013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10-2-2013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10-2-2013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10-2-2013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10-2-2013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10-2-2013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10-2-2013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10-2-2013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10-2-2013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10-2-2013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 cstate="print">
            <a:alphaModFix amt="16000"/>
            <a:lum/>
          </a:blip>
          <a:srcRect/>
          <a:stretch>
            <a:fillRect t="-17000" r="5000" b="-8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638F0FA-503B-447F-A02E-6BF1D880434F}" type="datetimeFigureOut">
              <a:rPr lang="nl-NL" smtClean="0"/>
              <a:pPr/>
              <a:t>10-2-2013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hyperlink" Target="../../../cursusjaaar%202011-2012/leerjaar%201/leerperiode%204/Temperatuurlijst.xlsx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b="1" dirty="0" smtClean="0"/>
              <a:t>Hartslag en ademhaling</a:t>
            </a:r>
            <a:endParaRPr lang="nl-NL" b="1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>Basisjaar</a:t>
            </a:r>
            <a:endParaRPr lang="nl-NL" dirty="0" smtClean="0"/>
          </a:p>
          <a:p>
            <a:endParaRPr lang="nl-NL" dirty="0" smtClean="0"/>
          </a:p>
          <a:p>
            <a:r>
              <a:rPr lang="nl-NL" sz="800" dirty="0" err="1" smtClean="0"/>
              <a:t>E.Flink</a:t>
            </a:r>
            <a:endParaRPr lang="nl-NL" sz="8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8" presetClass="entr" presetSubtype="0" accel="5000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set>
                                      <p:cBhvr>
                                        <p:cTn id="7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o>
                                        <p:strVal val="-45.0"/>
                                      </p:to>
                                    </p:set>
                                    <p:anim calcmode="lin" valueType="num">
                                      <p:cBhvr>
                                        <p:cTn id="8" dur="455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45"/>
                                          </p:val>
                                        </p:tav>
                                        <p:tav tm="69900">
                                          <p:val>
                                            <p:fltVal val="45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56" decel="50000" autoRev="1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-#ppt_h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36" fill="hold">
                                          <p:stCondLst>
                                            <p:cond delay="86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Wat doen bij afwijkingen?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Klinisch beeld?</a:t>
            </a:r>
          </a:p>
          <a:p>
            <a:r>
              <a:rPr lang="nl-NL" dirty="0" smtClean="0"/>
              <a:t>Handeling goed?</a:t>
            </a:r>
          </a:p>
          <a:p>
            <a:r>
              <a:rPr lang="nl-NL" dirty="0" smtClean="0"/>
              <a:t>Materiaal goed?</a:t>
            </a:r>
          </a:p>
          <a:p>
            <a:r>
              <a:rPr lang="nl-NL" dirty="0" smtClean="0"/>
              <a:t>Toestand zorgvrager?</a:t>
            </a:r>
          </a:p>
          <a:p>
            <a:r>
              <a:rPr lang="nl-NL" dirty="0" smtClean="0"/>
              <a:t>Medicatie gehad?</a:t>
            </a:r>
          </a:p>
          <a:p>
            <a:r>
              <a:rPr lang="nl-NL" dirty="0" smtClean="0"/>
              <a:t>Collega/arts waarschuwen?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Ademhaling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Voorzorg:</a:t>
            </a:r>
          </a:p>
          <a:p>
            <a:pPr lvl="1">
              <a:buNone/>
            </a:pPr>
            <a:r>
              <a:rPr lang="nl-NL" dirty="0" smtClean="0"/>
              <a:t>	Op de hoogte van eerdere waarden.</a:t>
            </a:r>
          </a:p>
          <a:p>
            <a:pPr lvl="1">
              <a:buNone/>
            </a:pPr>
            <a:r>
              <a:rPr lang="nl-NL" dirty="0" smtClean="0"/>
              <a:t>	inschatten van verwachtte waarden.</a:t>
            </a:r>
          </a:p>
          <a:p>
            <a:pPr>
              <a:buNone/>
            </a:pPr>
            <a:r>
              <a:rPr lang="nl-NL" dirty="0" smtClean="0"/>
              <a:t>	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Observatie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Bij stoornis of afwijking.</a:t>
            </a:r>
          </a:p>
          <a:p>
            <a:pPr>
              <a:buNone/>
            </a:pPr>
            <a:r>
              <a:rPr lang="nl-NL" dirty="0" smtClean="0"/>
              <a:t>	bv. longziekte of hersenletsel.</a:t>
            </a:r>
          </a:p>
          <a:p>
            <a:pPr>
              <a:buNone/>
            </a:pPr>
            <a:endParaRPr lang="nl-NL" dirty="0" smtClean="0"/>
          </a:p>
          <a:p>
            <a:pPr>
              <a:buNone/>
            </a:pPr>
            <a:r>
              <a:rPr lang="nl-NL" dirty="0" smtClean="0"/>
              <a:t>Verhouding hartslag : ademhaling 4:1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1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4)">
                                      <p:cBhvr>
                                        <p:cTn id="7" dur="2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Observatie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nl-NL" dirty="0" smtClean="0"/>
              <a:t>1. Frequentie = aantal inademingen</a:t>
            </a:r>
          </a:p>
          <a:p>
            <a:pPr>
              <a:buNone/>
            </a:pPr>
            <a:r>
              <a:rPr lang="nl-NL" dirty="0" smtClean="0"/>
              <a:t>2. Diepte en gelijkmatigheid =</a:t>
            </a:r>
          </a:p>
          <a:p>
            <a:pPr lvl="1">
              <a:buNone/>
            </a:pPr>
            <a:r>
              <a:rPr lang="nl-NL" dirty="0" smtClean="0"/>
              <a:t>Hoeveelheid ingeademde lucht.</a:t>
            </a:r>
          </a:p>
          <a:p>
            <a:pPr lvl="1">
              <a:buNone/>
            </a:pPr>
            <a:endParaRPr lang="nl-NL" dirty="0" smtClean="0"/>
          </a:p>
          <a:p>
            <a:pPr lvl="1">
              <a:buNone/>
            </a:pPr>
            <a:r>
              <a:rPr lang="nl-NL" u="sng" dirty="0" smtClean="0"/>
              <a:t>Gelijkmatige AH:</a:t>
            </a:r>
            <a:r>
              <a:rPr lang="nl-NL" dirty="0" smtClean="0"/>
              <a:t> diepte per AH steeds gelijk.</a:t>
            </a:r>
          </a:p>
          <a:p>
            <a:pPr lvl="1">
              <a:buNone/>
            </a:pPr>
            <a:r>
              <a:rPr lang="nl-NL" u="sng" dirty="0" smtClean="0"/>
              <a:t>Oppervlakkige AH: </a:t>
            </a:r>
            <a:r>
              <a:rPr lang="nl-NL" dirty="0" smtClean="0"/>
              <a:t>aandoening AH organen, hart/vaatziekten.</a:t>
            </a:r>
          </a:p>
          <a:p>
            <a:pPr lvl="1">
              <a:buNone/>
            </a:pPr>
            <a:r>
              <a:rPr lang="nl-NL" u="sng" dirty="0" smtClean="0"/>
              <a:t>Diepe AH: </a:t>
            </a:r>
            <a:r>
              <a:rPr lang="nl-NL" dirty="0" smtClean="0"/>
              <a:t>slaapmiddelen, bewusteloosheid    </a:t>
            </a:r>
            <a:r>
              <a:rPr lang="nl-NL" dirty="0" err="1" smtClean="0"/>
              <a:t>bls</a:t>
            </a:r>
            <a:r>
              <a:rPr lang="nl-NL" dirty="0" smtClean="0"/>
              <a:t>.</a:t>
            </a:r>
            <a:endParaRPr lang="nl-NL" dirty="0"/>
          </a:p>
        </p:txBody>
      </p:sp>
      <p:cxnSp>
        <p:nvCxnSpPr>
          <p:cNvPr id="7" name="Rechte verbindingslijn met pijl 6"/>
          <p:cNvCxnSpPr/>
          <p:nvPr/>
        </p:nvCxnSpPr>
        <p:spPr>
          <a:xfrm flipV="1">
            <a:off x="7380312" y="5157192"/>
            <a:ext cx="0" cy="50405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8" presetClass="entr" presetSubtype="1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8" presetClass="entr" presetSubtype="1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18" presetClass="entr" presetSubtype="1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15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18" presetClass="entr" presetSubtype="1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0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8" presetClass="entr" presetSubtype="1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5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18" presetClass="entr" presetSubtype="1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30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Observatie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nl-NL" dirty="0" smtClean="0"/>
              <a:t>3. Ritme = tijd tussen AH.</a:t>
            </a:r>
          </a:p>
          <a:p>
            <a:pPr>
              <a:buNone/>
            </a:pPr>
            <a:endParaRPr lang="nl-NL" dirty="0" smtClean="0"/>
          </a:p>
          <a:p>
            <a:pPr>
              <a:buNone/>
            </a:pPr>
            <a:r>
              <a:rPr lang="nl-NL" dirty="0" smtClean="0"/>
              <a:t>Regelmatig: gelijke tussenpozen.</a:t>
            </a:r>
          </a:p>
          <a:p>
            <a:pPr>
              <a:buNone/>
            </a:pPr>
            <a:r>
              <a:rPr lang="nl-NL" dirty="0" smtClean="0"/>
              <a:t>Kortademig: pauzes afwezig.</a:t>
            </a:r>
          </a:p>
          <a:p>
            <a:pPr>
              <a:buNone/>
            </a:pPr>
            <a:endParaRPr lang="nl-NL" dirty="0" smtClean="0"/>
          </a:p>
          <a:p>
            <a:pPr>
              <a:buNone/>
            </a:pPr>
            <a:r>
              <a:rPr lang="nl-NL" dirty="0" err="1" smtClean="0"/>
              <a:t>Zv</a:t>
            </a:r>
            <a:r>
              <a:rPr lang="nl-NL" dirty="0" smtClean="0"/>
              <a:t> kan niet of </a:t>
            </a:r>
            <a:r>
              <a:rPr lang="nl-NL" dirty="0" err="1" smtClean="0"/>
              <a:t>nauwelijk</a:t>
            </a:r>
            <a:r>
              <a:rPr lang="nl-NL" dirty="0" smtClean="0"/>
              <a:t> praten.</a:t>
            </a:r>
          </a:p>
          <a:p>
            <a:pPr>
              <a:buNone/>
            </a:pPr>
            <a:r>
              <a:rPr lang="nl-NL" dirty="0" err="1" smtClean="0"/>
              <a:t>Zv</a:t>
            </a:r>
            <a:r>
              <a:rPr lang="nl-NL" dirty="0" smtClean="0"/>
              <a:t> gebruikt </a:t>
            </a:r>
            <a:r>
              <a:rPr lang="nl-NL" dirty="0" err="1" smtClean="0"/>
              <a:t>hulpAH</a:t>
            </a:r>
            <a:r>
              <a:rPr lang="nl-NL" dirty="0" smtClean="0"/>
              <a:t> spieren.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8" presetClass="entr" presetSubtype="1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13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18" presetClass="entr" presetSubtype="1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18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8" presetClass="entr" presetSubtype="1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3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18" presetClass="entr" presetSubtype="1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8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Observatie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600200"/>
            <a:ext cx="8686800" cy="4525963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nl-NL" dirty="0" smtClean="0"/>
              <a:t>4. Geluid = normaal niet hoorbaar, </a:t>
            </a:r>
          </a:p>
          <a:p>
            <a:pPr>
              <a:buNone/>
            </a:pPr>
            <a:r>
              <a:rPr lang="nl-NL" dirty="0" smtClean="0"/>
              <a:t>			behalve snurken.</a:t>
            </a:r>
          </a:p>
          <a:p>
            <a:pPr>
              <a:buNone/>
            </a:pPr>
            <a:r>
              <a:rPr lang="nl-NL" dirty="0" smtClean="0"/>
              <a:t>Slijmvliezen gezwollen        wel hoorbaar.</a:t>
            </a:r>
          </a:p>
          <a:p>
            <a:pPr>
              <a:buNone/>
            </a:pPr>
            <a:r>
              <a:rPr lang="nl-NL" dirty="0" smtClean="0"/>
              <a:t>Geluiden: hijgen, snurken, rochelende, piepende</a:t>
            </a:r>
          </a:p>
          <a:p>
            <a:pPr>
              <a:buNone/>
            </a:pPr>
            <a:endParaRPr lang="nl-NL" dirty="0" smtClean="0"/>
          </a:p>
          <a:p>
            <a:pPr>
              <a:buNone/>
            </a:pPr>
            <a:r>
              <a:rPr lang="nl-NL" dirty="0" smtClean="0"/>
              <a:t>Hoorbare </a:t>
            </a:r>
            <a:r>
              <a:rPr lang="nl-NL" dirty="0" err="1" smtClean="0"/>
              <a:t>inAH</a:t>
            </a:r>
            <a:r>
              <a:rPr lang="nl-NL" dirty="0" smtClean="0"/>
              <a:t>: vernauwing bovenste luchtwegen</a:t>
            </a:r>
          </a:p>
          <a:p>
            <a:pPr>
              <a:buNone/>
            </a:pPr>
            <a:r>
              <a:rPr lang="nl-NL" dirty="0" smtClean="0"/>
              <a:t>Hoorbare </a:t>
            </a:r>
            <a:r>
              <a:rPr lang="nl-NL" dirty="0" err="1" smtClean="0"/>
              <a:t>uitAH</a:t>
            </a:r>
            <a:r>
              <a:rPr lang="nl-NL" dirty="0" smtClean="0"/>
              <a:t>: vernauwing onderste luchtwegen</a:t>
            </a:r>
          </a:p>
          <a:p>
            <a:pPr>
              <a:buNone/>
            </a:pPr>
            <a:endParaRPr lang="nl-NL" dirty="0"/>
          </a:p>
        </p:txBody>
      </p:sp>
      <p:cxnSp>
        <p:nvCxnSpPr>
          <p:cNvPr id="5" name="Rechte verbindingslijn met pijl 4"/>
          <p:cNvCxnSpPr/>
          <p:nvPr/>
        </p:nvCxnSpPr>
        <p:spPr>
          <a:xfrm>
            <a:off x="4283968" y="3068960"/>
            <a:ext cx="504056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8" presetClass="entr" presetSubtype="1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8" presetClass="entr" presetSubtype="1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5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7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9" dur="1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" fill="hold">
                      <p:stCondLst>
                        <p:cond delay="indefinite"/>
                      </p:stCondLst>
                      <p:childTnLst>
                        <p:par>
                          <p:cTn id="31" fill="hold">
                            <p:stCondLst>
                              <p:cond delay="0"/>
                            </p:stCondLst>
                            <p:childTnLst>
                              <p:par>
                                <p:cTn id="32" presetID="5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6" dur="10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Afwijkende AH types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err="1" smtClean="0"/>
              <a:t>Kussmaul</a:t>
            </a:r>
            <a:r>
              <a:rPr lang="nl-NL" dirty="0" smtClean="0"/>
              <a:t> ademhaling:</a:t>
            </a:r>
          </a:p>
          <a:p>
            <a:pPr>
              <a:buNone/>
            </a:pPr>
            <a:r>
              <a:rPr lang="nl-NL" dirty="0" smtClean="0"/>
              <a:t>	regelmatig, diepe AH</a:t>
            </a:r>
          </a:p>
          <a:p>
            <a:pPr>
              <a:buNone/>
            </a:pPr>
            <a:endParaRPr lang="nl-NL" dirty="0" smtClean="0"/>
          </a:p>
          <a:p>
            <a:pPr>
              <a:buNone/>
            </a:pPr>
            <a:r>
              <a:rPr lang="nl-NL" dirty="0" smtClean="0"/>
              <a:t>	Bewusteloosheid </a:t>
            </a:r>
            <a:r>
              <a:rPr lang="nl-NL" dirty="0" err="1" smtClean="0"/>
              <a:t>tgv</a:t>
            </a:r>
            <a:r>
              <a:rPr lang="nl-NL" dirty="0" smtClean="0"/>
              <a:t>       </a:t>
            </a:r>
            <a:r>
              <a:rPr lang="nl-NL" dirty="0" err="1" smtClean="0"/>
              <a:t>bls</a:t>
            </a:r>
            <a:r>
              <a:rPr lang="nl-NL" dirty="0" smtClean="0"/>
              <a:t>.</a:t>
            </a:r>
          </a:p>
          <a:p>
            <a:pPr>
              <a:buNone/>
            </a:pPr>
            <a:endParaRPr lang="nl-NL" dirty="0"/>
          </a:p>
        </p:txBody>
      </p:sp>
      <p:cxnSp>
        <p:nvCxnSpPr>
          <p:cNvPr id="5" name="Rechte verbindingslijn met pijl 4"/>
          <p:cNvCxnSpPr/>
          <p:nvPr/>
        </p:nvCxnSpPr>
        <p:spPr>
          <a:xfrm flipV="1">
            <a:off x="4644008" y="3356992"/>
            <a:ext cx="0" cy="43204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Afwijkende AH types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err="1" smtClean="0"/>
              <a:t>Cheyne-Stokes</a:t>
            </a:r>
            <a:r>
              <a:rPr lang="nl-NL" dirty="0" smtClean="0"/>
              <a:t> ademhaling:</a:t>
            </a:r>
          </a:p>
          <a:p>
            <a:pPr lvl="1">
              <a:buNone/>
            </a:pPr>
            <a:r>
              <a:rPr lang="nl-NL" dirty="0" smtClean="0"/>
              <a:t>Onregelmatige</a:t>
            </a:r>
          </a:p>
          <a:p>
            <a:pPr lvl="1">
              <a:buNone/>
            </a:pPr>
            <a:r>
              <a:rPr lang="nl-NL" dirty="0" smtClean="0"/>
              <a:t>Ongelijkmatige</a:t>
            </a:r>
          </a:p>
          <a:p>
            <a:pPr lvl="1">
              <a:buNone/>
            </a:pPr>
            <a:r>
              <a:rPr lang="nl-NL" dirty="0" smtClean="0"/>
              <a:t>In diepte toenemend</a:t>
            </a:r>
          </a:p>
          <a:p>
            <a:pPr lvl="1">
              <a:buNone/>
            </a:pPr>
            <a:r>
              <a:rPr lang="nl-NL" dirty="0" smtClean="0"/>
              <a:t>Geleidelijk oppervlakkig</a:t>
            </a:r>
          </a:p>
          <a:p>
            <a:pPr lvl="1">
              <a:buNone/>
            </a:pPr>
            <a:r>
              <a:rPr lang="nl-NL" dirty="0" smtClean="0"/>
              <a:t>Kortere of langere pauzes volgen</a:t>
            </a:r>
          </a:p>
          <a:p>
            <a:pPr lvl="1">
              <a:buNone/>
            </a:pPr>
            <a:endParaRPr lang="nl-NL" dirty="0" smtClean="0"/>
          </a:p>
          <a:p>
            <a:pPr lvl="1">
              <a:buNone/>
            </a:pPr>
            <a:r>
              <a:rPr lang="nl-NL" dirty="0" smtClean="0"/>
              <a:t>Stervende mensen.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4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0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5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0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5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30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Uitvoeren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Niet vertellen.</a:t>
            </a:r>
          </a:p>
          <a:p>
            <a:r>
              <a:rPr lang="nl-NL" dirty="0" smtClean="0"/>
              <a:t>15 seconden tel je inademing: borst en buik</a:t>
            </a:r>
          </a:p>
          <a:p>
            <a:r>
              <a:rPr lang="nl-NL" dirty="0" smtClean="0"/>
              <a:t>X 4  = waarde van 1 minuut.</a:t>
            </a:r>
          </a:p>
          <a:p>
            <a:pPr>
              <a:buNone/>
            </a:pPr>
            <a:r>
              <a:rPr lang="nl-NL" dirty="0" smtClean="0"/>
              <a:t>Of</a:t>
            </a:r>
          </a:p>
          <a:p>
            <a:r>
              <a:rPr lang="nl-NL" dirty="0" smtClean="0"/>
              <a:t>30 seconden x2 = waarde van 1 minuut.</a:t>
            </a:r>
          </a:p>
          <a:p>
            <a:pPr>
              <a:buNone/>
            </a:pPr>
            <a:endParaRPr lang="nl-NL" dirty="0" smtClean="0"/>
          </a:p>
          <a:p>
            <a:pPr>
              <a:buNone/>
            </a:pPr>
            <a:r>
              <a:rPr lang="nl-NL" dirty="0" smtClean="0"/>
              <a:t>Zorgvrager op de hoogte stellen.</a:t>
            </a:r>
          </a:p>
          <a:p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Rapporteren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In dossier: observatielijst.</a:t>
            </a:r>
          </a:p>
          <a:p>
            <a:r>
              <a:rPr lang="nl-NL" dirty="0" smtClean="0"/>
              <a:t>Altijd ‘per minuut’.</a:t>
            </a:r>
          </a:p>
          <a:p>
            <a:r>
              <a:rPr lang="nl-NL" dirty="0" smtClean="0"/>
              <a:t>In temperatuurlijst: </a:t>
            </a:r>
            <a:r>
              <a:rPr lang="nl-NL" b="1" dirty="0" smtClean="0">
                <a:solidFill>
                  <a:srgbClr val="00B050"/>
                </a:solidFill>
              </a:rPr>
              <a:t>groen</a:t>
            </a:r>
            <a:r>
              <a:rPr lang="nl-NL" dirty="0" smtClean="0"/>
              <a:t>.</a:t>
            </a:r>
          </a:p>
          <a:p>
            <a:r>
              <a:rPr lang="nl-NL" dirty="0" smtClean="0"/>
              <a:t>Afwijkingen noteren.</a:t>
            </a:r>
          </a:p>
          <a:p>
            <a:pPr>
              <a:buNone/>
            </a:pP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Doel van de les.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nl-NL" u="sng" dirty="0" smtClean="0"/>
              <a:t>Theorie:</a:t>
            </a:r>
          </a:p>
          <a:p>
            <a:r>
              <a:rPr lang="nl-NL" dirty="0" smtClean="0"/>
              <a:t>HA en AH observeren en rapporteren.</a:t>
            </a:r>
          </a:p>
          <a:p>
            <a:r>
              <a:rPr lang="nl-NL" dirty="0" smtClean="0"/>
              <a:t>Maatregelen treffen bij afwijkende waarden.</a:t>
            </a:r>
          </a:p>
          <a:p>
            <a:pPr>
              <a:buNone/>
            </a:pPr>
            <a:endParaRPr lang="nl-NL" dirty="0" smtClean="0"/>
          </a:p>
          <a:p>
            <a:pPr>
              <a:buNone/>
            </a:pPr>
            <a:r>
              <a:rPr lang="nl-NL" u="sng" dirty="0" smtClean="0"/>
              <a:t>Praktijk:</a:t>
            </a:r>
          </a:p>
          <a:p>
            <a:r>
              <a:rPr lang="nl-NL" dirty="0" smtClean="0"/>
              <a:t>Op juiste wijze HA en AH kunnen bewaken.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Wat doen bij afwijkingen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Klinisch beeld?</a:t>
            </a:r>
          </a:p>
          <a:p>
            <a:r>
              <a:rPr lang="nl-NL" dirty="0" smtClean="0"/>
              <a:t>Handeling goed?</a:t>
            </a:r>
          </a:p>
          <a:p>
            <a:r>
              <a:rPr lang="nl-NL" dirty="0" smtClean="0"/>
              <a:t>Materiaal goed?</a:t>
            </a:r>
          </a:p>
          <a:p>
            <a:r>
              <a:rPr lang="nl-NL" dirty="0" smtClean="0"/>
              <a:t>Toestand zorgvrager?</a:t>
            </a:r>
          </a:p>
          <a:p>
            <a:r>
              <a:rPr lang="nl-NL" dirty="0" smtClean="0"/>
              <a:t>Medicatie gehad?</a:t>
            </a:r>
          </a:p>
          <a:p>
            <a:r>
              <a:rPr lang="nl-NL" dirty="0" err="1" smtClean="0"/>
              <a:t>Zv</a:t>
            </a:r>
            <a:r>
              <a:rPr lang="nl-NL" dirty="0" smtClean="0"/>
              <a:t> rechtop bij benauwdheid.</a:t>
            </a:r>
          </a:p>
          <a:p>
            <a:r>
              <a:rPr lang="nl-NL" dirty="0" smtClean="0"/>
              <a:t>Collega/arts waarschuwen?</a:t>
            </a:r>
          </a:p>
          <a:p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Huiswerk.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R: H1 § 4, 9 lezen.</a:t>
            </a:r>
          </a:p>
          <a:p>
            <a:r>
              <a:rPr lang="nl-NL" dirty="0" err="1" smtClean="0"/>
              <a:t>Verwerkingsopdr</a:t>
            </a:r>
            <a:r>
              <a:rPr lang="nl-NL" dirty="0" smtClean="0"/>
              <a:t>. Maken (blz. 32) : 1 t/m 3.</a:t>
            </a:r>
          </a:p>
          <a:p>
            <a:r>
              <a:rPr lang="nl-NL" dirty="0" smtClean="0"/>
              <a:t>Studiehulp (blz.34): 14 t/m 17</a:t>
            </a:r>
            <a:r>
              <a:rPr lang="nl-NL" dirty="0" smtClean="0"/>
              <a:t>.</a:t>
            </a:r>
            <a:endParaRPr lang="nl-NL" smtClean="0"/>
          </a:p>
          <a:p>
            <a:pPr>
              <a:buNone/>
            </a:pPr>
            <a:endParaRPr lang="nl-NL" dirty="0" smtClean="0"/>
          </a:p>
          <a:p>
            <a:r>
              <a:rPr lang="nl-NL" dirty="0" smtClean="0"/>
              <a:t>NZ: H 9 § 4, 9</a:t>
            </a:r>
          </a:p>
          <a:p>
            <a:r>
              <a:rPr lang="nl-NL" dirty="0" smtClean="0"/>
              <a:t>Bijbehorende opdrachten.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nl-NL" u="sng" dirty="0" smtClean="0"/>
              <a:t>Volgende week:</a:t>
            </a:r>
          </a:p>
          <a:p>
            <a:pPr>
              <a:buNone/>
            </a:pPr>
            <a:r>
              <a:rPr lang="nl-NL" dirty="0" smtClean="0"/>
              <a:t>Lezen §1.6 en 7:  temperatuur.</a:t>
            </a:r>
          </a:p>
          <a:p>
            <a:pPr>
              <a:buNone/>
            </a:pPr>
            <a:endParaRPr lang="nl-NL" dirty="0" smtClean="0"/>
          </a:p>
          <a:p>
            <a:pPr>
              <a:buNone/>
            </a:pPr>
            <a:r>
              <a:rPr lang="nl-NL" dirty="0" smtClean="0"/>
              <a:t>Maken: </a:t>
            </a:r>
          </a:p>
          <a:p>
            <a:pPr>
              <a:buNone/>
            </a:pPr>
            <a:r>
              <a:rPr lang="nl-NL" dirty="0" smtClean="0"/>
              <a:t>Verwerkingsopdrachten 1.11         5 t/m 10.</a:t>
            </a:r>
          </a:p>
          <a:p>
            <a:pPr>
              <a:buNone/>
            </a:pPr>
            <a:r>
              <a:rPr lang="nl-NL" dirty="0" smtClean="0"/>
              <a:t>Studiehulp: Deel B        22 t/m 34</a:t>
            </a:r>
            <a:endParaRPr lang="nl-NL" dirty="0"/>
          </a:p>
        </p:txBody>
      </p:sp>
      <p:cxnSp>
        <p:nvCxnSpPr>
          <p:cNvPr id="5" name="Rechte verbindingslijn met pijl 4"/>
          <p:cNvCxnSpPr/>
          <p:nvPr/>
        </p:nvCxnSpPr>
        <p:spPr>
          <a:xfrm>
            <a:off x="3635896" y="4869160"/>
            <a:ext cx="576064" cy="0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Rechte verbindingslijn met pijl 5"/>
          <p:cNvCxnSpPr/>
          <p:nvPr/>
        </p:nvCxnSpPr>
        <p:spPr>
          <a:xfrm>
            <a:off x="5364088" y="4221088"/>
            <a:ext cx="648072" cy="0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nl-NL" sz="4800" dirty="0" smtClean="0"/>
              <a:t>                      Vragen?</a:t>
            </a:r>
          </a:p>
          <a:p>
            <a:endParaRPr lang="nl-NL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Hartslag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Voorzorg:</a:t>
            </a:r>
          </a:p>
          <a:p>
            <a:pPr lvl="1">
              <a:buNone/>
            </a:pPr>
            <a:r>
              <a:rPr lang="nl-NL" dirty="0" smtClean="0"/>
              <a:t>	Op de hoogte van eerdere waarden.</a:t>
            </a:r>
          </a:p>
          <a:p>
            <a:pPr lvl="1">
              <a:buNone/>
            </a:pPr>
            <a:r>
              <a:rPr lang="nl-NL" dirty="0" smtClean="0"/>
              <a:t>	inschatten van verwachtte waarden.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Observatie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Routine matig</a:t>
            </a:r>
          </a:p>
          <a:p>
            <a:r>
              <a:rPr lang="nl-NL" dirty="0" smtClean="0"/>
              <a:t>Redenen: </a:t>
            </a:r>
          </a:p>
          <a:p>
            <a:pPr>
              <a:buNone/>
            </a:pPr>
            <a:r>
              <a:rPr lang="nl-NL" dirty="0" smtClean="0"/>
              <a:t>		hartafwijkingen</a:t>
            </a:r>
          </a:p>
          <a:p>
            <a:pPr>
              <a:buNone/>
            </a:pPr>
            <a:r>
              <a:rPr lang="nl-NL" dirty="0" smtClean="0"/>
              <a:t>		hersenaandoening</a:t>
            </a:r>
          </a:p>
          <a:p>
            <a:pPr>
              <a:buNone/>
            </a:pPr>
            <a:r>
              <a:rPr lang="nl-NL" dirty="0" smtClean="0"/>
              <a:t>		gebruik medicijnen</a:t>
            </a:r>
          </a:p>
          <a:p>
            <a:pPr>
              <a:buNone/>
            </a:pPr>
            <a:endParaRPr lang="nl-NL" dirty="0" smtClean="0"/>
          </a:p>
          <a:p>
            <a:pPr>
              <a:buNone/>
            </a:pPr>
            <a:r>
              <a:rPr lang="nl-NL" dirty="0" smtClean="0"/>
              <a:t>2x per dag / </a:t>
            </a:r>
            <a:r>
              <a:rPr lang="nl-NL" dirty="0" err="1" smtClean="0"/>
              <a:t>zv</a:t>
            </a:r>
            <a:r>
              <a:rPr lang="nl-NL" dirty="0" smtClean="0"/>
              <a:t> in rust /stofwisseling laag.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Observatie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Slagaders.</a:t>
            </a:r>
          </a:p>
          <a:p>
            <a:r>
              <a:rPr lang="nl-NL" dirty="0" smtClean="0"/>
              <a:t>Plaatsen:</a:t>
            </a:r>
          </a:p>
          <a:p>
            <a:pPr lvl="2"/>
            <a:r>
              <a:rPr lang="nl-NL" sz="3200" dirty="0" smtClean="0"/>
              <a:t>Slaap</a:t>
            </a:r>
          </a:p>
          <a:p>
            <a:pPr lvl="2"/>
            <a:r>
              <a:rPr lang="nl-NL" sz="3200" dirty="0" smtClean="0"/>
              <a:t>Hals</a:t>
            </a:r>
          </a:p>
          <a:p>
            <a:pPr lvl="2"/>
            <a:r>
              <a:rPr lang="nl-NL" sz="3200" dirty="0" smtClean="0"/>
              <a:t>Pols</a:t>
            </a:r>
          </a:p>
          <a:p>
            <a:pPr lvl="2"/>
            <a:r>
              <a:rPr lang="nl-NL" sz="3200" dirty="0" smtClean="0"/>
              <a:t>Lies </a:t>
            </a:r>
          </a:p>
          <a:p>
            <a:pPr lvl="2">
              <a:buNone/>
            </a:pP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Observatie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nl-NL" dirty="0" smtClean="0"/>
              <a:t>1. </a:t>
            </a:r>
            <a:r>
              <a:rPr lang="nl-NL" u="sng" dirty="0" smtClean="0"/>
              <a:t>Frequentie</a:t>
            </a:r>
            <a:r>
              <a:rPr lang="nl-NL" dirty="0" smtClean="0"/>
              <a:t> = aantal slagen per minuut.</a:t>
            </a:r>
          </a:p>
          <a:p>
            <a:pPr>
              <a:buNone/>
            </a:pPr>
            <a:r>
              <a:rPr lang="nl-NL" dirty="0" smtClean="0"/>
              <a:t>2. </a:t>
            </a:r>
            <a:r>
              <a:rPr lang="nl-NL" u="sng" dirty="0" smtClean="0"/>
              <a:t>Gelijkmatigheid </a:t>
            </a:r>
            <a:r>
              <a:rPr lang="nl-NL" dirty="0" smtClean="0"/>
              <a:t>= slagen volgen elkaar op met gelijke tussenpozen.</a:t>
            </a:r>
          </a:p>
          <a:p>
            <a:pPr>
              <a:buNone/>
            </a:pPr>
            <a:r>
              <a:rPr lang="nl-NL" dirty="0" smtClean="0"/>
              <a:t>3. </a:t>
            </a:r>
            <a:r>
              <a:rPr lang="nl-NL" u="sng" dirty="0" smtClean="0"/>
              <a:t>Ritme</a:t>
            </a:r>
            <a:r>
              <a:rPr lang="nl-NL" dirty="0" smtClean="0"/>
              <a:t> = slagen voelen even krachtig</a:t>
            </a:r>
          </a:p>
          <a:p>
            <a:pPr>
              <a:buNone/>
            </a:pPr>
            <a:r>
              <a:rPr lang="nl-NL" dirty="0" smtClean="0"/>
              <a:t>4. </a:t>
            </a:r>
            <a:r>
              <a:rPr lang="nl-NL" u="sng" dirty="0" smtClean="0"/>
              <a:t>Spanning en volume</a:t>
            </a:r>
            <a:r>
              <a:rPr lang="nl-NL" dirty="0" smtClean="0"/>
              <a:t> = </a:t>
            </a:r>
          </a:p>
          <a:p>
            <a:pPr>
              <a:buNone/>
            </a:pPr>
            <a:r>
              <a:rPr lang="nl-NL" dirty="0" smtClean="0"/>
              <a:t> 	goed voelbaar of weke hartslag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Uitvoeren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15 seconden tel je HA</a:t>
            </a:r>
          </a:p>
          <a:p>
            <a:r>
              <a:rPr lang="nl-NL" dirty="0" smtClean="0"/>
              <a:t>X 4  = waarde van 1 minuut.</a:t>
            </a:r>
          </a:p>
          <a:p>
            <a:pPr>
              <a:buNone/>
            </a:pPr>
            <a:r>
              <a:rPr lang="nl-NL" dirty="0" smtClean="0"/>
              <a:t>Of</a:t>
            </a:r>
          </a:p>
          <a:p>
            <a:r>
              <a:rPr lang="nl-NL" dirty="0" smtClean="0"/>
              <a:t>30 seconden x2 = waarde van 1 minuut.</a:t>
            </a:r>
          </a:p>
          <a:p>
            <a:pPr>
              <a:buNone/>
            </a:pPr>
            <a:endParaRPr lang="nl-NL" dirty="0" smtClean="0"/>
          </a:p>
          <a:p>
            <a:pPr>
              <a:buNone/>
            </a:pPr>
            <a:r>
              <a:rPr lang="nl-NL" dirty="0" smtClean="0"/>
              <a:t>Zorgvrager op de hoogte stellen.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8" presetClass="entr" presetSubtype="1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8" presetClass="entr" presetSubtype="1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10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8" presetClass="entr" presetSubtype="1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15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Rapporteren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In dossier: observatielijst.</a:t>
            </a:r>
          </a:p>
          <a:p>
            <a:r>
              <a:rPr lang="nl-NL" dirty="0" smtClean="0"/>
              <a:t>Altijd ‘per minuut’.</a:t>
            </a:r>
          </a:p>
          <a:p>
            <a:r>
              <a:rPr lang="nl-NL" dirty="0" smtClean="0"/>
              <a:t>In temperatuurlijst: </a:t>
            </a:r>
            <a:r>
              <a:rPr lang="nl-NL" b="1" dirty="0" smtClean="0">
                <a:solidFill>
                  <a:srgbClr val="FF0000"/>
                </a:solidFill>
              </a:rPr>
              <a:t>rood</a:t>
            </a:r>
          </a:p>
          <a:p>
            <a:r>
              <a:rPr lang="nl-NL" dirty="0" smtClean="0"/>
              <a:t>Afwijkingen noteren.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Temperatuurlijst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>
                <a:hlinkClick r:id="rId2" action="ppaction://hlinkfile"/>
              </a:rPr>
              <a:t>temperatuurlijst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98</TotalTime>
  <Words>437</Words>
  <Application>Microsoft Office PowerPoint</Application>
  <PresentationFormat>Diavoorstelling (4:3)</PresentationFormat>
  <Paragraphs>140</Paragraphs>
  <Slides>23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23</vt:i4>
      </vt:variant>
    </vt:vector>
  </HeadingPairs>
  <TitlesOfParts>
    <vt:vector size="24" baseType="lpstr">
      <vt:lpstr>Office-thema</vt:lpstr>
      <vt:lpstr>Hartslag en ademhaling</vt:lpstr>
      <vt:lpstr>Doel van de les.</vt:lpstr>
      <vt:lpstr>Hartslag</vt:lpstr>
      <vt:lpstr>Observatie </vt:lpstr>
      <vt:lpstr>Observatie </vt:lpstr>
      <vt:lpstr>Observatie </vt:lpstr>
      <vt:lpstr>Uitvoeren </vt:lpstr>
      <vt:lpstr>Rapporteren</vt:lpstr>
      <vt:lpstr>Temperatuurlijst</vt:lpstr>
      <vt:lpstr>Wat doen bij afwijkingen?</vt:lpstr>
      <vt:lpstr>Ademhaling</vt:lpstr>
      <vt:lpstr>Observatie </vt:lpstr>
      <vt:lpstr>Observatie </vt:lpstr>
      <vt:lpstr>Observatie </vt:lpstr>
      <vt:lpstr>Observatie </vt:lpstr>
      <vt:lpstr>Afwijkende AH types</vt:lpstr>
      <vt:lpstr>Afwijkende AH types</vt:lpstr>
      <vt:lpstr>Uitvoeren </vt:lpstr>
      <vt:lpstr>Rapporteren </vt:lpstr>
      <vt:lpstr>Wat doen bij afwijkingen</vt:lpstr>
      <vt:lpstr>Huiswerk.</vt:lpstr>
      <vt:lpstr>Dia 22</vt:lpstr>
      <vt:lpstr>Dia 23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Hartslag en ademhaling</dc:title>
  <cp:lastModifiedBy>Esther Scheltens</cp:lastModifiedBy>
  <cp:revision>16</cp:revision>
  <dcterms:modified xsi:type="dcterms:W3CDTF">2013-02-10T12:40:08Z</dcterms:modified>
</cp:coreProperties>
</file>

<file path=docProps/thumbnail.jpeg>
</file>