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939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1730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485353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1278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90174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791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92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0336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8904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632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065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5117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5170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5232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7238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015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42E8-8B57-452D-A122-4DCE9AC771EF}" type="datetime1">
              <a:rPr lang="en-US" smtClean="0"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5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5367F0-97FE-4461-BE4F-BB55BCDE22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12020" b="11372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6" name="Isosceles Triangle 8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Parallelogram 10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723794-1709-405A-9AE8-4E0345555F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200" y="1678665"/>
            <a:ext cx="4569803" cy="236913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000"/>
              <a:t>Hoofdstuk 5: Begeleidingsmethodieken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FA64B6-8BAD-4E1A-A05A-E32F4399E1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0964" y="4050832"/>
            <a:ext cx="4573037" cy="1096899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chemeClr val="bg1"/>
                </a:solidFill>
              </a:rPr>
              <a:t>PBSD: Bladzijde 63 tm 75</a:t>
            </a:r>
          </a:p>
          <a:p>
            <a:r>
              <a:rPr lang="nl-NL">
                <a:solidFill>
                  <a:schemeClr val="bg1"/>
                </a:solidFill>
              </a:rPr>
              <a:t>(dus niet Interculturele Communicatie, dat heeft Popke al gedaan)</a:t>
            </a:r>
          </a:p>
        </p:txBody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4918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71E9C0-57A0-4FCF-9296-679C0E50C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133" y="5168681"/>
            <a:ext cx="7673801" cy="1278474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nl-NL" sz="2400" b="1" dirty="0">
                <a:solidFill>
                  <a:schemeClr val="tx1"/>
                </a:solidFill>
              </a:rPr>
              <a:t>In deze les:</a:t>
            </a:r>
            <a:br>
              <a:rPr lang="nl-NL" sz="2400" b="1" dirty="0">
                <a:solidFill>
                  <a:schemeClr val="tx1"/>
                </a:solidFill>
              </a:rPr>
            </a:br>
            <a:r>
              <a:rPr lang="nl-NL" sz="2400" b="1" dirty="0">
                <a:solidFill>
                  <a:schemeClr val="tx1"/>
                </a:solidFill>
              </a:rPr>
              <a:t>algemene info uit boek:</a:t>
            </a: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dirty="0">
                <a:solidFill>
                  <a:schemeClr val="tx1"/>
                </a:solidFill>
              </a:rPr>
              <a:t>8 </a:t>
            </a:r>
            <a:r>
              <a:rPr lang="nl-NL" sz="2400" dirty="0" err="1">
                <a:solidFill>
                  <a:schemeClr val="tx1"/>
                </a:solidFill>
              </a:rPr>
              <a:t>fasenmodel</a:t>
            </a:r>
            <a:r>
              <a:rPr lang="nl-NL" sz="2400" dirty="0">
                <a:solidFill>
                  <a:schemeClr val="tx1"/>
                </a:solidFill>
              </a:rPr>
              <a:t> (</a:t>
            </a:r>
            <a:r>
              <a:rPr lang="nl-NL" sz="2400" dirty="0" err="1">
                <a:solidFill>
                  <a:schemeClr val="tx1"/>
                </a:solidFill>
              </a:rPr>
              <a:t>pag</a:t>
            </a:r>
            <a:r>
              <a:rPr lang="nl-NL" sz="2400" dirty="0">
                <a:solidFill>
                  <a:schemeClr val="tx1"/>
                </a:solidFill>
              </a:rPr>
              <a:t> 64)</a:t>
            </a: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dirty="0">
                <a:solidFill>
                  <a:schemeClr val="tx1"/>
                </a:solidFill>
              </a:rPr>
              <a:t>empowerment</a:t>
            </a: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dirty="0">
                <a:solidFill>
                  <a:schemeClr val="tx1"/>
                </a:solidFill>
              </a:rPr>
              <a:t>systemisch werken</a:t>
            </a:r>
            <a:br>
              <a:rPr lang="nl-NL" sz="2400" dirty="0">
                <a:solidFill>
                  <a:schemeClr val="tx1"/>
                </a:solidFill>
              </a:rPr>
            </a:b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b="1" dirty="0">
                <a:solidFill>
                  <a:schemeClr val="tx1"/>
                </a:solidFill>
              </a:rPr>
              <a:t>Opdracht:</a:t>
            </a: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dirty="0">
                <a:solidFill>
                  <a:schemeClr val="tx1"/>
                </a:solidFill>
              </a:rPr>
              <a:t>oplossingsgericht werken</a:t>
            </a:r>
            <a:br>
              <a:rPr lang="nl-NL" sz="2400" dirty="0">
                <a:solidFill>
                  <a:schemeClr val="tx1"/>
                </a:solidFill>
              </a:rPr>
            </a:br>
            <a:r>
              <a:rPr lang="nl-NL" sz="2400" dirty="0">
                <a:solidFill>
                  <a:schemeClr val="tx1"/>
                </a:solidFill>
              </a:rPr>
              <a:t>motiverende gespreksvoering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41C98AF-299D-409B-AE29-ADEEF22B9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6" y="0"/>
            <a:ext cx="7625162" cy="327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8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6FBACA-3C1C-468D-9114-571C6DD64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841" y="405110"/>
            <a:ext cx="8596668" cy="1320800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8 </a:t>
            </a:r>
            <a:r>
              <a:rPr lang="nl-NL" dirty="0" err="1">
                <a:solidFill>
                  <a:schemeClr val="tx1"/>
                </a:solidFill>
              </a:rPr>
              <a:t>fasenmodel</a:t>
            </a:r>
            <a:r>
              <a:rPr lang="nl-NL" dirty="0">
                <a:solidFill>
                  <a:schemeClr val="tx1"/>
                </a:solidFill>
              </a:rPr>
              <a:t>: 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Planmatig werken aan verandering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918DCF2-5327-4696-9539-248F14D5CCFA}"/>
              </a:ext>
            </a:extLst>
          </p:cNvPr>
          <p:cNvSpPr txBox="1"/>
          <p:nvPr/>
        </p:nvSpPr>
        <p:spPr>
          <a:xfrm>
            <a:off x="800100" y="2105025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Aanmelding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DBDC4A5-CA99-4C04-814C-842A87FFD830}"/>
              </a:ext>
            </a:extLst>
          </p:cNvPr>
          <p:cNvSpPr txBox="1"/>
          <p:nvPr/>
        </p:nvSpPr>
        <p:spPr>
          <a:xfrm>
            <a:off x="800100" y="3429000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Intake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4DF8321-3480-487F-AD8C-F9C722B2BAB4}"/>
              </a:ext>
            </a:extLst>
          </p:cNvPr>
          <p:cNvSpPr txBox="1"/>
          <p:nvPr/>
        </p:nvSpPr>
        <p:spPr>
          <a:xfrm>
            <a:off x="914400" y="4819650"/>
            <a:ext cx="85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Start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B0912FB-731D-45BE-A7AF-104CC3FE295E}"/>
              </a:ext>
            </a:extLst>
          </p:cNvPr>
          <p:cNvSpPr txBox="1"/>
          <p:nvPr/>
        </p:nvSpPr>
        <p:spPr>
          <a:xfrm>
            <a:off x="2886075" y="4819650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Analyse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9B869E1-1A23-46EA-BBBA-B3470B185C05}"/>
              </a:ext>
            </a:extLst>
          </p:cNvPr>
          <p:cNvSpPr txBox="1"/>
          <p:nvPr/>
        </p:nvSpPr>
        <p:spPr>
          <a:xfrm>
            <a:off x="4829175" y="5927548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2F8EFBE-3A81-4E0F-BA7B-24049FE8A1BE}"/>
              </a:ext>
            </a:extLst>
          </p:cNvPr>
          <p:cNvSpPr txBox="1"/>
          <p:nvPr/>
        </p:nvSpPr>
        <p:spPr>
          <a:xfrm>
            <a:off x="6705600" y="4819649"/>
            <a:ext cx="16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Uitvoering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47A3262-9A36-4EFF-AF55-B764A9E0F1DF}"/>
              </a:ext>
            </a:extLst>
          </p:cNvPr>
          <p:cNvSpPr txBox="1"/>
          <p:nvPr/>
        </p:nvSpPr>
        <p:spPr>
          <a:xfrm>
            <a:off x="4698862" y="3950139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Evaluatie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7775E50-D282-465B-8990-B9CBB46D99BC}"/>
              </a:ext>
            </a:extLst>
          </p:cNvPr>
          <p:cNvSpPr txBox="1"/>
          <p:nvPr/>
        </p:nvSpPr>
        <p:spPr>
          <a:xfrm>
            <a:off x="7618402" y="3096397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Uitstroom</a:t>
            </a:r>
          </a:p>
        </p:txBody>
      </p:sp>
      <p:sp>
        <p:nvSpPr>
          <p:cNvPr id="11" name="Pijl: omlaag 10">
            <a:extLst>
              <a:ext uri="{FF2B5EF4-FFF2-40B4-BE49-F238E27FC236}">
                <a16:creationId xmlns:a16="http://schemas.microsoft.com/office/drawing/2014/main" id="{CDC1FBD6-7C82-487B-97B8-D8CB16F2433C}"/>
              </a:ext>
            </a:extLst>
          </p:cNvPr>
          <p:cNvSpPr/>
          <p:nvPr/>
        </p:nvSpPr>
        <p:spPr>
          <a:xfrm>
            <a:off x="1322839" y="2686050"/>
            <a:ext cx="191636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: omlaag 11">
            <a:extLst>
              <a:ext uri="{FF2B5EF4-FFF2-40B4-BE49-F238E27FC236}">
                <a16:creationId xmlns:a16="http://schemas.microsoft.com/office/drawing/2014/main" id="{68B66075-0F70-404E-93F3-72EE388D2E5D}"/>
              </a:ext>
            </a:extLst>
          </p:cNvPr>
          <p:cNvSpPr/>
          <p:nvPr/>
        </p:nvSpPr>
        <p:spPr>
          <a:xfrm>
            <a:off x="1322839" y="3919835"/>
            <a:ext cx="191636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8F7A8639-56B4-4789-A6C2-8DE50054A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07730" y="4666399"/>
            <a:ext cx="243861" cy="768163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22AB9F39-2F4F-4E3E-98D5-FECEE1A9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798841">
            <a:off x="4269508" y="4407650"/>
            <a:ext cx="243861" cy="768163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994BD32-E2A6-4005-917C-9B5742295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21554">
            <a:off x="6325096" y="4387897"/>
            <a:ext cx="243861" cy="76816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A3C786CD-D9C9-43F6-8584-630534B5D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02458">
            <a:off x="6278869" y="5191344"/>
            <a:ext cx="243861" cy="768163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B64058AC-8BF1-4B19-88C6-1A121CC6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945372">
            <a:off x="4316187" y="5265512"/>
            <a:ext cx="243861" cy="768163"/>
          </a:xfrm>
          <a:prstGeom prst="rect">
            <a:avLst/>
          </a:prstGeom>
        </p:spPr>
      </p:pic>
      <p:sp>
        <p:nvSpPr>
          <p:cNvPr id="20" name="Pijl: gebogen 19">
            <a:extLst>
              <a:ext uri="{FF2B5EF4-FFF2-40B4-BE49-F238E27FC236}">
                <a16:creationId xmlns:a16="http://schemas.microsoft.com/office/drawing/2014/main" id="{87AB6F91-5385-4D56-8E49-71F83B4B8A6A}"/>
              </a:ext>
            </a:extLst>
          </p:cNvPr>
          <p:cNvSpPr/>
          <p:nvPr/>
        </p:nvSpPr>
        <p:spPr>
          <a:xfrm>
            <a:off x="5333340" y="3198167"/>
            <a:ext cx="1924709" cy="461665"/>
          </a:xfrm>
          <a:prstGeom prst="bentArrow">
            <a:avLst>
              <a:gd name="adj1" fmla="val 20874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78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7DDE8E2-FC63-46A9-8103-B62B749BE9D6}"/>
              </a:ext>
            </a:extLst>
          </p:cNvPr>
          <p:cNvSpPr txBox="1"/>
          <p:nvPr/>
        </p:nvSpPr>
        <p:spPr>
          <a:xfrm>
            <a:off x="1809750" y="1200150"/>
            <a:ext cx="92720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Systemisch werken: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Cliënt in relatie tot zijn systeem. Het systeem wordt betrokken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Ondersteunende rol systeem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Systeem kan groter zijn dan gezin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Betrekken alleen met toestemming van de cliënt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BF37143-7919-4291-AA68-5B9F34AC1E74}"/>
              </a:ext>
            </a:extLst>
          </p:cNvPr>
          <p:cNvSpPr txBox="1"/>
          <p:nvPr/>
        </p:nvSpPr>
        <p:spPr>
          <a:xfrm>
            <a:off x="1809750" y="3162300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4832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F63A955-1929-4992-BDAB-F7DF6ABC75F7}"/>
              </a:ext>
            </a:extLst>
          </p:cNvPr>
          <p:cNvSpPr/>
          <p:nvPr/>
        </p:nvSpPr>
        <p:spPr>
          <a:xfrm>
            <a:off x="1095375" y="886927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nl-NL" sz="2400" b="1" dirty="0">
                <a:solidFill>
                  <a:prstClr val="black"/>
                </a:solidFill>
              </a:rPr>
              <a:t>Empowerment:</a:t>
            </a:r>
          </a:p>
          <a:p>
            <a:pPr lvl="0"/>
            <a:r>
              <a:rPr lang="nl-NL" sz="2400" b="1" dirty="0">
                <a:solidFill>
                  <a:prstClr val="black"/>
                </a:solidFill>
              </a:rPr>
              <a:t>= vergroten eigen kracht en capaciteiten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door: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1. Uitnodigende houding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2. Nieuwsgierige open houding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3. Ondersteuning bij het halen van doelen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4. Stimuleren in ontwikkeling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Cliënt in staat te stellen zelf keuzes te maken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Daarmee: meer controle over eigen leven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prstClr val="black"/>
                </a:solidFill>
              </a:rPr>
              <a:t>Hierbij hoort: oplossingsgericht werken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EE2B6C2-76EE-4689-BA3B-1A8951AD7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7654" y="1496386"/>
            <a:ext cx="3766185" cy="36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222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153</Words>
  <Application>Microsoft Office PowerPoint</Application>
  <PresentationFormat>Breedbeeld</PresentationFormat>
  <Paragraphs>28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Hoofdstuk 5: Begeleidingsmethodieken</vt:lpstr>
      <vt:lpstr>In deze les: algemene info uit boek: 8 fasenmodel (pag 64) empowerment systemisch werken  Opdracht: oplossingsgericht werken motiverende gespreksvoering</vt:lpstr>
      <vt:lpstr>8 fasenmodel:  Planmatig werken aan verandering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5: Begeleidingsmethodieken</dc:title>
  <dc:creator>Laura Beeftink</dc:creator>
  <cp:lastModifiedBy>Laura Beeftink</cp:lastModifiedBy>
  <cp:revision>4</cp:revision>
  <dcterms:created xsi:type="dcterms:W3CDTF">2020-11-30T13:09:40Z</dcterms:created>
  <dcterms:modified xsi:type="dcterms:W3CDTF">2020-11-30T13:31:27Z</dcterms:modified>
</cp:coreProperties>
</file>