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65" r:id="rId3"/>
    <p:sldId id="263" r:id="rId4"/>
    <p:sldId id="264" r:id="rId5"/>
    <p:sldId id="266" r:id="rId6"/>
    <p:sldId id="257" r:id="rId7"/>
    <p:sldId id="258" r:id="rId8"/>
    <p:sldId id="259" r:id="rId9"/>
    <p:sldId id="260" r:id="rId10"/>
    <p:sldId id="261" r:id="rId11"/>
    <p:sldId id="262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3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73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272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3560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341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0900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963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2404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069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88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244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399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5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421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926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16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889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57BDD-E64A-4D27-8978-82FFCA18A12C}" type="datetimeFigureOut">
              <a:rPr lang="en-US" smtClean="0"/>
              <a:pPr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643A852-0206-46AC-B0EB-64561293312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4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PCFX8hUPCbQ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sters.nl/WEBLOG/Oplossingsgerichte%20Vragen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riendendienstendeventer.nl/zelfregie-en-herstelcentrum-deventer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erkplaatsensociaaldomein.nl/nieuws/portret-wmo-werkplaats-friesland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BE5B02-2E3D-426E-9C1E-FB3B4C1335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79" t="9091" r="3" b="3"/>
          <a:stretch/>
        </p:blipFill>
        <p:spPr>
          <a:xfrm>
            <a:off x="2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FE733A3-2CB5-4E96-AA7C-B31FA6AD96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80563" y="1678665"/>
            <a:ext cx="3887839" cy="237216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600" b="1" dirty="0">
                <a:solidFill>
                  <a:schemeClr val="tx1"/>
                </a:solidFill>
              </a:rPr>
              <a:t>Hoofdstuk 9: </a:t>
            </a:r>
            <a:r>
              <a:rPr lang="nl-NL" sz="2600" dirty="0">
                <a:solidFill>
                  <a:schemeClr val="tx1"/>
                </a:solidFill>
              </a:rPr>
              <a:t>participatie, rehabilitatie en </a:t>
            </a:r>
            <a:r>
              <a:rPr lang="nl-NL" sz="2600" dirty="0" err="1">
                <a:solidFill>
                  <a:schemeClr val="tx1"/>
                </a:solidFill>
              </a:rPr>
              <a:t>herstelondersteunende</a:t>
            </a:r>
            <a:r>
              <a:rPr lang="nl-NL" sz="2600" dirty="0">
                <a:solidFill>
                  <a:schemeClr val="tx1"/>
                </a:solidFill>
              </a:rPr>
              <a:t> zorg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7C01C4A-D56D-4642-BFF9-4782D9C031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80563" y="4050833"/>
            <a:ext cx="3893440" cy="1096899"/>
          </a:xfrm>
        </p:spPr>
        <p:txBody>
          <a:bodyPr>
            <a:normAutofit/>
          </a:bodyPr>
          <a:lstStyle/>
          <a:p>
            <a:r>
              <a:rPr lang="nl-NL" dirty="0" err="1"/>
              <a:t>Blz</a:t>
            </a:r>
            <a:r>
              <a:rPr lang="nl-NL" dirty="0"/>
              <a:t> 102-112</a:t>
            </a:r>
          </a:p>
        </p:txBody>
      </p:sp>
    </p:spTree>
    <p:extLst>
      <p:ext uri="{BB962C8B-B14F-4D97-AF65-F5344CB8AC3E}">
        <p14:creationId xmlns:p14="http://schemas.microsoft.com/office/powerpoint/2010/main" val="3466044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69687FA-D108-4C9B-8D00-FE45732656AE}"/>
              </a:ext>
            </a:extLst>
          </p:cNvPr>
          <p:cNvSpPr/>
          <p:nvPr/>
        </p:nvSpPr>
        <p:spPr>
          <a:xfrm>
            <a:off x="520945" y="1233785"/>
            <a:ext cx="9930924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Maatschappelijk steunsysteem:</a:t>
            </a:r>
          </a:p>
          <a:p>
            <a:pPr algn="ctr"/>
            <a:endParaRPr lang="nl-NL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914400" indent="-914400">
              <a:buAutoNum type="arabicPeriod"/>
            </a:pP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Persoonlijk</a:t>
            </a:r>
          </a:p>
          <a:p>
            <a:pPr marL="914400" indent="-914400">
              <a:buAutoNum type="arabicPeriod"/>
            </a:pP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Netwerk van hulpverleners</a:t>
            </a:r>
          </a:p>
          <a:p>
            <a:pPr marL="914400" indent="-914400">
              <a:buAutoNum type="arabicPeriod"/>
            </a:pP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Beleidsmatig netwerk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6AA10970-0A62-47BC-94F9-00DF273E3C03}"/>
              </a:ext>
            </a:extLst>
          </p:cNvPr>
          <p:cNvSpPr txBox="1"/>
          <p:nvPr/>
        </p:nvSpPr>
        <p:spPr>
          <a:xfrm>
            <a:off x="1078922" y="6288752"/>
            <a:ext cx="4097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C00000"/>
                </a:solidFill>
              </a:rPr>
              <a:t>Lees het blauwe voorbeeld op </a:t>
            </a:r>
            <a:r>
              <a:rPr lang="nl-NL" dirty="0" err="1">
                <a:solidFill>
                  <a:srgbClr val="C00000"/>
                </a:solidFill>
              </a:rPr>
              <a:t>blz</a:t>
            </a:r>
            <a:r>
              <a:rPr lang="nl-NL" dirty="0">
                <a:solidFill>
                  <a:srgbClr val="C00000"/>
                </a:solidFill>
              </a:rPr>
              <a:t> 106</a:t>
            </a:r>
          </a:p>
        </p:txBody>
      </p:sp>
    </p:spTree>
    <p:extLst>
      <p:ext uri="{BB962C8B-B14F-4D97-AF65-F5344CB8AC3E}">
        <p14:creationId xmlns:p14="http://schemas.microsoft.com/office/powerpoint/2010/main" val="2415114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5379F5FB-5872-4AF3-8D0C-ED82C54B6002}"/>
              </a:ext>
            </a:extLst>
          </p:cNvPr>
          <p:cNvSpPr txBox="1"/>
          <p:nvPr/>
        </p:nvSpPr>
        <p:spPr>
          <a:xfrm>
            <a:off x="711193" y="422917"/>
            <a:ext cx="5384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err="1"/>
              <a:t>Herstelondersteunende</a:t>
            </a:r>
            <a:r>
              <a:rPr lang="nl-NL" sz="3200" dirty="0"/>
              <a:t> zorg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DC7A02C-436C-497E-BF50-7B91E010683F}"/>
              </a:ext>
            </a:extLst>
          </p:cNvPr>
          <p:cNvSpPr txBox="1"/>
          <p:nvPr/>
        </p:nvSpPr>
        <p:spPr>
          <a:xfrm>
            <a:off x="711193" y="1351721"/>
            <a:ext cx="890546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nl-NL" b="1" dirty="0"/>
              <a:t>Herstel: gericht op empowerment van de persoon zelf</a:t>
            </a:r>
            <a:endParaRPr lang="nl-NL" dirty="0"/>
          </a:p>
          <a:p>
            <a:r>
              <a:rPr lang="nl-NL" dirty="0"/>
              <a:t>Doel: 	mogelijkheden ontdekken voor een betekenisvol leven 							met/zonder psychische kwetsbaarheid</a:t>
            </a:r>
          </a:p>
          <a:p>
            <a:r>
              <a:rPr lang="nl-NL" dirty="0"/>
              <a:t>Hoe?	Ondersteunen bij zelfkennis zelfreflectie, 										zelfvertrouwen</a:t>
            </a:r>
          </a:p>
          <a:p>
            <a:endParaRPr lang="nl-NL" sz="2400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F801CA1-FFF5-47B3-AC73-F5FA0314D2C0}"/>
              </a:ext>
            </a:extLst>
          </p:cNvPr>
          <p:cNvSpPr txBox="1"/>
          <p:nvPr/>
        </p:nvSpPr>
        <p:spPr>
          <a:xfrm>
            <a:off x="711193" y="3286334"/>
            <a:ext cx="77957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2. </a:t>
            </a:r>
            <a:r>
              <a:rPr lang="nl-NL" b="1" dirty="0"/>
              <a:t>Psychosociale rehabilitatie: gericht op functioneren van de persoon</a:t>
            </a:r>
          </a:p>
          <a:p>
            <a:r>
              <a:rPr lang="nl-NL" dirty="0"/>
              <a:t>Doel:	mensen beter laten functioneren in de maatschappij</a:t>
            </a:r>
          </a:p>
          <a:p>
            <a:r>
              <a:rPr lang="nl-NL" dirty="0"/>
              <a:t>Hoe?	Sturen op competenties. Wat kan wel? Wat is nodig?</a:t>
            </a:r>
          </a:p>
          <a:p>
            <a:r>
              <a:rPr lang="nl-NL" dirty="0" err="1"/>
              <a:t>Voorb</a:t>
            </a:r>
            <a:r>
              <a:rPr lang="nl-NL" dirty="0"/>
              <a:t>	</a:t>
            </a:r>
            <a:r>
              <a:rPr lang="nl-NL" dirty="0" err="1"/>
              <a:t>vaardigheidstrainingn</a:t>
            </a:r>
            <a:r>
              <a:rPr lang="nl-NL" dirty="0"/>
              <a:t>, lotgenotencontact, arbeidstoeleiding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3154ED9-DB8C-4CB1-A794-E6A60BAD7A91}"/>
              </a:ext>
            </a:extLst>
          </p:cNvPr>
          <p:cNvSpPr txBox="1"/>
          <p:nvPr/>
        </p:nvSpPr>
        <p:spPr>
          <a:xfrm>
            <a:off x="711193" y="5017273"/>
            <a:ext cx="102146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3. </a:t>
            </a:r>
            <a:r>
              <a:rPr lang="nl-NL" b="1" dirty="0"/>
              <a:t>Behandeling: gericht op symptomen bij de persoon</a:t>
            </a:r>
          </a:p>
          <a:p>
            <a:r>
              <a:rPr lang="nl-NL" dirty="0"/>
              <a:t>Doel:	Verminderen van symptomen of verminderen van lijden. Gericht op de ziekte</a:t>
            </a:r>
          </a:p>
          <a:p>
            <a:r>
              <a:rPr lang="nl-NL" dirty="0"/>
              <a:t>Hoe?	Therapie/medicijnen. Soms is doel alleen verminderen/leren leven met, soms genezing</a:t>
            </a:r>
          </a:p>
        </p:txBody>
      </p:sp>
    </p:spTree>
    <p:extLst>
      <p:ext uri="{BB962C8B-B14F-4D97-AF65-F5344CB8AC3E}">
        <p14:creationId xmlns:p14="http://schemas.microsoft.com/office/powerpoint/2010/main" val="2247911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654F6AF-DD54-42B5-82F8-01305A1E2A27}"/>
              </a:ext>
            </a:extLst>
          </p:cNvPr>
          <p:cNvSpPr/>
          <p:nvPr/>
        </p:nvSpPr>
        <p:spPr>
          <a:xfrm>
            <a:off x="397732" y="359307"/>
            <a:ext cx="49763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Waarin herken jij je?</a:t>
            </a:r>
            <a:endParaRPr lang="nl-NL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53D693E-9AC4-4BA1-9CDB-448A8A0A8098}"/>
              </a:ext>
            </a:extLst>
          </p:cNvPr>
          <p:cNvSpPr txBox="1"/>
          <p:nvPr/>
        </p:nvSpPr>
        <p:spPr>
          <a:xfrm>
            <a:off x="516834" y="1093641"/>
            <a:ext cx="97994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Lees de voorbeelden van werken volgens de principes van </a:t>
            </a:r>
            <a:r>
              <a:rPr lang="nl-NL" dirty="0" err="1"/>
              <a:t>herstelondersteunend</a:t>
            </a:r>
            <a:r>
              <a:rPr lang="nl-NL" dirty="0"/>
              <a:t> begeleiden.</a:t>
            </a:r>
          </a:p>
          <a:p>
            <a:r>
              <a:rPr lang="nl-NL" dirty="0" err="1"/>
              <a:t>Pag</a:t>
            </a:r>
            <a:r>
              <a:rPr lang="nl-NL" dirty="0"/>
              <a:t> 110-112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86D62D7-A8CD-42AF-A6C0-27811BC91A47}"/>
              </a:ext>
            </a:extLst>
          </p:cNvPr>
          <p:cNvSpPr txBox="1"/>
          <p:nvPr/>
        </p:nvSpPr>
        <p:spPr>
          <a:xfrm>
            <a:off x="516835" y="1965757"/>
            <a:ext cx="6522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Hoe zou jij reageren? In welke voorbeelden herken jij jezelf?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A67505C-7336-4F8A-87E1-1F6C60EC25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1135" y="1739972"/>
            <a:ext cx="2381250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772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673337AF-EFFA-4527-BA1D-E8AB50858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048" y="1534600"/>
            <a:ext cx="4002749" cy="5134839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A7BA4A0C-3E06-42CA-BF53-8D209F7D4464}"/>
              </a:ext>
            </a:extLst>
          </p:cNvPr>
          <p:cNvSpPr/>
          <p:nvPr/>
        </p:nvSpPr>
        <p:spPr>
          <a:xfrm>
            <a:off x="265918" y="510381"/>
            <a:ext cx="8493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Fijne vakantie allemaal!!!</a:t>
            </a:r>
          </a:p>
        </p:txBody>
      </p:sp>
    </p:spTree>
    <p:extLst>
      <p:ext uri="{BB962C8B-B14F-4D97-AF65-F5344CB8AC3E}">
        <p14:creationId xmlns:p14="http://schemas.microsoft.com/office/powerpoint/2010/main" val="1690245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8" name="Group 70">
            <a:extLst>
              <a:ext uri="{FF2B5EF4-FFF2-40B4-BE49-F238E27FC236}">
                <a16:creationId xmlns:a16="http://schemas.microsoft.com/office/drawing/2014/main" id="{10BE40E3-5550-4CDD-B4FD-387C33EBF1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1A6B738-E50C-4653-B343-B9D6A5EA27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98768D6-B28C-40A3-B381-39306F581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23">
              <a:extLst>
                <a:ext uri="{FF2B5EF4-FFF2-40B4-BE49-F238E27FC236}">
                  <a16:creationId xmlns:a16="http://schemas.microsoft.com/office/drawing/2014/main" id="{B27C15B9-7795-4321-AB30-DF1DEF65C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25">
              <a:extLst>
                <a:ext uri="{FF2B5EF4-FFF2-40B4-BE49-F238E27FC236}">
                  <a16:creationId xmlns:a16="http://schemas.microsoft.com/office/drawing/2014/main" id="{578EC957-1F3F-4C00-B023-C8725C217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3D642632-BBD5-46D6-A91D-9B2BF6821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7">
              <a:extLst>
                <a:ext uri="{FF2B5EF4-FFF2-40B4-BE49-F238E27FC236}">
                  <a16:creationId xmlns:a16="http://schemas.microsoft.com/office/drawing/2014/main" id="{BF9D518D-AFF5-4DE2-AEE2-0EC15479A9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8">
              <a:extLst>
                <a:ext uri="{FF2B5EF4-FFF2-40B4-BE49-F238E27FC236}">
                  <a16:creationId xmlns:a16="http://schemas.microsoft.com/office/drawing/2014/main" id="{14EF979B-B00D-460C-BD56-7EEAFB7E0F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9">
              <a:extLst>
                <a:ext uri="{FF2B5EF4-FFF2-40B4-BE49-F238E27FC236}">
                  <a16:creationId xmlns:a16="http://schemas.microsoft.com/office/drawing/2014/main" id="{3E40F9A1-6B82-400F-9397-26D1D36F1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2EF7DDF1-FF86-4CA4-B08B-8939557EBD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6D7C1F89-72B2-4FDC-B9E2-04F52D5C5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Rechthoek 1">
            <a:extLst>
              <a:ext uri="{FF2B5EF4-FFF2-40B4-BE49-F238E27FC236}">
                <a16:creationId xmlns:a16="http://schemas.microsoft.com/office/drawing/2014/main" id="{ED954402-F743-4043-A55F-F1B0244F7E2D}"/>
              </a:ext>
            </a:extLst>
          </p:cNvPr>
          <p:cNvSpPr/>
          <p:nvPr/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Begrippen in deze les:</a:t>
            </a:r>
            <a:endParaRPr lang="en-US" sz="3600" b="1" cap="none" spc="0">
              <a:ln w="22225">
                <a:solidFill>
                  <a:schemeClr val="accent2"/>
                </a:solidFill>
                <a:prstDash val="solid"/>
              </a:ln>
              <a:solidFill>
                <a:schemeClr val="accent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DB7BB8E0-AFC7-4B2A-A374-E2CC97573F1A}"/>
              </a:ext>
            </a:extLst>
          </p:cNvPr>
          <p:cNvSpPr txBox="1"/>
          <p:nvPr/>
        </p:nvSpPr>
        <p:spPr>
          <a:xfrm>
            <a:off x="4063160" y="2160589"/>
            <a:ext cx="5207839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Motiverende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gespreksvoering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pag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66)</a:t>
            </a:r>
          </a:p>
          <a:p>
            <a: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Oplossingsgerichte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methodiek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pag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67)</a:t>
            </a:r>
          </a:p>
        </p:txBody>
      </p:sp>
      <p:pic>
        <p:nvPicPr>
          <p:cNvPr id="1026" name="Picture 2" descr="kwartiermaken nu (@kwartiermakennu) | Twitter">
            <a:extLst>
              <a:ext uri="{FF2B5EF4-FFF2-40B4-BE49-F238E27FC236}">
                <a16:creationId xmlns:a16="http://schemas.microsoft.com/office/drawing/2014/main" id="{3464E848-B36A-4A03-B286-D304DE203D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9" r="10154"/>
          <a:stretch/>
        </p:blipFill>
        <p:spPr bwMode="auto">
          <a:xfrm>
            <a:off x="677334" y="2159331"/>
            <a:ext cx="3144597" cy="388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EC8841B9-267A-4010-BB88-867A1772D6BF}"/>
              </a:ext>
            </a:extLst>
          </p:cNvPr>
          <p:cNvSpPr txBox="1"/>
          <p:nvPr/>
        </p:nvSpPr>
        <p:spPr>
          <a:xfrm>
            <a:off x="4590155" y="3548372"/>
            <a:ext cx="3953326" cy="28469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nl-NL" b="1" dirty="0"/>
              <a:t>Uit hoofdstuk 9:</a:t>
            </a:r>
          </a:p>
          <a:p>
            <a:pPr>
              <a:spcAft>
                <a:spcPts val="600"/>
              </a:spcAft>
            </a:pPr>
            <a:r>
              <a:rPr lang="nl-NL" dirty="0"/>
              <a:t>3. Participatiewet</a:t>
            </a:r>
          </a:p>
          <a:p>
            <a:pPr>
              <a:spcAft>
                <a:spcPts val="600"/>
              </a:spcAft>
            </a:pPr>
            <a:r>
              <a:rPr lang="nl-NL" dirty="0"/>
              <a:t>4. Zorgregiecentrum</a:t>
            </a:r>
          </a:p>
          <a:p>
            <a:pPr>
              <a:spcAft>
                <a:spcPts val="600"/>
              </a:spcAft>
            </a:pPr>
            <a:r>
              <a:rPr lang="nl-NL" dirty="0"/>
              <a:t>5. </a:t>
            </a:r>
            <a:r>
              <a:rPr lang="nl-NL" dirty="0" err="1"/>
              <a:t>Kwartiermaken</a:t>
            </a:r>
            <a:endParaRPr lang="nl-NL" dirty="0"/>
          </a:p>
          <a:p>
            <a:pPr>
              <a:spcAft>
                <a:spcPts val="600"/>
              </a:spcAft>
            </a:pPr>
            <a:r>
              <a:rPr lang="nl-NL" dirty="0"/>
              <a:t>6. Maatschappelijk steunsysteem</a:t>
            </a:r>
          </a:p>
          <a:p>
            <a:pPr>
              <a:spcAft>
                <a:spcPts val="600"/>
              </a:spcAft>
            </a:pPr>
            <a:r>
              <a:rPr lang="nl-NL" dirty="0"/>
              <a:t>7. </a:t>
            </a:r>
            <a:r>
              <a:rPr lang="nl-NL" dirty="0" err="1"/>
              <a:t>Herstelondersteunende</a:t>
            </a:r>
            <a:r>
              <a:rPr lang="nl-NL" dirty="0"/>
              <a:t> zorg</a:t>
            </a:r>
          </a:p>
          <a:p>
            <a:pPr>
              <a:spcAft>
                <a:spcPts val="600"/>
              </a:spcAft>
            </a:pPr>
            <a:r>
              <a:rPr lang="nl-NL" dirty="0"/>
              <a:t>8. </a:t>
            </a:r>
            <a:r>
              <a:rPr lang="nl-NL" dirty="0" err="1"/>
              <a:t>Herstelondersteunend</a:t>
            </a:r>
            <a:r>
              <a:rPr lang="nl-NL" dirty="0"/>
              <a:t> begeleiden</a:t>
            </a:r>
          </a:p>
          <a:p>
            <a:pPr>
              <a:spcAft>
                <a:spcPts val="600"/>
              </a:spcAft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8794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2FC682A1-CFDA-4DB7-A17F-78BBA86FBB6A}"/>
              </a:ext>
            </a:extLst>
          </p:cNvPr>
          <p:cNvSpPr/>
          <p:nvPr/>
        </p:nvSpPr>
        <p:spPr>
          <a:xfrm>
            <a:off x="594558" y="4224312"/>
            <a:ext cx="55014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2"/>
              </a:rPr>
              <a:t>https://www.youtube.com/watch?v=PCFX8hUPCbQ</a:t>
            </a:r>
            <a:endParaRPr lang="nl-NL" dirty="0"/>
          </a:p>
          <a:p>
            <a:endParaRPr lang="nl-NL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6F22D21A-E5FD-4F79-8446-4662699F2B93}"/>
              </a:ext>
            </a:extLst>
          </p:cNvPr>
          <p:cNvSpPr/>
          <p:nvPr/>
        </p:nvSpPr>
        <p:spPr>
          <a:xfrm>
            <a:off x="-3071" y="557006"/>
            <a:ext cx="10634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Motiverende gespreksvoering (66)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E1A193B-DCCF-4398-8A55-004C1906C9A4}"/>
              </a:ext>
            </a:extLst>
          </p:cNvPr>
          <p:cNvSpPr txBox="1"/>
          <p:nvPr/>
        </p:nvSpPr>
        <p:spPr>
          <a:xfrm>
            <a:off x="719882" y="1812175"/>
            <a:ext cx="947246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Doel: 	cliënten motiveren hun gedrag te veranderen. Een cliënt zwabbert tussen willen</a:t>
            </a:r>
          </a:p>
          <a:p>
            <a:r>
              <a:rPr lang="nl-NL"/>
              <a:t> 		veranderen en liever niets veranderen</a:t>
            </a:r>
          </a:p>
          <a:p>
            <a:r>
              <a:rPr lang="nl-NL"/>
              <a:t>Basis: 	samenwerking op basis van gelijkwaardigheid tussen jou en de cliënt</a:t>
            </a:r>
          </a:p>
          <a:p>
            <a:r>
              <a:rPr lang="nl-NL"/>
              <a:t>Vorm: 	gesprekstechnieken om de motivatie te ontwikkelen. Verandertaal uitlokken</a:t>
            </a:r>
          </a:p>
          <a:p>
            <a:endParaRPr lang="nl-NL"/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B95F3C3-1399-4A29-9E7A-32B29A33D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5725" y="5055879"/>
            <a:ext cx="2200275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349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F2B4773-3207-44CC-B7AC-892B70498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B8267CA-A7A5-4E11-9D92-4EAC3DD3E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83D61B5-C6B4-4A4B-85AD-FEE7A54912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A0B67FE4-688F-4497-8BFD-157613A697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3BF5BE1A-9BAC-4581-A82B-FD8FE31595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971E5644-6772-414A-8199-E30BFB02A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E8246D50-BB0C-408E-93FD-7B8D63A7F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AFBC5D22-68C1-44FB-8181-CB84ECAA83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FB6D0FCE-FBDB-4655-A1A7-640B1E86B5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BC8157DF-FD90-4AD6-B803-3AC0ACD8E6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3548B067-9D63-4D21-92EF-CBC9E6338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Rechthoek 1">
            <a:extLst>
              <a:ext uri="{FF2B5EF4-FFF2-40B4-BE49-F238E27FC236}">
                <a16:creationId xmlns:a16="http://schemas.microsoft.com/office/drawing/2014/main" id="{B514C0B7-4169-40ED-B983-A7604B1072A5}"/>
              </a:ext>
            </a:extLst>
          </p:cNvPr>
          <p:cNvSpPr/>
          <p:nvPr/>
        </p:nvSpPr>
        <p:spPr>
          <a:xfrm>
            <a:off x="676745" y="609600"/>
            <a:ext cx="4013979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600" b="0" cap="none" spc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Oplossingsgericht werken (67)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605B670-8014-45A7-9626-86D9F7192F7E}"/>
              </a:ext>
            </a:extLst>
          </p:cNvPr>
          <p:cNvSpPr txBox="1"/>
          <p:nvPr/>
        </p:nvSpPr>
        <p:spPr>
          <a:xfrm>
            <a:off x="685167" y="2160589"/>
            <a:ext cx="3720916" cy="3560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Uitgaan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van de eigen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kracht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van de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cliënt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cliënt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heeft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zelf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sleutel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tot de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oplossing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van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zijn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problemen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Vragen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volgens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vast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stramien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29ABCA0-090E-40E1-AC45-1964B9BD6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17969"/>
            <a:ext cx="5530097" cy="6213594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AA6D547A-40C3-4FB3-978B-FB0A3D90A25C}"/>
              </a:ext>
            </a:extLst>
          </p:cNvPr>
          <p:cNvSpPr/>
          <p:nvPr/>
        </p:nvSpPr>
        <p:spPr>
          <a:xfrm>
            <a:off x="7405248" y="6368650"/>
            <a:ext cx="4529367" cy="508917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>
            <a:noAutofit/>
          </a:bodyPr>
          <a:lstStyle/>
          <a:p>
            <a:pPr algn="ctr">
              <a:spcAft>
                <a:spcPts val="600"/>
              </a:spcAft>
            </a:pPr>
            <a:r>
              <a:rPr lang="nl-NL" sz="1300" dirty="0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https://www.mesters.nl/WEBLOG/Oplossingsgerichte%20Vragen.html</a:t>
            </a:r>
            <a:endParaRPr lang="nl-NL" sz="1300" dirty="0">
              <a:solidFill>
                <a:srgbClr val="FFFFFF"/>
              </a:solidFill>
            </a:endParaRPr>
          </a:p>
          <a:p>
            <a:pPr algn="ctr">
              <a:spcAft>
                <a:spcPts val="600"/>
              </a:spcAft>
            </a:pPr>
            <a:endParaRPr lang="nl-NL" sz="1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428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6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7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980DA45-F01A-4973-8DA1-D1BC0FC988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712" y="1131994"/>
            <a:ext cx="9504453" cy="4590386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5849F030-8972-4919-BB5B-E36E71781571}"/>
              </a:ext>
            </a:extLst>
          </p:cNvPr>
          <p:cNvSpPr/>
          <p:nvPr/>
        </p:nvSpPr>
        <p:spPr>
          <a:xfrm>
            <a:off x="5792321" y="406000"/>
            <a:ext cx="6280024" cy="19724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4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B21AFAD-51CD-4EAA-9DDC-D989AC580C15}"/>
              </a:ext>
            </a:extLst>
          </p:cNvPr>
          <p:cNvSpPr txBox="1"/>
          <p:nvPr/>
        </p:nvSpPr>
        <p:spPr>
          <a:xfrm rot="20433527">
            <a:off x="3981688" y="1335102"/>
            <a:ext cx="5933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Wat zou je een volgende keer anders kunnen proberen?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11BFCC4-5332-4BEA-9EE5-59653C7FE9E3}"/>
              </a:ext>
            </a:extLst>
          </p:cNvPr>
          <p:cNvSpPr txBox="1"/>
          <p:nvPr/>
        </p:nvSpPr>
        <p:spPr>
          <a:xfrm>
            <a:off x="6094476" y="2036944"/>
            <a:ext cx="5482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merken anderen dat je op de goede weg bent?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868B4DB-D12D-4887-BAB6-AF63851AEC74}"/>
              </a:ext>
            </a:extLst>
          </p:cNvPr>
          <p:cNvSpPr txBox="1"/>
          <p:nvPr/>
        </p:nvSpPr>
        <p:spPr>
          <a:xfrm rot="313578">
            <a:off x="6733176" y="3103071"/>
            <a:ext cx="4107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Wat zou je het meest helpen? 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39C489-B2EA-449F-80CE-57E0767349DA}"/>
              </a:ext>
            </a:extLst>
          </p:cNvPr>
          <p:cNvSpPr txBox="1"/>
          <p:nvPr/>
        </p:nvSpPr>
        <p:spPr>
          <a:xfrm>
            <a:off x="6675120" y="4013200"/>
            <a:ext cx="4854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Denk eens terug aan wanneer het wel lukte. </a:t>
            </a:r>
          </a:p>
          <a:p>
            <a:r>
              <a:rPr lang="nl-NL" dirty="0"/>
              <a:t>Hoe is het je toen gelukt?</a:t>
            </a:r>
          </a:p>
        </p:txBody>
      </p:sp>
    </p:spTree>
    <p:extLst>
      <p:ext uri="{BB962C8B-B14F-4D97-AF65-F5344CB8AC3E}">
        <p14:creationId xmlns:p14="http://schemas.microsoft.com/office/powerpoint/2010/main" val="891121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0383195D-3B7B-4134-8B50-79F419BF7144}"/>
              </a:ext>
            </a:extLst>
          </p:cNvPr>
          <p:cNvSpPr/>
          <p:nvPr/>
        </p:nvSpPr>
        <p:spPr>
          <a:xfrm>
            <a:off x="-873632" y="66173"/>
            <a:ext cx="1297610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4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H9 Participatie van mensen met een PS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3FE553D-3373-4ECC-A4E0-618B01AC6D1F}"/>
              </a:ext>
            </a:extLst>
          </p:cNvPr>
          <p:cNvSpPr txBox="1"/>
          <p:nvPr/>
        </p:nvSpPr>
        <p:spPr>
          <a:xfrm>
            <a:off x="638175" y="2719626"/>
            <a:ext cx="91711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Mensen met een psychische stoornis hebben last van hun etiket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49BEF92-6616-4A65-AFE6-BC19CDFC7437}"/>
              </a:ext>
            </a:extLst>
          </p:cNvPr>
          <p:cNvSpPr txBox="1"/>
          <p:nvPr/>
        </p:nvSpPr>
        <p:spPr>
          <a:xfrm>
            <a:off x="689263" y="3550623"/>
            <a:ext cx="779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Maatschappelijk participeren gaat daarom moeilijk.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9CB32D1-5DD5-47BF-B1AE-A70037807B14}"/>
              </a:ext>
            </a:extLst>
          </p:cNvPr>
          <p:cNvSpPr txBox="1"/>
          <p:nvPr/>
        </p:nvSpPr>
        <p:spPr>
          <a:xfrm>
            <a:off x="638175" y="4381620"/>
            <a:ext cx="87511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Participatiewet (2015): rol van de gemeenten voor mensen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buiten de boot vallen als het om kans op werk gaat.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A19D73F8-495E-4D28-883D-02E0BD1CC6E6}"/>
              </a:ext>
            </a:extLst>
          </p:cNvPr>
          <p:cNvSpPr txBox="1"/>
          <p:nvPr/>
        </p:nvSpPr>
        <p:spPr>
          <a:xfrm>
            <a:off x="638175" y="5625973"/>
            <a:ext cx="10368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Zelfregiecentrum: vanuit eigen kracht van mensen een passende baan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voor de persoon creëren (heet ook wel: herstelcentrum)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8F437A42-2BF0-4207-8E0A-1064BEA03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6259" y="1020383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143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F9D29B7A-CEA6-49FA-8752-C477FE7F9B64}"/>
              </a:ext>
            </a:extLst>
          </p:cNvPr>
          <p:cNvSpPr txBox="1"/>
          <p:nvPr/>
        </p:nvSpPr>
        <p:spPr>
          <a:xfrm>
            <a:off x="1219199" y="890587"/>
            <a:ext cx="729615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5 kernwaarden voor zelfregiecentra:</a:t>
            </a:r>
          </a:p>
          <a:p>
            <a:endParaRPr lang="nl-NL" sz="2400" dirty="0"/>
          </a:p>
          <a:p>
            <a:endParaRPr lang="nl-NL" sz="2400" dirty="0"/>
          </a:p>
          <a:p>
            <a:pPr marL="457200" indent="-457200">
              <a:buAutoNum type="arabicPeriod"/>
            </a:pPr>
            <a:r>
              <a:rPr lang="nl-NL" sz="2400" dirty="0"/>
              <a:t>Iedereen heeft zijn eigen kwaliteiten</a:t>
            </a:r>
          </a:p>
          <a:p>
            <a:pPr marL="457200" indent="-457200">
              <a:buAutoNum type="arabicPeriod"/>
            </a:pPr>
            <a:r>
              <a:rPr lang="nl-NL" sz="2400" dirty="0"/>
              <a:t>Iedereen heeft een unieke persoonlijkheid</a:t>
            </a:r>
          </a:p>
          <a:p>
            <a:pPr marL="457200" indent="-457200">
              <a:buAutoNum type="arabicPeriod"/>
            </a:pPr>
            <a:r>
              <a:rPr lang="nl-NL" sz="2400" dirty="0"/>
              <a:t>Iedereen met ervaringskennis kan deze inzetten </a:t>
            </a:r>
            <a:r>
              <a:rPr lang="nl-NL" sz="2400" dirty="0" err="1"/>
              <a:t>tbv</a:t>
            </a:r>
            <a:r>
              <a:rPr lang="nl-NL" sz="2400" dirty="0"/>
              <a:t> zichzelf en de anderen</a:t>
            </a:r>
          </a:p>
          <a:p>
            <a:pPr marL="457200" indent="-457200">
              <a:buAutoNum type="arabicPeriod"/>
            </a:pPr>
            <a:r>
              <a:rPr lang="nl-NL" sz="2400" dirty="0"/>
              <a:t>Iedereen kan zich ontwikkelen</a:t>
            </a:r>
          </a:p>
          <a:p>
            <a:pPr marL="457200" indent="-457200">
              <a:buAutoNum type="arabicPeriod"/>
            </a:pPr>
            <a:r>
              <a:rPr lang="nl-NL" sz="2400" dirty="0"/>
              <a:t>Iedereen heeft recht op experimenteerruimte</a:t>
            </a:r>
          </a:p>
          <a:p>
            <a:pPr marL="457200" indent="-457200">
              <a:buAutoNum type="arabicPeriod"/>
            </a:pPr>
            <a:endParaRPr lang="nl-NL" sz="2400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F0EE0A28-EE57-444C-B2C3-5439F1A537BA}"/>
              </a:ext>
            </a:extLst>
          </p:cNvPr>
          <p:cNvSpPr/>
          <p:nvPr/>
        </p:nvSpPr>
        <p:spPr>
          <a:xfrm>
            <a:off x="1504950" y="514418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https://www.vriendendienstendeventer.nl/zelfregie-en-herstelcentrum-deventer</a:t>
            </a:r>
            <a:endParaRPr lang="nl-NL" dirty="0"/>
          </a:p>
          <a:p>
            <a:endParaRPr lang="nl-NL" dirty="0"/>
          </a:p>
          <a:p>
            <a:r>
              <a:rPr lang="nl-NL" dirty="0"/>
              <a:t>Lees het voorbeeld op bladzijde 104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3014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ED1D0F73-F04A-41D1-97C5-999ABAF2D180}"/>
              </a:ext>
            </a:extLst>
          </p:cNvPr>
          <p:cNvSpPr/>
          <p:nvPr/>
        </p:nvSpPr>
        <p:spPr>
          <a:xfrm>
            <a:off x="972843" y="700385"/>
            <a:ext cx="4874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Kwartiermaken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C8C677B-68BE-46E3-B3E1-E02266E6DF3E}"/>
              </a:ext>
            </a:extLst>
          </p:cNvPr>
          <p:cNvSpPr txBox="1"/>
          <p:nvPr/>
        </p:nvSpPr>
        <p:spPr>
          <a:xfrm>
            <a:off x="1009650" y="2381250"/>
            <a:ext cx="73805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Verzamelbegrip voor</a:t>
            </a:r>
          </a:p>
          <a:p>
            <a:endParaRPr lang="nl-NL" sz="2400" dirty="0"/>
          </a:p>
          <a:p>
            <a:r>
              <a:rPr lang="nl-NL" sz="2400" dirty="0"/>
              <a:t>Alle activiteiten om ruimte te maken in wijken voor</a:t>
            </a:r>
          </a:p>
          <a:p>
            <a:r>
              <a:rPr lang="nl-NL" sz="2400" dirty="0"/>
              <a:t>mensen met psychiatrische problematiek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AB3B0F19-8E0B-4A9E-BFD3-B0AF3F301F24}"/>
              </a:ext>
            </a:extLst>
          </p:cNvPr>
          <p:cNvSpPr/>
          <p:nvPr/>
        </p:nvSpPr>
        <p:spPr>
          <a:xfrm>
            <a:off x="1426068" y="483938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https://www.werkplaatsensociaaldomein.nl/nieuws/portret-wmo-werkplaats-friesland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6247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1E7BE93F-24AD-4C34-A3D9-9DBC8955DABA}"/>
              </a:ext>
            </a:extLst>
          </p:cNvPr>
          <p:cNvSpPr/>
          <p:nvPr/>
        </p:nvSpPr>
        <p:spPr>
          <a:xfrm>
            <a:off x="172208" y="224135"/>
            <a:ext cx="114666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Maatschappelijk Steunsysteem (106)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91A56F0-34CF-488E-98F3-8BC237CA0CBB}"/>
              </a:ext>
            </a:extLst>
          </p:cNvPr>
          <p:cNvSpPr txBox="1"/>
          <p:nvPr/>
        </p:nvSpPr>
        <p:spPr>
          <a:xfrm>
            <a:off x="257175" y="1490008"/>
            <a:ext cx="97353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400" dirty="0"/>
              <a:t>Een gecoördineerd netwerk van personen, diensten en voorzieningen</a:t>
            </a:r>
          </a:p>
          <a:p>
            <a:pPr algn="ctr"/>
            <a:r>
              <a:rPr lang="nl-NL" sz="2400" dirty="0"/>
              <a:t>Waarvan kwetsbare mensen zelf deel uitmaken</a:t>
            </a:r>
          </a:p>
          <a:p>
            <a:pPr algn="ctr"/>
            <a:r>
              <a:rPr lang="nl-NL" sz="2400" dirty="0"/>
              <a:t>En dat hen en evt. mantelzorgers </a:t>
            </a:r>
          </a:p>
          <a:p>
            <a:pPr algn="ctr"/>
            <a:r>
              <a:rPr lang="nl-NL" sz="2400" dirty="0"/>
              <a:t>ondersteunt bij</a:t>
            </a:r>
          </a:p>
          <a:p>
            <a:pPr algn="ctr"/>
            <a:r>
              <a:rPr lang="nl-NL" sz="2400" dirty="0"/>
              <a:t> maatschappelijke participatie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0552E1B-FDE8-4169-8996-17D8324ADD58}"/>
              </a:ext>
            </a:extLst>
          </p:cNvPr>
          <p:cNvSpPr txBox="1"/>
          <p:nvPr/>
        </p:nvSpPr>
        <p:spPr>
          <a:xfrm>
            <a:off x="2029294" y="5173028"/>
            <a:ext cx="61911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Jip en Janneke zeggen:</a:t>
            </a:r>
          </a:p>
          <a:p>
            <a:r>
              <a:rPr lang="nl-NL" dirty="0"/>
              <a:t>Samenwerkingsverbanden rond en met kwetsbare mensen</a:t>
            </a:r>
          </a:p>
          <a:p>
            <a:r>
              <a:rPr lang="nl-NL" dirty="0"/>
              <a:t>zodat ze maatschappelijk mee kunnen doen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189795A-F7FA-456F-97D4-4A03EAECC5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5382" y="4085518"/>
            <a:ext cx="1201103" cy="1118624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1988FD8F-37C6-4599-8F49-ADB3BEC79AAE}"/>
              </a:ext>
            </a:extLst>
          </p:cNvPr>
          <p:cNvSpPr txBox="1"/>
          <p:nvPr/>
        </p:nvSpPr>
        <p:spPr>
          <a:xfrm>
            <a:off x="4524292" y="6449199"/>
            <a:ext cx="4492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Welke instanties ken je die hierbij horen?</a:t>
            </a:r>
          </a:p>
        </p:txBody>
      </p:sp>
    </p:spTree>
    <p:extLst>
      <p:ext uri="{BB962C8B-B14F-4D97-AF65-F5344CB8AC3E}">
        <p14:creationId xmlns:p14="http://schemas.microsoft.com/office/powerpoint/2010/main" val="68078518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597</Words>
  <Application>Microsoft Office PowerPoint</Application>
  <PresentationFormat>Breedbeeld</PresentationFormat>
  <Paragraphs>84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Hoofdstuk 9: participatie, rehabilitatie en herstelondersteunende zorg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9: participatie, rehabilitatie en herstelondersteunende zorg</dc:title>
  <dc:creator>Laura Beeftink</dc:creator>
  <cp:lastModifiedBy>Laura Beeftink</cp:lastModifiedBy>
  <cp:revision>7</cp:revision>
  <dcterms:created xsi:type="dcterms:W3CDTF">2020-12-15T12:02:53Z</dcterms:created>
  <dcterms:modified xsi:type="dcterms:W3CDTF">2020-12-15T13:16:32Z</dcterms:modified>
</cp:coreProperties>
</file>