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4" r:id="rId2"/>
    <p:sldId id="256" r:id="rId3"/>
    <p:sldId id="257" r:id="rId4"/>
    <p:sldId id="258" r:id="rId5"/>
    <p:sldId id="259" r:id="rId6"/>
    <p:sldId id="260" r:id="rId7"/>
    <p:sldId id="261" r:id="rId8"/>
    <p:sldId id="262" r:id="rId9"/>
    <p:sldId id="263" r:id="rId10"/>
  </p:sldIdLst>
  <p:sldSz cx="12192000" cy="6858000"/>
  <p:notesSz cx="6858000" cy="9144000"/>
  <p:defaultTextStyle>
    <a:defPPr>
      <a:defRPr lang="en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35515" autoAdjust="0"/>
    <p:restoredTop sz="94660"/>
  </p:normalViewPr>
  <p:slideViewPr>
    <p:cSldViewPr snapToGrid="0">
      <p:cViewPr varScale="1">
        <p:scale>
          <a:sx n="65" d="100"/>
          <a:sy n="65" d="100"/>
        </p:scale>
        <p:origin x="102" y="22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3C54A4D-2030-4403-B46C-48B51B0F07A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  <a:endParaRPr lang="en-NL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9F3D68A-A675-4D90-ABF0-0D593E42B5B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NL"/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85F2A5F-663D-4ED2-8764-2843E68DAA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2350275-40A6-4556-BD09-0FA833A369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EEBA047B-99CC-41B5-8BB6-BEACFC6D64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0120292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328E34-9448-45B6-9245-A9565AC7BD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NL"/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26DBA934-0DCC-441E-B022-28873A42DD4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NL"/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A699834-2094-43FB-9957-FDF674546A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DEF135B-DF5C-4B55-BD9E-B5092442C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6C5982E-63BA-496E-8E8B-A8C237F8FC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8303494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D98CB54B-0A72-4B35-995F-23E615205BB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NL"/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B84E959F-1AAA-4E3A-9EAC-3E6C8A8753F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NL"/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7072998-5F19-4722-BF3C-7E51C33EC3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A9707814-72F2-4102-8FEA-10B82C1D58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646C07A-EB4E-4446-A3C3-C8F11B5820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8243572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16FE579-23D2-4A49-BDF8-FE07E56E7F3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BB8A3AB-0B40-4579-A05F-49C44C4800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NL"/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C680A04-3921-4E5D-8B77-E9DCDB1E7D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DBB53D7-C515-4C9C-8639-BFDA4EA1F6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963F9ED9-0EBC-45E2-B474-14D30108EC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7519212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1D7831F-7D2B-449D-8C14-0C9C79E296A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  <a:endParaRPr lang="en-NL"/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F320170D-F93C-43ED-BC18-13542EA753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DC51D1F3-DD6A-42FB-81C3-09D7597348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6913135E-CC51-48E1-A7FB-9200EE94F4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BD09A3B-001A-474D-8FA4-990EA430E6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9010792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000482F-6526-4CE5-897E-064D337D948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6370ADA-A1F5-405D-ABEB-6E6F425322C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NL"/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DC427C11-E765-49A0-B798-89640AEE65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NL"/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E3EA707C-9E35-4EC4-B9D3-75998DD3D6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44519D23-96D3-4001-B0E9-BA97C6BCF9A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90468750-D66F-4B61-B161-F0F741AE85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7243882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83478F3-50D4-4035-A342-C1941E5A29B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NL"/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07F85765-D318-4F1A-8B8D-7811E1E23FB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2EC521C4-34A6-4CD9-A72F-F9D9F2933A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NL"/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4A01B2B4-8AF8-4CCD-8865-90A84D7CECB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3325724F-319E-466C-A0FA-528E179FB48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NL"/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E4D794FF-162E-482B-AEFB-DB35D7EF207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46349242-69C4-4853-B165-19FC395926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1B188239-63B5-4995-AED9-329B62A32D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2655753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B864A2B-6BAC-4E5D-B42F-E32F4E44C3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NL"/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E9D2C1F8-825B-4E4A-AD3C-193B5393F6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B4244D68-6CC1-418E-A52B-0892E0161B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A55CB007-840B-4EB8-84B1-AAD2F80C86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7912285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8AE5E6D8-155D-4DF2-BFBE-C1FCF005AC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2169240A-846B-4BFA-BE0E-083308FFA7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87C5166F-7F1B-47A2-8D04-786B60ACC8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7258637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08E915A-36FB-4C61-8D4B-8F3D87CD532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A03A88A-0894-4B0D-AA34-993F21B696A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FF52D63A-1324-46B9-A438-9C539FD4795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8254B69D-2E28-4CF9-91F5-5B5B9A91B4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0FFCD0E0-AF1D-4BF8-8327-FC83A51821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E67986B1-C64B-4909-ADC0-A8D83C25C1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34829513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2CB99B6-F025-4EAE-BE79-BFD178797BD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NL"/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89FC8583-722A-4890-A31D-FE7ED8D5EEA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019D1DA-3FCF-4123-9E63-F43AB542D4B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DED57FF-A570-4B9F-B5D9-CF03F73215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EF15E314-1D8F-4F82-BE06-FA0A28F559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3D3871FE-F9F9-45BD-BBB2-00439D7030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28035323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5CF15A41-B67B-4AD6-8CD0-1083B15B5D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NL"/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29C25A0F-550D-4169-A60E-70A4998171F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NL"/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795F93C-04E8-4C5A-B237-7B6C6557EF7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87CD4BA-2475-4BA0-9660-C7CF898E6A59}" type="datetimeFigureOut">
              <a:rPr lang="en-NL" smtClean="0"/>
              <a:t>08/12/2021</a:t>
            </a:fld>
            <a:endParaRPr lang="en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B8BE904-7969-45D3-B15D-BBE371D6064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3F4E9A18-7F4F-49A0-9836-80285E415D3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38C914-1D71-4E2B-8B9B-1595FB4E600C}" type="slidenum">
              <a:rPr lang="en-NL" smtClean="0"/>
              <a:t>‹nr.›</a:t>
            </a:fld>
            <a:endParaRPr lang="en-NL"/>
          </a:p>
        </p:txBody>
      </p:sp>
    </p:spTree>
    <p:extLst>
      <p:ext uri="{BB962C8B-B14F-4D97-AF65-F5344CB8AC3E}">
        <p14:creationId xmlns:p14="http://schemas.microsoft.com/office/powerpoint/2010/main" val="17950771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88294908-8B00-4F58-BBBA-20F71A40AA9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Freeform: Shape 9">
            <a:extLst>
              <a:ext uri="{FF2B5EF4-FFF2-40B4-BE49-F238E27FC236}">
                <a16:creationId xmlns:a16="http://schemas.microsoft.com/office/drawing/2014/main" id="{4364C879-1404-4203-8E9D-CC5DE0A621A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82782" y="-1386168"/>
            <a:ext cx="2424873" cy="3611191"/>
          </a:xfrm>
          <a:custGeom>
            <a:avLst/>
            <a:gdLst>
              <a:gd name="connsiteX0" fmla="*/ 0 w 2424873"/>
              <a:gd name="connsiteY0" fmla="*/ 2424874 h 3611191"/>
              <a:gd name="connsiteX1" fmla="*/ 2424873 w 2424873"/>
              <a:gd name="connsiteY1" fmla="*/ 0 h 3611191"/>
              <a:gd name="connsiteX2" fmla="*/ 2424873 w 2424873"/>
              <a:gd name="connsiteY2" fmla="*/ 3611191 h 3611191"/>
              <a:gd name="connsiteX3" fmla="*/ 1186317 w 2424873"/>
              <a:gd name="connsiteY3" fmla="*/ 3611191 h 36111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24873" h="3611191">
                <a:moveTo>
                  <a:pt x="0" y="2424874"/>
                </a:moveTo>
                <a:lnTo>
                  <a:pt x="2424873" y="0"/>
                </a:lnTo>
                <a:lnTo>
                  <a:pt x="2424873" y="3611191"/>
                </a:lnTo>
                <a:lnTo>
                  <a:pt x="1186317" y="3611191"/>
                </a:lnTo>
                <a:close/>
              </a:path>
            </a:pathLst>
          </a:custGeom>
          <a:solidFill>
            <a:schemeClr val="accent4">
              <a:alpha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2" name="Freeform: Shape 11">
            <a:extLst>
              <a:ext uri="{FF2B5EF4-FFF2-40B4-BE49-F238E27FC236}">
                <a16:creationId xmlns:a16="http://schemas.microsoft.com/office/drawing/2014/main" id="{84617302-4B0D-4351-A6BB-6F0930D943A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1571000" y="-338582"/>
            <a:ext cx="1635955" cy="1635955"/>
          </a:xfrm>
          <a:custGeom>
            <a:avLst/>
            <a:gdLst>
              <a:gd name="connsiteX0" fmla="*/ 0 w 1635955"/>
              <a:gd name="connsiteY0" fmla="*/ 957987 h 1635955"/>
              <a:gd name="connsiteX1" fmla="*/ 957987 w 1635955"/>
              <a:gd name="connsiteY1" fmla="*/ 0 h 1635955"/>
              <a:gd name="connsiteX2" fmla="*/ 1635955 w 1635955"/>
              <a:gd name="connsiteY2" fmla="*/ 0 h 1635955"/>
              <a:gd name="connsiteX3" fmla="*/ 1635955 w 1635955"/>
              <a:gd name="connsiteY3" fmla="*/ 1635955 h 1635955"/>
              <a:gd name="connsiteX4" fmla="*/ 0 w 1635955"/>
              <a:gd name="connsiteY4" fmla="*/ 1635955 h 16359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35955" h="1635955">
                <a:moveTo>
                  <a:pt x="0" y="957987"/>
                </a:moveTo>
                <a:lnTo>
                  <a:pt x="957987" y="0"/>
                </a:lnTo>
                <a:lnTo>
                  <a:pt x="1635955" y="0"/>
                </a:lnTo>
                <a:lnTo>
                  <a:pt x="1635955" y="1635955"/>
                </a:lnTo>
                <a:lnTo>
                  <a:pt x="0" y="1635955"/>
                </a:lnTo>
                <a:close/>
              </a:path>
            </a:pathLst>
          </a:custGeom>
          <a:solidFill>
            <a:schemeClr val="accent4">
              <a:alpha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DA2C7802-C2E0-4218-8F89-8DD7CCD2CD1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9627985" y="-6588"/>
            <a:ext cx="4059393" cy="2548110"/>
          </a:xfrm>
          <a:custGeom>
            <a:avLst/>
            <a:gdLst>
              <a:gd name="connsiteX0" fmla="*/ 0 w 4059393"/>
              <a:gd name="connsiteY0" fmla="*/ 1511282 h 2548110"/>
              <a:gd name="connsiteX1" fmla="*/ 1511282 w 4059393"/>
              <a:gd name="connsiteY1" fmla="*/ 0 h 2548110"/>
              <a:gd name="connsiteX2" fmla="*/ 4059393 w 4059393"/>
              <a:gd name="connsiteY2" fmla="*/ 2548110 h 2548110"/>
              <a:gd name="connsiteX3" fmla="*/ 0 w 4059393"/>
              <a:gd name="connsiteY3" fmla="*/ 2548110 h 254811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059393" h="2548110">
                <a:moveTo>
                  <a:pt x="0" y="1511282"/>
                </a:moveTo>
                <a:lnTo>
                  <a:pt x="1511282" y="0"/>
                </a:lnTo>
                <a:lnTo>
                  <a:pt x="4059393" y="2548110"/>
                </a:lnTo>
                <a:lnTo>
                  <a:pt x="0" y="2548110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5" name="Rectangle 15">
            <a:extLst>
              <a:ext uri="{FF2B5EF4-FFF2-40B4-BE49-F238E27FC236}">
                <a16:creationId xmlns:a16="http://schemas.microsoft.com/office/drawing/2014/main" id="{A6D7111A-21E5-4EE9-8A78-10E5530F011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10262924" y="1465780"/>
            <a:ext cx="1185708" cy="1185708"/>
          </a:xfrm>
          <a:prstGeom prst="rect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7" name="Freeform: Shape 17">
            <a:extLst>
              <a:ext uri="{FF2B5EF4-FFF2-40B4-BE49-F238E27FC236}">
                <a16:creationId xmlns:a16="http://schemas.microsoft.com/office/drawing/2014/main" id="{A3969E80-A77B-49FC-9122-D89AFD5EE11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-29557" y="5198743"/>
            <a:ext cx="2444907" cy="2366116"/>
          </a:xfrm>
          <a:custGeom>
            <a:avLst/>
            <a:gdLst>
              <a:gd name="connsiteX0" fmla="*/ 0 w 2203753"/>
              <a:gd name="connsiteY0" fmla="*/ 0 h 2132734"/>
              <a:gd name="connsiteX1" fmla="*/ 2203753 w 2203753"/>
              <a:gd name="connsiteY1" fmla="*/ 0 h 2132734"/>
              <a:gd name="connsiteX2" fmla="*/ 2203753 w 2203753"/>
              <a:gd name="connsiteY2" fmla="*/ 576461 h 2132734"/>
              <a:gd name="connsiteX3" fmla="*/ 647480 w 2203753"/>
              <a:gd name="connsiteY3" fmla="*/ 2132734 h 2132734"/>
              <a:gd name="connsiteX4" fmla="*/ 0 w 2203753"/>
              <a:gd name="connsiteY4" fmla="*/ 1485255 h 21327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203753" h="2132734">
                <a:moveTo>
                  <a:pt x="0" y="0"/>
                </a:moveTo>
                <a:lnTo>
                  <a:pt x="2203753" y="0"/>
                </a:lnTo>
                <a:lnTo>
                  <a:pt x="2203753" y="576461"/>
                </a:lnTo>
                <a:lnTo>
                  <a:pt x="647480" y="2132734"/>
                </a:lnTo>
                <a:lnTo>
                  <a:pt x="0" y="1485255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9" name="Rectangle 19">
            <a:extLst>
              <a:ext uri="{FF2B5EF4-FFF2-40B4-BE49-F238E27FC236}">
                <a16:creationId xmlns:a16="http://schemas.microsoft.com/office/drawing/2014/main" id="{1849CA57-76BD-4CF2-80BA-D7A46A01B7B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1769787" y="5439893"/>
            <a:ext cx="928467" cy="928467"/>
          </a:xfrm>
          <a:prstGeom prst="rect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rgbClr val="FFFFFF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0" name="Freeform: Shape 21">
            <a:extLst>
              <a:ext uri="{FF2B5EF4-FFF2-40B4-BE49-F238E27FC236}">
                <a16:creationId xmlns:a16="http://schemas.microsoft.com/office/drawing/2014/main" id="{35E9085E-E730-4768-83D4-6CB7E9897153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3401311" y="734311"/>
            <a:ext cx="5389379" cy="5389379"/>
          </a:xfrm>
          <a:custGeom>
            <a:avLst/>
            <a:gdLst>
              <a:gd name="connsiteX0" fmla="*/ 0 w 5389379"/>
              <a:gd name="connsiteY0" fmla="*/ 540040 h 5389379"/>
              <a:gd name="connsiteX1" fmla="*/ 540040 w 5389379"/>
              <a:gd name="connsiteY1" fmla="*/ 0 h 5389379"/>
              <a:gd name="connsiteX2" fmla="*/ 5389379 w 5389379"/>
              <a:gd name="connsiteY2" fmla="*/ 0 h 5389379"/>
              <a:gd name="connsiteX3" fmla="*/ 5389379 w 5389379"/>
              <a:gd name="connsiteY3" fmla="*/ 4838655 h 5389379"/>
              <a:gd name="connsiteX4" fmla="*/ 4838655 w 5389379"/>
              <a:gd name="connsiteY4" fmla="*/ 5389379 h 5389379"/>
              <a:gd name="connsiteX5" fmla="*/ 0 w 5389379"/>
              <a:gd name="connsiteY5" fmla="*/ 5389379 h 53893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5389379" h="5389379">
                <a:moveTo>
                  <a:pt x="0" y="540040"/>
                </a:moveTo>
                <a:lnTo>
                  <a:pt x="540040" y="0"/>
                </a:lnTo>
                <a:lnTo>
                  <a:pt x="5389379" y="0"/>
                </a:lnTo>
                <a:lnTo>
                  <a:pt x="5389379" y="4838655"/>
                </a:lnTo>
                <a:lnTo>
                  <a:pt x="4838655" y="5389379"/>
                </a:lnTo>
                <a:lnTo>
                  <a:pt x="0" y="5389379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973272FE-A474-4CAE-8CA2-BCC8B476C3F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2700283" y="33283"/>
            <a:ext cx="6791435" cy="6791435"/>
          </a:xfrm>
          <a:custGeom>
            <a:avLst/>
            <a:gdLst>
              <a:gd name="connsiteX0" fmla="*/ 1860938 w 6791435"/>
              <a:gd name="connsiteY0" fmla="*/ 81158 h 6791435"/>
              <a:gd name="connsiteX1" fmla="*/ 1942096 w 6791435"/>
              <a:gd name="connsiteY1" fmla="*/ 0 h 6791435"/>
              <a:gd name="connsiteX2" fmla="*/ 6791435 w 6791435"/>
              <a:gd name="connsiteY2" fmla="*/ 0 h 6791435"/>
              <a:gd name="connsiteX3" fmla="*/ 6791435 w 6791435"/>
              <a:gd name="connsiteY3" fmla="*/ 4838655 h 6791435"/>
              <a:gd name="connsiteX4" fmla="*/ 6710277 w 6791435"/>
              <a:gd name="connsiteY4" fmla="*/ 4919813 h 6791435"/>
              <a:gd name="connsiteX5" fmla="*/ 6710277 w 6791435"/>
              <a:gd name="connsiteY5" fmla="*/ 81158 h 6791435"/>
              <a:gd name="connsiteX6" fmla="*/ 0 w 6791435"/>
              <a:gd name="connsiteY6" fmla="*/ 1942096 h 6791435"/>
              <a:gd name="connsiteX7" fmla="*/ 81158 w 6791435"/>
              <a:gd name="connsiteY7" fmla="*/ 1860938 h 6791435"/>
              <a:gd name="connsiteX8" fmla="*/ 81158 w 6791435"/>
              <a:gd name="connsiteY8" fmla="*/ 6710277 h 6791435"/>
              <a:gd name="connsiteX9" fmla="*/ 4919813 w 6791435"/>
              <a:gd name="connsiteY9" fmla="*/ 6710277 h 6791435"/>
              <a:gd name="connsiteX10" fmla="*/ 4838655 w 6791435"/>
              <a:gd name="connsiteY10" fmla="*/ 6791435 h 6791435"/>
              <a:gd name="connsiteX11" fmla="*/ 0 w 6791435"/>
              <a:gd name="connsiteY11" fmla="*/ 6791435 h 67914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6791435" h="6791435">
                <a:moveTo>
                  <a:pt x="1860938" y="81158"/>
                </a:moveTo>
                <a:lnTo>
                  <a:pt x="1942096" y="0"/>
                </a:lnTo>
                <a:lnTo>
                  <a:pt x="6791435" y="0"/>
                </a:lnTo>
                <a:lnTo>
                  <a:pt x="6791435" y="4838655"/>
                </a:lnTo>
                <a:lnTo>
                  <a:pt x="6710277" y="4919813"/>
                </a:lnTo>
                <a:lnTo>
                  <a:pt x="6710277" y="81158"/>
                </a:lnTo>
                <a:close/>
                <a:moveTo>
                  <a:pt x="0" y="1942096"/>
                </a:moveTo>
                <a:lnTo>
                  <a:pt x="81158" y="1860938"/>
                </a:lnTo>
                <a:lnTo>
                  <a:pt x="81158" y="6710277"/>
                </a:lnTo>
                <a:lnTo>
                  <a:pt x="4919813" y="6710277"/>
                </a:lnTo>
                <a:lnTo>
                  <a:pt x="4838655" y="6791435"/>
                </a:lnTo>
                <a:lnTo>
                  <a:pt x="0" y="6791435"/>
                </a:lnTo>
                <a:close/>
              </a:path>
            </a:pathLst>
          </a:custGeom>
          <a:solidFill>
            <a:srgbClr val="FFFFFF">
              <a:alpha val="6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92155F68-BCE3-4D64-8D75-7712882E324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514600" y="3981450"/>
            <a:ext cx="7180397" cy="2420900"/>
          </a:xfrm>
          <a:noFill/>
        </p:spPr>
        <p:txBody>
          <a:bodyPr>
            <a:normAutofit/>
          </a:bodyPr>
          <a:lstStyle/>
          <a:p>
            <a:r>
              <a:rPr lang="en-US" sz="3600" b="1" dirty="0" err="1">
                <a:solidFill>
                  <a:srgbClr val="080808"/>
                </a:solidFill>
              </a:rPr>
              <a:t>Betoog</a:t>
            </a:r>
            <a:endParaRPr lang="en-NL" sz="3600" b="1" dirty="0">
              <a:solidFill>
                <a:srgbClr val="080808"/>
              </a:solidFill>
            </a:endParaRPr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589FCE97-2FDA-49D7-B27C-4C69322894C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3204642" y="2353641"/>
            <a:ext cx="5782716" cy="2150719"/>
          </a:xfrm>
          <a:noFill/>
        </p:spPr>
        <p:txBody>
          <a:bodyPr anchor="ctr">
            <a:normAutofit/>
          </a:bodyPr>
          <a:lstStyle/>
          <a:p>
            <a:r>
              <a:rPr lang="en-US" sz="3600" dirty="0" err="1">
                <a:solidFill>
                  <a:srgbClr val="080808"/>
                </a:solidFill>
              </a:rPr>
              <a:t>Nederlands</a:t>
            </a:r>
            <a:r>
              <a:rPr lang="en-US" sz="3600" dirty="0">
                <a:solidFill>
                  <a:srgbClr val="080808"/>
                </a:solidFill>
              </a:rPr>
              <a:t> examen</a:t>
            </a:r>
            <a:endParaRPr lang="en-NL" sz="3600" dirty="0">
              <a:solidFill>
                <a:srgbClr val="080808"/>
              </a:solidFill>
            </a:endParaRPr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E07981EA-05A6-437C-88D7-B377B92B031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9629823" y="5457591"/>
            <a:ext cx="2231794" cy="2568811"/>
          </a:xfrm>
          <a:custGeom>
            <a:avLst/>
            <a:gdLst>
              <a:gd name="connsiteX0" fmla="*/ 0 w 2940086"/>
              <a:gd name="connsiteY0" fmla="*/ 0 h 3384061"/>
              <a:gd name="connsiteX1" fmla="*/ 2496112 w 2940086"/>
              <a:gd name="connsiteY1" fmla="*/ 0 h 3384061"/>
              <a:gd name="connsiteX2" fmla="*/ 2940086 w 2940086"/>
              <a:gd name="connsiteY2" fmla="*/ 443975 h 3384061"/>
              <a:gd name="connsiteX3" fmla="*/ 0 w 2940086"/>
              <a:gd name="connsiteY3" fmla="*/ 3384061 h 338406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40086" h="3384061">
                <a:moveTo>
                  <a:pt x="0" y="0"/>
                </a:moveTo>
                <a:lnTo>
                  <a:pt x="2496112" y="0"/>
                </a:lnTo>
                <a:lnTo>
                  <a:pt x="2940086" y="443975"/>
                </a:lnTo>
                <a:lnTo>
                  <a:pt x="0" y="3384061"/>
                </a:lnTo>
                <a:close/>
              </a:path>
            </a:pathLst>
          </a:custGeom>
          <a:solidFill>
            <a:schemeClr val="accent4">
              <a:alpha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15E3C750-986E-4769-B1AE-49289FBEE75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2700000">
            <a:off x="9720059" y="5243545"/>
            <a:ext cx="959985" cy="959985"/>
          </a:xfrm>
          <a:prstGeom prst="rect">
            <a:avLst/>
          </a:prstGeom>
          <a:solidFill>
            <a:schemeClr val="accent4">
              <a:alpha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150505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1000"/>
                                  </p:stCondLst>
                                  <p:iterate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7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76EFD3D9-44F0-4267-BCC1-1613E79D827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Freeform 6">
            <a:extLst>
              <a:ext uri="{FF2B5EF4-FFF2-40B4-BE49-F238E27FC236}">
                <a16:creationId xmlns:a16="http://schemas.microsoft.com/office/drawing/2014/main" id="{A779A851-95D6-41AF-937A-B0E4B7F6FA8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142164" y="900814"/>
            <a:ext cx="759618" cy="5710965"/>
          </a:xfrm>
          <a:custGeom>
            <a:avLst/>
            <a:gdLst>
              <a:gd name="T0" fmla="*/ 414 w 414"/>
              <a:gd name="T1" fmla="*/ 2447 h 2447"/>
              <a:gd name="T2" fmla="*/ 0 w 414"/>
              <a:gd name="T3" fmla="*/ 2247 h 2447"/>
              <a:gd name="T4" fmla="*/ 0 w 414"/>
              <a:gd name="T5" fmla="*/ 0 h 2447"/>
              <a:gd name="T6" fmla="*/ 414 w 414"/>
              <a:gd name="T7" fmla="*/ 200 h 2447"/>
              <a:gd name="T8" fmla="*/ 414 w 414"/>
              <a:gd name="T9" fmla="*/ 2447 h 244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414" h="2447">
                <a:moveTo>
                  <a:pt x="414" y="2447"/>
                </a:moveTo>
                <a:lnTo>
                  <a:pt x="0" y="2247"/>
                </a:lnTo>
                <a:lnTo>
                  <a:pt x="0" y="0"/>
                </a:lnTo>
                <a:lnTo>
                  <a:pt x="414" y="200"/>
                </a:lnTo>
                <a:lnTo>
                  <a:pt x="414" y="2447"/>
                </a:lnTo>
                <a:close/>
              </a:path>
            </a:pathLst>
          </a:cu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7">
            <a:extLst>
              <a:ext uri="{FF2B5EF4-FFF2-40B4-BE49-F238E27FC236}">
                <a16:creationId xmlns:a16="http://schemas.microsoft.com/office/drawing/2014/main" id="{953FB2E7-B6CB-429C-81EB-D9516D6D5C8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144437" y="633165"/>
            <a:ext cx="482654" cy="5521414"/>
          </a:xfrm>
          <a:custGeom>
            <a:avLst/>
            <a:gdLst>
              <a:gd name="T0" fmla="*/ 209 w 209"/>
              <a:gd name="T1" fmla="*/ 2246 h 2358"/>
              <a:gd name="T2" fmla="*/ 0 w 209"/>
              <a:gd name="T3" fmla="*/ 2358 h 2358"/>
              <a:gd name="T4" fmla="*/ 0 w 209"/>
              <a:gd name="T5" fmla="*/ 111 h 2358"/>
              <a:gd name="T6" fmla="*/ 209 w 209"/>
              <a:gd name="T7" fmla="*/ 0 h 2358"/>
              <a:gd name="T8" fmla="*/ 209 w 209"/>
              <a:gd name="T9" fmla="*/ 2246 h 235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209" h="2358">
                <a:moveTo>
                  <a:pt x="209" y="2246"/>
                </a:moveTo>
                <a:lnTo>
                  <a:pt x="0" y="2358"/>
                </a:lnTo>
                <a:lnTo>
                  <a:pt x="0" y="111"/>
                </a:lnTo>
                <a:lnTo>
                  <a:pt x="209" y="0"/>
                </a:lnTo>
                <a:lnTo>
                  <a:pt x="209" y="2246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Freeform: Shape 13">
            <a:extLst>
              <a:ext uri="{FF2B5EF4-FFF2-40B4-BE49-F238E27FC236}">
                <a16:creationId xmlns:a16="http://schemas.microsoft.com/office/drawing/2014/main" id="{2EC40DB1-B719-4A13-9A4D-0966B4B2786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34621" y="636723"/>
            <a:ext cx="4000062" cy="5257799"/>
          </a:xfrm>
          <a:custGeom>
            <a:avLst/>
            <a:gdLst>
              <a:gd name="connsiteX0" fmla="*/ 0 w 4634682"/>
              <a:gd name="connsiteY0" fmla="*/ 0 h 5257799"/>
              <a:gd name="connsiteX1" fmla="*/ 4634682 w 4634682"/>
              <a:gd name="connsiteY1" fmla="*/ 0 h 5257799"/>
              <a:gd name="connsiteX2" fmla="*/ 4634682 w 4634682"/>
              <a:gd name="connsiteY2" fmla="*/ 5257799 h 5257799"/>
              <a:gd name="connsiteX3" fmla="*/ 0 w 4634682"/>
              <a:gd name="connsiteY3" fmla="*/ 5257799 h 52577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34682" h="5257799">
                <a:moveTo>
                  <a:pt x="0" y="0"/>
                </a:moveTo>
                <a:lnTo>
                  <a:pt x="4634682" y="0"/>
                </a:lnTo>
                <a:lnTo>
                  <a:pt x="4634682" y="5257799"/>
                </a:lnTo>
                <a:lnTo>
                  <a:pt x="0" y="5257799"/>
                </a:lnTo>
                <a:close/>
              </a:path>
            </a:pathLst>
          </a:custGeom>
          <a:solidFill>
            <a:schemeClr val="accent1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E75F2471-BFB3-42F2-AE49-8E0800DC195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34872" y="982272"/>
            <a:ext cx="3388419" cy="4560970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algn="l"/>
            <a:r>
              <a:rPr lang="en-US" sz="4000" kern="1200">
                <a:solidFill>
                  <a:srgbClr val="FFFFFF"/>
                </a:solidFill>
                <a:latin typeface="+mj-lt"/>
                <a:ea typeface="+mj-ea"/>
                <a:cs typeface="+mj-cs"/>
              </a:rPr>
              <a:t>Inleiding </a:t>
            </a:r>
          </a:p>
        </p:txBody>
      </p:sp>
      <p:sp>
        <p:nvSpPr>
          <p:cNvPr id="16" name="Rectangle 8">
            <a:extLst>
              <a:ext uri="{FF2B5EF4-FFF2-40B4-BE49-F238E27FC236}">
                <a16:creationId xmlns:a16="http://schemas.microsoft.com/office/drawing/2014/main" id="{82211336-CFF3-412D-868A-6679C1004C4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4901782" y="1352302"/>
            <a:ext cx="6655597" cy="5251646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736E0158-F3D0-4270-9ABC-EB042AF27DE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221862" y="1719618"/>
            <a:ext cx="5948831" cy="4334629"/>
          </a:xfrm>
        </p:spPr>
        <p:txBody>
          <a:bodyPr vert="horz" lIns="91440" tIns="45720" rIns="91440" bIns="45720" rtlCol="0" anchor="ctr">
            <a:normAutofit/>
          </a:bodyPr>
          <a:lstStyle/>
          <a:p>
            <a:pPr indent="-228600"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FEFFFF"/>
                </a:solidFill>
              </a:rPr>
              <a:t>     	Wie ben </a:t>
            </a:r>
            <a:r>
              <a:rPr lang="en-US" dirty="0" err="1">
                <a:solidFill>
                  <a:srgbClr val="FEFFFF"/>
                </a:solidFill>
              </a:rPr>
              <a:t>ik</a:t>
            </a:r>
            <a:r>
              <a:rPr lang="en-US" dirty="0">
                <a:solidFill>
                  <a:srgbClr val="FEFFFF"/>
                </a:solidFill>
              </a:rPr>
              <a:t> </a:t>
            </a:r>
          </a:p>
          <a:p>
            <a:pPr indent="-228600"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FEFFFF"/>
                </a:solidFill>
              </a:rPr>
              <a:t>     	</a:t>
            </a:r>
            <a:r>
              <a:rPr lang="en-US" dirty="0" err="1">
                <a:solidFill>
                  <a:srgbClr val="FEFFFF"/>
                </a:solidFill>
              </a:rPr>
              <a:t>Welke</a:t>
            </a:r>
            <a:r>
              <a:rPr lang="en-US" dirty="0">
                <a:solidFill>
                  <a:srgbClr val="FEFFFF"/>
                </a:solidFill>
              </a:rPr>
              <a:t> </a:t>
            </a:r>
            <a:r>
              <a:rPr lang="en-US" dirty="0" err="1">
                <a:solidFill>
                  <a:srgbClr val="FEFFFF"/>
                </a:solidFill>
              </a:rPr>
              <a:t>opleiding</a:t>
            </a:r>
            <a:r>
              <a:rPr lang="en-US" dirty="0">
                <a:solidFill>
                  <a:srgbClr val="FEFFFF"/>
                </a:solidFill>
              </a:rPr>
              <a:t> </a:t>
            </a:r>
          </a:p>
          <a:p>
            <a:pPr indent="-228600" algn="l">
              <a:buFont typeface="Arial" panose="020B0604020202020204" pitchFamily="34" charset="0"/>
              <a:buChar char="•"/>
            </a:pPr>
            <a:r>
              <a:rPr lang="en-US" dirty="0">
                <a:solidFill>
                  <a:srgbClr val="FEFFFF"/>
                </a:solidFill>
              </a:rPr>
              <a:t>     	Wat </a:t>
            </a:r>
            <a:r>
              <a:rPr lang="en-US" dirty="0" err="1">
                <a:solidFill>
                  <a:srgbClr val="FEFFFF"/>
                </a:solidFill>
              </a:rPr>
              <a:t>voor</a:t>
            </a:r>
            <a:r>
              <a:rPr lang="en-US" dirty="0">
                <a:solidFill>
                  <a:srgbClr val="FEFFFF"/>
                </a:solidFill>
              </a:rPr>
              <a:t> stage </a:t>
            </a:r>
          </a:p>
          <a:p>
            <a:pPr algn="l"/>
            <a:r>
              <a:rPr lang="en-US" dirty="0">
                <a:solidFill>
                  <a:srgbClr val="FEFFFF"/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34158928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A44FFE0-1D98-401C-8E46-0198ABC20D2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1249362"/>
          </a:xfrm>
        </p:spPr>
        <p:txBody>
          <a:bodyPr/>
          <a:lstStyle/>
          <a:p>
            <a:r>
              <a:rPr lang="en-US" dirty="0">
                <a:solidFill>
                  <a:schemeClr val="accent1"/>
                </a:solidFill>
              </a:rPr>
              <a:t>Stelling</a:t>
            </a:r>
            <a:endParaRPr lang="en-NL" dirty="0">
              <a:solidFill>
                <a:schemeClr val="accent1"/>
              </a:solidFill>
            </a:endParaRP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FC1EB88-0B7E-4D07-B80F-4A359CEA097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2614613"/>
            <a:ext cx="9144000" cy="2643187"/>
          </a:xfrm>
        </p:spPr>
        <p:txBody>
          <a:bodyPr>
            <a:normAutofit fontScale="92500" lnSpcReduction="20000"/>
          </a:bodyPr>
          <a:lstStyle/>
          <a:p>
            <a:r>
              <a:rPr lang="en-US" b="1" u="sng" dirty="0" err="1"/>
              <a:t>Pedofielen</a:t>
            </a:r>
            <a:r>
              <a:rPr lang="en-US" b="1" u="sng" dirty="0"/>
              <a:t> </a:t>
            </a:r>
            <a:r>
              <a:rPr lang="en-US" b="1" u="sng" dirty="0" err="1"/>
              <a:t>zijn</a:t>
            </a:r>
            <a:r>
              <a:rPr lang="en-US" b="1" u="sng" dirty="0"/>
              <a:t> </a:t>
            </a:r>
            <a:r>
              <a:rPr lang="en-US" b="1" u="sng" dirty="0" err="1"/>
              <a:t>altijd</a:t>
            </a:r>
            <a:r>
              <a:rPr lang="en-US" b="1" u="sng" dirty="0"/>
              <a:t> </a:t>
            </a:r>
            <a:r>
              <a:rPr lang="en-US" b="1" u="sng" dirty="0" err="1"/>
              <a:t>daders</a:t>
            </a:r>
            <a:r>
              <a:rPr lang="en-US" b="1" u="sng" dirty="0"/>
              <a:t>. </a:t>
            </a:r>
          </a:p>
          <a:p>
            <a:endParaRPr lang="en-US" sz="1800" u="sng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seksueel aangetrokken voelen tot </a:t>
            </a:r>
            <a:r>
              <a:rPr lang="nl-NL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prepuberale</a:t>
            </a:r>
            <a:r>
              <a:rPr lang="nl-NL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kinderen</a:t>
            </a:r>
          </a:p>
          <a:p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Pedofilie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en</a:t>
            </a:r>
            <a:r>
              <a:rPr lang="en-US" sz="18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</a:t>
            </a:r>
            <a:r>
              <a:rPr lang="en-US" sz="18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kindermisbruik</a:t>
            </a:r>
            <a:endParaRPr lang="en-NL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nl-NL" sz="2000" u="sng" dirty="0"/>
          </a:p>
          <a:p>
            <a:r>
              <a:rPr lang="nl-NL" sz="2000" u="sng" dirty="0"/>
              <a:t>Waarom dit onderwerp ?</a:t>
            </a:r>
            <a:endParaRPr lang="nl-NL" u="sng" dirty="0"/>
          </a:p>
          <a:p>
            <a:r>
              <a:rPr lang="nl-NL" sz="1600" dirty="0"/>
              <a:t>Geïnteresseerd door verhaal van mijn ouders.   </a:t>
            </a:r>
          </a:p>
          <a:p>
            <a:r>
              <a:rPr lang="nl-NL" sz="1600" dirty="0"/>
              <a:t>     Veel verschillende meningen gehoord van anderen. </a:t>
            </a:r>
          </a:p>
          <a:p>
            <a:endParaRPr lang="en-NL" u="sng" dirty="0"/>
          </a:p>
        </p:txBody>
      </p:sp>
    </p:spTree>
    <p:extLst>
      <p:ext uri="{BB962C8B-B14F-4D97-AF65-F5344CB8AC3E}">
        <p14:creationId xmlns:p14="http://schemas.microsoft.com/office/powerpoint/2010/main" val="249679919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62C26BF-4509-47B8-B4FB-259E186EDD7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311966" y="1099931"/>
            <a:ext cx="9144000" cy="1310101"/>
          </a:xfrm>
        </p:spPr>
        <p:txBody>
          <a:bodyPr/>
          <a:lstStyle/>
          <a:p>
            <a:r>
              <a:rPr lang="en-US" dirty="0" err="1">
                <a:solidFill>
                  <a:schemeClr val="accent1"/>
                </a:solidFill>
              </a:rPr>
              <a:t>Standpunt</a:t>
            </a:r>
            <a:r>
              <a:rPr lang="en-US" dirty="0">
                <a:solidFill>
                  <a:schemeClr val="accent1"/>
                </a:solidFill>
              </a:rPr>
              <a:t> </a:t>
            </a:r>
            <a:endParaRPr lang="en-NL" dirty="0">
              <a:solidFill>
                <a:schemeClr val="accent1"/>
              </a:solidFill>
            </a:endParaRP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92432A8-294F-4B50-9498-489835EC5FF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311966" y="2926177"/>
            <a:ext cx="9144000" cy="1655762"/>
          </a:xfrm>
        </p:spPr>
        <p:txBody>
          <a:bodyPr/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altijd</a:t>
            </a:r>
            <a:r>
              <a:rPr lang="en-US" dirty="0"/>
              <a:t> de </a:t>
            </a:r>
            <a:r>
              <a:rPr lang="en-US" dirty="0" err="1"/>
              <a:t>dader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Slachtoffer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Geaardheid</a:t>
            </a:r>
            <a:endParaRPr lang="en-NL" dirty="0"/>
          </a:p>
        </p:txBody>
      </p:sp>
    </p:spTree>
    <p:extLst>
      <p:ext uri="{BB962C8B-B14F-4D97-AF65-F5344CB8AC3E}">
        <p14:creationId xmlns:p14="http://schemas.microsoft.com/office/powerpoint/2010/main" val="48095088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B4FE2F2-C735-4AD1-89B8-44DB02922A6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934817" y="1109869"/>
            <a:ext cx="8322365" cy="980661"/>
          </a:xfrm>
        </p:spPr>
        <p:txBody>
          <a:bodyPr/>
          <a:lstStyle/>
          <a:p>
            <a:r>
              <a:rPr lang="en-US" dirty="0" err="1">
                <a:solidFill>
                  <a:schemeClr val="accent1"/>
                </a:solidFill>
              </a:rPr>
              <a:t>Argumenten</a:t>
            </a:r>
            <a:r>
              <a:rPr lang="en-US" dirty="0">
                <a:solidFill>
                  <a:schemeClr val="accent1"/>
                </a:solidFill>
              </a:rPr>
              <a:t> </a:t>
            </a:r>
            <a:r>
              <a:rPr lang="en-US" dirty="0" err="1">
                <a:solidFill>
                  <a:schemeClr val="accent1"/>
                </a:solidFill>
              </a:rPr>
              <a:t>voor</a:t>
            </a:r>
            <a:r>
              <a:rPr lang="en-US" dirty="0">
                <a:solidFill>
                  <a:schemeClr val="accent1"/>
                </a:solidFill>
              </a:rPr>
              <a:t> </a:t>
            </a:r>
            <a:endParaRPr lang="en-NL" dirty="0">
              <a:solidFill>
                <a:schemeClr val="accent1"/>
              </a:solidFill>
            </a:endParaRP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BDD14AD-CF84-41E7-92C9-6E1240D4F31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067877" y="2835966"/>
            <a:ext cx="6056243" cy="2912165"/>
          </a:xfrm>
        </p:spPr>
        <p:txBody>
          <a:bodyPr/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Bewust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gevoel</a:t>
            </a:r>
            <a:r>
              <a:rPr lang="en-US" dirty="0"/>
              <a:t> tot </a:t>
            </a:r>
            <a:r>
              <a:rPr lang="en-US" dirty="0" err="1"/>
              <a:t>daad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Hulp</a:t>
            </a:r>
            <a:r>
              <a:rPr lang="en-US" dirty="0"/>
              <a:t> </a:t>
            </a:r>
            <a:endParaRPr lang="en-NL" dirty="0"/>
          </a:p>
        </p:txBody>
      </p:sp>
    </p:spTree>
    <p:extLst>
      <p:ext uri="{BB962C8B-B14F-4D97-AF65-F5344CB8AC3E}">
        <p14:creationId xmlns:p14="http://schemas.microsoft.com/office/powerpoint/2010/main" val="26647919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F18F474-516F-425D-AAD2-A42EE862ACA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9109"/>
            <a:ext cx="9144000" cy="942181"/>
          </a:xfrm>
        </p:spPr>
        <p:txBody>
          <a:bodyPr/>
          <a:lstStyle/>
          <a:p>
            <a:r>
              <a:rPr lang="en-US" dirty="0" err="1">
                <a:solidFill>
                  <a:schemeClr val="accent1"/>
                </a:solidFill>
              </a:rPr>
              <a:t>Argumenten</a:t>
            </a:r>
            <a:r>
              <a:rPr lang="en-US" dirty="0">
                <a:solidFill>
                  <a:schemeClr val="accent1"/>
                </a:solidFill>
              </a:rPr>
              <a:t> </a:t>
            </a:r>
            <a:r>
              <a:rPr lang="en-US" dirty="0" err="1">
                <a:solidFill>
                  <a:schemeClr val="accent1"/>
                </a:solidFill>
              </a:rPr>
              <a:t>tegen</a:t>
            </a:r>
            <a:endParaRPr lang="en-NL" dirty="0">
              <a:solidFill>
                <a:schemeClr val="accent1"/>
              </a:solidFill>
            </a:endParaRP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BBEE43F9-E452-4BB4-BEC6-76A3E63670A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2630905"/>
            <a:ext cx="9144000" cy="2626895"/>
          </a:xfrm>
        </p:spPr>
        <p:txBody>
          <a:bodyPr/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Kinderverkrachters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/>
              <a:t>Vies </a:t>
            </a:r>
            <a:r>
              <a:rPr lang="en-US" dirty="0" err="1"/>
              <a:t>bij</a:t>
            </a:r>
            <a:r>
              <a:rPr lang="en-US" dirty="0"/>
              <a:t> de </a:t>
            </a:r>
            <a:r>
              <a:rPr lang="en-US" dirty="0" err="1"/>
              <a:t>gedachte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Geen</a:t>
            </a:r>
            <a:r>
              <a:rPr lang="en-US" dirty="0"/>
              <a:t> </a:t>
            </a:r>
            <a:r>
              <a:rPr lang="en-US" dirty="0" err="1"/>
              <a:t>hulp</a:t>
            </a:r>
            <a:r>
              <a:rPr lang="en-US" dirty="0"/>
              <a:t> 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/>
              <a:t>In het </a:t>
            </a:r>
            <a:r>
              <a:rPr lang="en-US" dirty="0" err="1"/>
              <a:t>geheim</a:t>
            </a:r>
            <a:endParaRPr lang="en-NL" dirty="0"/>
          </a:p>
        </p:txBody>
      </p:sp>
    </p:spTree>
    <p:extLst>
      <p:ext uri="{BB962C8B-B14F-4D97-AF65-F5344CB8AC3E}">
        <p14:creationId xmlns:p14="http://schemas.microsoft.com/office/powerpoint/2010/main" val="28414226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A61C1C3-0D96-45D1-8E00-2056A542D0B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798285"/>
            <a:ext cx="9144000" cy="1289277"/>
          </a:xfrm>
        </p:spPr>
        <p:txBody>
          <a:bodyPr/>
          <a:lstStyle/>
          <a:p>
            <a:r>
              <a:rPr lang="en-US" dirty="0" err="1">
                <a:solidFill>
                  <a:schemeClr val="accent1"/>
                </a:solidFill>
              </a:rPr>
              <a:t>Weerlegging</a:t>
            </a:r>
            <a:endParaRPr lang="en-NL" dirty="0">
              <a:solidFill>
                <a:schemeClr val="accent1"/>
              </a:solidFill>
            </a:endParaRP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2806574-A64E-4EF4-86E3-49797A027BA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2380343"/>
            <a:ext cx="9144000" cy="2877457"/>
          </a:xfrm>
        </p:spPr>
        <p:txBody>
          <a:bodyPr/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Moeilijk</a:t>
            </a:r>
            <a:r>
              <a:rPr lang="en-US" dirty="0"/>
              <a:t> </a:t>
            </a:r>
            <a:r>
              <a:rPr lang="en-US" dirty="0" err="1"/>
              <a:t>onderdrukken</a:t>
            </a:r>
            <a:r>
              <a:rPr lang="en-US" dirty="0"/>
              <a:t> 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Niet</a:t>
            </a:r>
            <a:r>
              <a:rPr lang="en-US" dirty="0"/>
              <a:t> </a:t>
            </a:r>
            <a:r>
              <a:rPr lang="en-US" dirty="0" err="1"/>
              <a:t>af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dwingen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Kindermisbruik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Strafbaar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en-NL" dirty="0"/>
          </a:p>
        </p:txBody>
      </p:sp>
    </p:spTree>
    <p:extLst>
      <p:ext uri="{BB962C8B-B14F-4D97-AF65-F5344CB8AC3E}">
        <p14:creationId xmlns:p14="http://schemas.microsoft.com/office/powerpoint/2010/main" val="23731991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D8BB008-1303-4A63-92F1-4FC76C4EE9F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422400" y="896256"/>
            <a:ext cx="9144000" cy="1655763"/>
          </a:xfrm>
        </p:spPr>
        <p:txBody>
          <a:bodyPr>
            <a:normAutofit fontScale="90000"/>
          </a:bodyPr>
          <a:lstStyle/>
          <a:p>
            <a:r>
              <a:rPr lang="en-US" dirty="0" err="1">
                <a:solidFill>
                  <a:schemeClr val="accent1"/>
                </a:solidFill>
              </a:rPr>
              <a:t>Advies</a:t>
            </a:r>
            <a:r>
              <a:rPr lang="en-US" dirty="0">
                <a:solidFill>
                  <a:schemeClr val="accent1"/>
                </a:solidFill>
              </a:rPr>
              <a:t>, </a:t>
            </a:r>
            <a:r>
              <a:rPr lang="en-US" dirty="0" err="1">
                <a:solidFill>
                  <a:schemeClr val="accent1"/>
                </a:solidFill>
              </a:rPr>
              <a:t>verwachting</a:t>
            </a:r>
            <a:r>
              <a:rPr lang="en-US" dirty="0">
                <a:solidFill>
                  <a:schemeClr val="accent1"/>
                </a:solidFill>
              </a:rPr>
              <a:t>, </a:t>
            </a:r>
            <a:r>
              <a:rPr lang="en-US" dirty="0" err="1">
                <a:solidFill>
                  <a:schemeClr val="accent1"/>
                </a:solidFill>
              </a:rPr>
              <a:t>voorspelling</a:t>
            </a:r>
            <a:endParaRPr lang="en-NL" dirty="0">
              <a:solidFill>
                <a:schemeClr val="accent1"/>
              </a:solidFill>
            </a:endParaRP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33ADCBE5-8FFA-4E68-851E-23621259948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429000"/>
            <a:ext cx="9144000" cy="1519239"/>
          </a:xfrm>
        </p:spPr>
        <p:txBody>
          <a:bodyPr/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Bespreekbaarder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Taboe</a:t>
            </a:r>
            <a:r>
              <a:rPr lang="en-US" dirty="0"/>
              <a:t> </a:t>
            </a:r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Anoniem</a:t>
            </a:r>
            <a:r>
              <a:rPr lang="en-US" dirty="0"/>
              <a:t> </a:t>
            </a:r>
            <a:r>
              <a:rPr lang="en-US" dirty="0" err="1"/>
              <a:t>uiten</a:t>
            </a:r>
            <a:r>
              <a:rPr lang="en-US" dirty="0"/>
              <a:t> </a:t>
            </a:r>
            <a:r>
              <a:rPr lang="en-US" dirty="0" err="1"/>
              <a:t>hulpverleners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3498038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834FECF-4C16-41F2-873A-8C60F204408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811667"/>
            <a:ext cx="9144000" cy="1042534"/>
          </a:xfrm>
        </p:spPr>
        <p:txBody>
          <a:bodyPr/>
          <a:lstStyle/>
          <a:p>
            <a:r>
              <a:rPr lang="en-US" dirty="0" err="1">
                <a:solidFill>
                  <a:schemeClr val="accent1"/>
                </a:solidFill>
              </a:rPr>
              <a:t>Conclusie</a:t>
            </a:r>
            <a:endParaRPr lang="en-NL" dirty="0">
              <a:solidFill>
                <a:schemeClr val="accent1"/>
              </a:solidFill>
            </a:endParaRP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6865AEF-DFF4-463B-8FB7-852772D65AD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2820533"/>
            <a:ext cx="9144000" cy="3225800"/>
          </a:xfrm>
        </p:spPr>
        <p:txBody>
          <a:bodyPr/>
          <a:lstStyle/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/>
              <a:t>Groot </a:t>
            </a:r>
            <a:r>
              <a:rPr lang="en-US" dirty="0" err="1"/>
              <a:t>verschil</a:t>
            </a:r>
            <a:r>
              <a:rPr lang="en-US" dirty="0"/>
              <a:t> </a:t>
            </a:r>
            <a:r>
              <a:rPr lang="en-US" dirty="0" err="1"/>
              <a:t>misbruik</a:t>
            </a:r>
            <a:r>
              <a:rPr lang="en-US" dirty="0"/>
              <a:t>, </a:t>
            </a:r>
            <a:r>
              <a:rPr lang="en-US" dirty="0" err="1"/>
              <a:t>pedofillie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 err="1"/>
              <a:t>Vooroordeel</a:t>
            </a:r>
            <a:endParaRPr lang="en-US" dirty="0"/>
          </a:p>
          <a:p>
            <a:pPr marL="342900" indent="-342900">
              <a:buFont typeface="Wingdings" panose="05000000000000000000" pitchFamily="2" charset="2"/>
              <a:buChar char="Ø"/>
            </a:pPr>
            <a:r>
              <a:rPr lang="en-US" dirty="0"/>
              <a:t>Meer </a:t>
            </a:r>
            <a:r>
              <a:rPr lang="en-US" dirty="0" err="1"/>
              <a:t>hulp</a:t>
            </a:r>
            <a:r>
              <a:rPr lang="en-US" dirty="0"/>
              <a:t> minder </a:t>
            </a:r>
            <a:r>
              <a:rPr lang="en-US" dirty="0" err="1"/>
              <a:t>kindermisbruik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9373488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630</TotalTime>
  <Words>114</Words>
  <Application>Microsoft Office PowerPoint</Application>
  <PresentationFormat>Breedbeeld</PresentationFormat>
  <Paragraphs>42</Paragraphs>
  <Slides>9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4</vt:i4>
      </vt:variant>
      <vt:variant>
        <vt:lpstr>Thema</vt:lpstr>
      </vt:variant>
      <vt:variant>
        <vt:i4>1</vt:i4>
      </vt:variant>
      <vt:variant>
        <vt:lpstr>Diatitels</vt:lpstr>
      </vt:variant>
      <vt:variant>
        <vt:i4>9</vt:i4>
      </vt:variant>
    </vt:vector>
  </HeadingPairs>
  <TitlesOfParts>
    <vt:vector size="14" baseType="lpstr">
      <vt:lpstr>Arial</vt:lpstr>
      <vt:lpstr>Calibri</vt:lpstr>
      <vt:lpstr>Calibri Light</vt:lpstr>
      <vt:lpstr>Wingdings</vt:lpstr>
      <vt:lpstr>Kantoorthema</vt:lpstr>
      <vt:lpstr>Nederlands examen</vt:lpstr>
      <vt:lpstr>Inleiding </vt:lpstr>
      <vt:lpstr>Stelling</vt:lpstr>
      <vt:lpstr>Standpunt </vt:lpstr>
      <vt:lpstr>Argumenten voor </vt:lpstr>
      <vt:lpstr>Argumenten tegen</vt:lpstr>
      <vt:lpstr>Weerlegging</vt:lpstr>
      <vt:lpstr>Advies, verwachting, voorspelling</vt:lpstr>
      <vt:lpstr>Conclusie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Inleiding </dc:title>
  <dc:creator>norte de vries</dc:creator>
  <cp:lastModifiedBy>norte de vries</cp:lastModifiedBy>
  <cp:revision>8</cp:revision>
  <dcterms:created xsi:type="dcterms:W3CDTF">2021-12-07T12:29:16Z</dcterms:created>
  <dcterms:modified xsi:type="dcterms:W3CDTF">2021-12-08T18:41:16Z</dcterms:modified>
</cp:coreProperties>
</file>

<file path=docProps/thumbnail.jpeg>
</file>