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5"/>
  </p:notesMasterIdLst>
  <p:sldIdLst>
    <p:sldId id="375" r:id="rId2"/>
    <p:sldId id="334" r:id="rId3"/>
    <p:sldId id="360" r:id="rId4"/>
    <p:sldId id="361" r:id="rId5"/>
    <p:sldId id="366" r:id="rId6"/>
    <p:sldId id="362" r:id="rId7"/>
    <p:sldId id="363" r:id="rId8"/>
    <p:sldId id="364" r:id="rId9"/>
    <p:sldId id="367" r:id="rId10"/>
    <p:sldId id="374" r:id="rId11"/>
    <p:sldId id="376" r:id="rId12"/>
    <p:sldId id="377" r:id="rId13"/>
    <p:sldId id="378" r:id="rId14"/>
    <p:sldId id="380" r:id="rId15"/>
    <p:sldId id="388" r:id="rId16"/>
    <p:sldId id="384" r:id="rId17"/>
    <p:sldId id="370" r:id="rId18"/>
    <p:sldId id="386" r:id="rId19"/>
    <p:sldId id="387" r:id="rId20"/>
    <p:sldId id="383" r:id="rId21"/>
    <p:sldId id="373" r:id="rId22"/>
    <p:sldId id="389" r:id="rId23"/>
    <p:sldId id="385" r:id="rId24"/>
  </p:sldIdLst>
  <p:sldSz cx="9144000" cy="5143500" type="screen16x9"/>
  <p:notesSz cx="6858000" cy="9144000"/>
  <p:defaultTextStyle>
    <a:defPPr>
      <a:defRPr lang="nl-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88">
          <p15:clr>
            <a:srgbClr val="A4A3A4"/>
          </p15:clr>
        </p15:guide>
        <p15:guide id="2" pos="337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6B60"/>
    <a:srgbClr val="FFFFFF"/>
    <a:srgbClr val="000000"/>
    <a:srgbClr val="49403F"/>
    <a:srgbClr val="BEB5CF"/>
    <a:srgbClr val="B6CA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199" autoAdjust="0"/>
    <p:restoredTop sz="70952"/>
  </p:normalViewPr>
  <p:slideViewPr>
    <p:cSldViewPr snapToGrid="0" snapToObjects="1">
      <p:cViewPr varScale="1">
        <p:scale>
          <a:sx n="109" d="100"/>
          <a:sy n="109" d="100"/>
        </p:scale>
        <p:origin x="403" y="86"/>
      </p:cViewPr>
      <p:guideLst>
        <p:guide orient="horz" pos="1688"/>
        <p:guide pos="337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23410C-E80C-4A4A-B6E9-33289EFE0C88}" type="datetimeFigureOut">
              <a:rPr lang="nl-NL" smtClean="0"/>
              <a:t>11-9-2025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EF8B2E-A34A-B742-B8EA-18914F9A024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474693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EF8B2E-A34A-B742-B8EA-18914F9A0242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87809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EF8B2E-A34A-B742-B8EA-18914F9A0242}" type="slidenum">
              <a:rPr lang="nl-NL" smtClean="0"/>
              <a:t>20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208480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EF8B2E-A34A-B742-B8EA-18914F9A0242}" type="slidenum">
              <a:rPr lang="nl-NL" smtClean="0"/>
              <a:t>21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902852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AEDE2B-40EE-C420-2B12-2046E58A4A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AD1B18F8-32C6-CC73-B7D9-F75D48D523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A4068BA6-5F3C-8C3A-4FF9-521452BE27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A4B471B5-C69F-FAC8-F7EF-042DEE1D1DB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EF8B2E-A34A-B742-B8EA-18914F9A0242}" type="slidenum">
              <a:rPr lang="nl-NL" smtClean="0"/>
              <a:t>22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426795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EF8B2E-A34A-B742-B8EA-18914F9A0242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739500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EF8B2E-A34A-B742-B8EA-18914F9A0242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536844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EF8B2E-A34A-B742-B8EA-18914F9A0242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535157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Summa college:</a:t>
            </a:r>
            <a:r>
              <a:rPr lang="nl-NL" baseline="0" dirty="0"/>
              <a:t> Zorg, Welzijn &amp; Uiterlijk / Administratie &amp; dienstverlening / Sport &amp; Veiligheid / Verkopen &amp; Ondernemen / Techniek &amp; ICT / Horeca &amp; Recreatie / Creatief / Voeding &amp; Groen</a:t>
            </a:r>
            <a:endParaRPr lang="nl-NL" dirty="0"/>
          </a:p>
          <a:p>
            <a:r>
              <a:rPr lang="nl-NL" dirty="0"/>
              <a:t>Sint</a:t>
            </a:r>
            <a:r>
              <a:rPr lang="nl-NL" baseline="0" dirty="0"/>
              <a:t> Lucas (Eindhoven + Boxtel): Creatief-technische opleidingen</a:t>
            </a:r>
          </a:p>
          <a:p>
            <a:r>
              <a:rPr lang="nl-NL" baseline="0" dirty="0"/>
              <a:t>Helicon opleidingen (Helmond + Eindhoven) : Bloem, Dier, Groene leefomgeving, land- en tuinbouw, Milieu, Stad en mens, Voeding</a:t>
            </a:r>
          </a:p>
          <a:p>
            <a:r>
              <a:rPr lang="nl-NL" baseline="0" dirty="0"/>
              <a:t>Koning Willem I college (‘s-Hertogenbosch): Economie, techniek, zorg &amp; welzijn en sport, creatief, horeca &amp; Toerisme, Orde &amp; Veiligheid </a:t>
            </a:r>
          </a:p>
          <a:p>
            <a:r>
              <a:rPr lang="nl-NL" baseline="0" dirty="0"/>
              <a:t>De Rooi Pannen: Horeca, vormgeving, handel &amp; ondernemen, toerisme &amp; recreatie, marketing &amp; evenementen</a:t>
            </a:r>
          </a:p>
          <a:p>
            <a:r>
              <a:rPr lang="nl-NL" baseline="0" dirty="0" err="1"/>
              <a:t>Roc</a:t>
            </a:r>
            <a:r>
              <a:rPr lang="nl-NL" baseline="0" dirty="0"/>
              <a:t> </a:t>
            </a:r>
            <a:r>
              <a:rPr lang="nl-NL" baseline="0" dirty="0" err="1"/>
              <a:t>teraa</a:t>
            </a:r>
            <a:r>
              <a:rPr lang="nl-NL" baseline="0" dirty="0"/>
              <a:t>: Bouw &amp; Design, Business college, dienstverlening college, ICT college, onderwijs &amp; kinderopvang, techniek &amp; technologie, zorg &amp; welzijn.</a:t>
            </a:r>
          </a:p>
          <a:p>
            <a:r>
              <a:rPr lang="nl-NL" baseline="0" dirty="0"/>
              <a:t>ROC Tilburg: administratief en juridisch, autotechniek, bouw- installatie- en onderhoudstechniek, commerciële dienstverlening, ICT en mediatechnologie, kunst- cultuur en media, luchtvaarttechniek, </a:t>
            </a:r>
            <a:r>
              <a:rPr lang="nl-NL" baseline="0" dirty="0" err="1"/>
              <a:t>mechatronica</a:t>
            </a:r>
            <a:r>
              <a:rPr lang="nl-NL" baseline="0" dirty="0"/>
              <a:t>- werktuigbouwkunde en metaaltechniek, mode &amp; uiterlijke verzorging, onderwijs &amp; kinderopvang, orde &amp; veiligheid, procestechniek, sport &amp; bewegen, transport &amp; logistiek, zorg &amp; Welzijn. 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85750-DE4E-42C9-BFC3-E2478805D5CE}" type="slidenum">
              <a:rPr lang="nl-NL" smtClean="0"/>
              <a:pPr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816172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EF8B2E-A34A-B742-B8EA-18914F9A0242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571774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EF8B2E-A34A-B742-B8EA-18914F9A0242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486333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EF8B2E-A34A-B742-B8EA-18914F9A0242}" type="slidenum">
              <a:rPr lang="nl-NL" smtClean="0"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857281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EF8B2E-A34A-B742-B8EA-18914F9A0242}" type="slidenum">
              <a:rPr lang="nl-NL" smtClean="0"/>
              <a:t>17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594669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vaste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 descr="SPVOZN_PPT_SCE_OBB_1920x1080px concept 2021 copy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8" name="Tijdelijke aanduiding voor afbeelding 5" descr="re2 _HVA2395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92463" y="1279525"/>
            <a:ext cx="5280025" cy="3182938"/>
          </a:xfrm>
          <a:prstGeom prst="rect">
            <a:avLst/>
          </a:prstGeom>
        </p:spPr>
      </p:pic>
      <p:sp>
        <p:nvSpPr>
          <p:cNvPr id="3" name="Subtitel 2"/>
          <p:cNvSpPr>
            <a:spLocks noGrp="1"/>
          </p:cNvSpPr>
          <p:nvPr>
            <p:ph type="subTitle" idx="1" hasCustomPrompt="1"/>
          </p:nvPr>
        </p:nvSpPr>
        <p:spPr>
          <a:xfrm>
            <a:off x="339685" y="2914654"/>
            <a:ext cx="2853176" cy="1314450"/>
          </a:xfrm>
        </p:spPr>
        <p:txBody>
          <a:bodyPr lIns="0" bIns="0">
            <a:normAutofit/>
          </a:bodyPr>
          <a:lstStyle>
            <a:lvl1pPr marL="0" indent="0" algn="l">
              <a:lnSpc>
                <a:spcPct val="80000"/>
              </a:lnSpc>
              <a:buNone/>
              <a:defRPr sz="2300" b="1">
                <a:solidFill>
                  <a:schemeClr val="bg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/>
              <a:t>Plaats voor</a:t>
            </a:r>
          </a:p>
          <a:p>
            <a:r>
              <a:rPr lang="nl-NL" dirty="0"/>
              <a:t>subtitel</a:t>
            </a:r>
          </a:p>
        </p:txBody>
      </p:sp>
      <p:sp>
        <p:nvSpPr>
          <p:cNvPr id="10" name="Tekstvak 9"/>
          <p:cNvSpPr txBox="1"/>
          <p:nvPr userDrawn="1"/>
        </p:nvSpPr>
        <p:spPr>
          <a:xfrm>
            <a:off x="227048" y="4809748"/>
            <a:ext cx="115653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800" dirty="0">
                <a:solidFill>
                  <a:srgbClr val="49403F"/>
                </a:solidFill>
                <a:latin typeface="Arial"/>
                <a:cs typeface="Arial"/>
              </a:rPr>
              <a:t>Oude </a:t>
            </a:r>
            <a:r>
              <a:rPr lang="nl-NL" sz="800" dirty="0" err="1">
                <a:solidFill>
                  <a:srgbClr val="49403F"/>
                </a:solidFill>
                <a:latin typeface="Arial"/>
                <a:cs typeface="Arial"/>
              </a:rPr>
              <a:t>Bossche</a:t>
            </a:r>
            <a:r>
              <a:rPr lang="nl-NL" sz="800" dirty="0">
                <a:solidFill>
                  <a:srgbClr val="49403F"/>
                </a:solidFill>
                <a:latin typeface="Arial"/>
                <a:cs typeface="Arial"/>
              </a:rPr>
              <a:t> Baan,</a:t>
            </a:r>
          </a:p>
        </p:txBody>
      </p:sp>
      <p:sp>
        <p:nvSpPr>
          <p:cNvPr id="14" name="Tijdelijke aanduiding voor inhoud 13"/>
          <p:cNvSpPr>
            <a:spLocks noGrp="1"/>
          </p:cNvSpPr>
          <p:nvPr>
            <p:ph sz="quarter" idx="14" hasCustomPrompt="1"/>
          </p:nvPr>
        </p:nvSpPr>
        <p:spPr>
          <a:xfrm>
            <a:off x="1247351" y="4810879"/>
            <a:ext cx="2200275" cy="214313"/>
          </a:xfrm>
        </p:spPr>
        <p:txBody>
          <a:bodyPr>
            <a:normAutofit/>
          </a:bodyPr>
          <a:lstStyle>
            <a:lvl1pPr marL="0" indent="0">
              <a:buNone/>
              <a:defRPr sz="800" baseline="0">
                <a:solidFill>
                  <a:srgbClr val="49403F"/>
                </a:solidFill>
              </a:defRPr>
            </a:lvl1pPr>
          </a:lstStyle>
          <a:p>
            <a:pPr lvl="0"/>
            <a:r>
              <a:rPr lang="nl-NL" dirty="0"/>
              <a:t>plaats voor datum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332590" y="1280120"/>
            <a:ext cx="5017227" cy="1102519"/>
          </a:xfrm>
        </p:spPr>
        <p:txBody>
          <a:bodyPr lIns="0" tIns="0" rIns="36000" bIns="0" anchor="t" anchorCtr="0"/>
          <a:lstStyle>
            <a:lvl1pPr algn="l">
              <a:lnSpc>
                <a:spcPct val="80000"/>
              </a:lnSpc>
              <a:defRPr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Plaats voor titel</a:t>
            </a:r>
            <a:br>
              <a:rPr lang="nl-NL" dirty="0"/>
            </a:br>
            <a:r>
              <a:rPr lang="nl-NL" dirty="0"/>
              <a:t>presentatie</a:t>
            </a:r>
          </a:p>
        </p:txBody>
      </p:sp>
      <p:sp>
        <p:nvSpPr>
          <p:cNvPr id="26" name="Tijdelijke aanduiding voor afbeelding 25"/>
          <p:cNvSpPr>
            <a:spLocks noGrp="1"/>
          </p:cNvSpPr>
          <p:nvPr>
            <p:ph type="pic" sz="quarter" idx="15" hasCustomPrompt="1"/>
          </p:nvPr>
        </p:nvSpPr>
        <p:spPr>
          <a:xfrm>
            <a:off x="333375" y="2382639"/>
            <a:ext cx="3709458" cy="239911"/>
          </a:xfrm>
          <a:blipFill rotWithShape="1">
            <a:blip r:embed="rId4"/>
            <a:stretch>
              <a:fillRect/>
            </a:stretch>
          </a:blip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nl-N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737667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Afbeelding 12" descr="SPVOZN_PPT_SCE_OBB_1920x1080px concept 2021 copy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Subtitel 2"/>
          <p:cNvSpPr>
            <a:spLocks noGrp="1"/>
          </p:cNvSpPr>
          <p:nvPr>
            <p:ph type="subTitle" idx="1" hasCustomPrompt="1"/>
          </p:nvPr>
        </p:nvSpPr>
        <p:spPr>
          <a:xfrm>
            <a:off x="339685" y="2914654"/>
            <a:ext cx="2853176" cy="1314450"/>
          </a:xfrm>
        </p:spPr>
        <p:txBody>
          <a:bodyPr lIns="0" bIns="0">
            <a:normAutofit/>
          </a:bodyPr>
          <a:lstStyle>
            <a:lvl1pPr marL="0" indent="0" algn="l">
              <a:lnSpc>
                <a:spcPct val="80000"/>
              </a:lnSpc>
              <a:buNone/>
              <a:defRPr sz="2300" b="1">
                <a:solidFill>
                  <a:schemeClr val="bg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/>
              <a:t>Plaats voor</a:t>
            </a:r>
          </a:p>
          <a:p>
            <a:r>
              <a:rPr lang="nl-NL" dirty="0"/>
              <a:t>subtitel</a:t>
            </a:r>
          </a:p>
        </p:txBody>
      </p:sp>
      <p:sp>
        <p:nvSpPr>
          <p:cNvPr id="9" name="Tijdelijke aanduiding voor afbeelding 8"/>
          <p:cNvSpPr>
            <a:spLocks noGrp="1"/>
          </p:cNvSpPr>
          <p:nvPr>
            <p:ph type="pic" sz="quarter" idx="13" hasCustomPrompt="1"/>
          </p:nvPr>
        </p:nvSpPr>
        <p:spPr>
          <a:xfrm>
            <a:off x="3192463" y="1279525"/>
            <a:ext cx="5280025" cy="3182938"/>
          </a:xfrm>
        </p:spPr>
        <p:txBody>
          <a:bodyPr anchor="b" anchorCtr="0"/>
          <a:lstStyle>
            <a:lvl1pPr>
              <a:defRPr baseline="0"/>
            </a:lvl1pPr>
          </a:lstStyle>
          <a:p>
            <a:r>
              <a:rPr lang="nl-NL" dirty="0"/>
              <a:t>Sleep foto in kader</a:t>
            </a:r>
          </a:p>
        </p:txBody>
      </p:sp>
      <p:sp>
        <p:nvSpPr>
          <p:cNvPr id="10" name="Tekstvak 9"/>
          <p:cNvSpPr txBox="1"/>
          <p:nvPr userDrawn="1"/>
        </p:nvSpPr>
        <p:spPr>
          <a:xfrm>
            <a:off x="227048" y="4809748"/>
            <a:ext cx="115653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800" dirty="0">
                <a:solidFill>
                  <a:srgbClr val="49403F"/>
                </a:solidFill>
                <a:latin typeface="Arial"/>
                <a:cs typeface="Arial"/>
              </a:rPr>
              <a:t>Oude </a:t>
            </a:r>
            <a:r>
              <a:rPr lang="nl-NL" sz="800" dirty="0" err="1">
                <a:solidFill>
                  <a:srgbClr val="49403F"/>
                </a:solidFill>
                <a:latin typeface="Arial"/>
                <a:cs typeface="Arial"/>
              </a:rPr>
              <a:t>Bossche</a:t>
            </a:r>
            <a:r>
              <a:rPr lang="nl-NL" sz="800" dirty="0">
                <a:solidFill>
                  <a:srgbClr val="49403F"/>
                </a:solidFill>
                <a:latin typeface="Arial"/>
                <a:cs typeface="Arial"/>
              </a:rPr>
              <a:t> Baan,</a:t>
            </a:r>
          </a:p>
        </p:txBody>
      </p:sp>
      <p:sp>
        <p:nvSpPr>
          <p:cNvPr id="14" name="Tijdelijke aanduiding voor inhoud 13"/>
          <p:cNvSpPr>
            <a:spLocks noGrp="1"/>
          </p:cNvSpPr>
          <p:nvPr>
            <p:ph sz="quarter" idx="14" hasCustomPrompt="1"/>
          </p:nvPr>
        </p:nvSpPr>
        <p:spPr>
          <a:xfrm>
            <a:off x="1247351" y="4810879"/>
            <a:ext cx="2200275" cy="214313"/>
          </a:xfrm>
        </p:spPr>
        <p:txBody>
          <a:bodyPr>
            <a:normAutofit/>
          </a:bodyPr>
          <a:lstStyle>
            <a:lvl1pPr marL="0" indent="0">
              <a:buNone/>
              <a:defRPr sz="800" baseline="0">
                <a:solidFill>
                  <a:srgbClr val="49403F"/>
                </a:solidFill>
              </a:defRPr>
            </a:lvl1pPr>
          </a:lstStyle>
          <a:p>
            <a:pPr lvl="0"/>
            <a:r>
              <a:rPr lang="nl-NL" dirty="0"/>
              <a:t>plaats voor datum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332590" y="1280120"/>
            <a:ext cx="5017227" cy="1102519"/>
          </a:xfrm>
        </p:spPr>
        <p:txBody>
          <a:bodyPr lIns="0" tIns="0" rIns="36000" bIns="0" anchor="t" anchorCtr="0"/>
          <a:lstStyle>
            <a:lvl1pPr algn="l">
              <a:lnSpc>
                <a:spcPct val="80000"/>
              </a:lnSpc>
              <a:defRPr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Plaats voor titel</a:t>
            </a:r>
            <a:br>
              <a:rPr lang="nl-NL" dirty="0"/>
            </a:br>
            <a:r>
              <a:rPr lang="nl-NL" dirty="0"/>
              <a:t>presentatie</a:t>
            </a:r>
          </a:p>
        </p:txBody>
      </p:sp>
      <p:sp>
        <p:nvSpPr>
          <p:cNvPr id="16" name="Tijdelijke aanduiding voor afbeelding 25"/>
          <p:cNvSpPr>
            <a:spLocks noGrp="1"/>
          </p:cNvSpPr>
          <p:nvPr>
            <p:ph type="pic" sz="quarter" idx="15" hasCustomPrompt="1"/>
          </p:nvPr>
        </p:nvSpPr>
        <p:spPr>
          <a:xfrm>
            <a:off x="333375" y="2382639"/>
            <a:ext cx="3709458" cy="239911"/>
          </a:xfrm>
          <a:blipFill rotWithShape="1">
            <a:blip r:embed="rId3"/>
            <a:stretch>
              <a:fillRect/>
            </a:stretch>
          </a:blip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nl-N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215188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lei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SPVOZN_PPT_SCE_OBB_1920x1080px concept 2021 copy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jdelijke aanduiding voor tekst 8"/>
          <p:cNvSpPr>
            <a:spLocks noGrp="1"/>
          </p:cNvSpPr>
          <p:nvPr>
            <p:ph type="body" sz="quarter" idx="10"/>
          </p:nvPr>
        </p:nvSpPr>
        <p:spPr>
          <a:xfrm>
            <a:off x="549274" y="1646238"/>
            <a:ext cx="5411637" cy="2692400"/>
          </a:xfrm>
        </p:spPr>
        <p:txBody>
          <a:bodyPr/>
          <a:lstStyle>
            <a:lvl1pPr marL="342900" indent="-342900">
              <a:buClr>
                <a:schemeClr val="bg1"/>
              </a:buClr>
              <a:buFont typeface="Lucida Grande"/>
              <a:buChar char="&gt;"/>
              <a:defRPr sz="2200" b="1">
                <a:solidFill>
                  <a:schemeClr val="bg2"/>
                </a:solidFill>
              </a:defRPr>
            </a:lvl1pPr>
            <a:lvl2pPr marL="669600" indent="-284400">
              <a:buClr>
                <a:schemeClr val="bg1"/>
              </a:buClr>
              <a:buFont typeface="Lucida Grande"/>
              <a:buChar char="&gt;"/>
              <a:defRPr sz="2200">
                <a:solidFill>
                  <a:schemeClr val="bg2"/>
                </a:solidFill>
              </a:defRPr>
            </a:lvl2pPr>
          </a:lstStyle>
          <a:p>
            <a:pPr lvl="0"/>
            <a:r>
              <a:rPr lang="nl-NL" dirty="0"/>
              <a:t>Klik om de tekststijl van het model te bewerken</a:t>
            </a:r>
          </a:p>
          <a:p>
            <a:pPr lvl="1"/>
            <a:r>
              <a:rPr lang="nl-NL" dirty="0"/>
              <a:t>Tweede niveau</a:t>
            </a:r>
          </a:p>
        </p:txBody>
      </p:sp>
      <p:sp>
        <p:nvSpPr>
          <p:cNvPr id="11" name="Tijdelijke aanduiding voor tekst 10"/>
          <p:cNvSpPr>
            <a:spLocks noGrp="1"/>
          </p:cNvSpPr>
          <p:nvPr>
            <p:ph type="body" sz="quarter" idx="11" hasCustomPrompt="1"/>
          </p:nvPr>
        </p:nvSpPr>
        <p:spPr>
          <a:xfrm>
            <a:off x="587567" y="485775"/>
            <a:ext cx="6496600" cy="74612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4400" b="1" spc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dirty="0"/>
              <a:t>Plaats voor titel</a:t>
            </a:r>
          </a:p>
        </p:txBody>
      </p:sp>
      <p:sp>
        <p:nvSpPr>
          <p:cNvPr id="8" name="Tijdelijke aanduiding voor afbeelding 25"/>
          <p:cNvSpPr>
            <a:spLocks noGrp="1"/>
          </p:cNvSpPr>
          <p:nvPr>
            <p:ph type="pic" sz="quarter" idx="15" hasCustomPrompt="1"/>
          </p:nvPr>
        </p:nvSpPr>
        <p:spPr>
          <a:xfrm>
            <a:off x="719021" y="1088819"/>
            <a:ext cx="4071701" cy="239911"/>
          </a:xfrm>
          <a:blipFill rotWithShape="1">
            <a:blip r:embed="rId3"/>
            <a:stretch>
              <a:fillRect/>
            </a:stretch>
          </a:blip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nl-N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837230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+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SPVOZN_PPT_SCE_OBB_1920x1080px concept 2021 copy3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ijdelijke aanduiding voor tekst 10"/>
          <p:cNvSpPr>
            <a:spLocks noGrp="1"/>
          </p:cNvSpPr>
          <p:nvPr>
            <p:ph type="body" sz="quarter" idx="11" hasCustomPrompt="1"/>
          </p:nvPr>
        </p:nvSpPr>
        <p:spPr>
          <a:xfrm>
            <a:off x="211023" y="486554"/>
            <a:ext cx="8345602" cy="74612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4400" b="1" spc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Plaats voor titel</a:t>
            </a:r>
          </a:p>
        </p:txBody>
      </p:sp>
      <p:sp>
        <p:nvSpPr>
          <p:cNvPr id="10" name="Tijdelijke aanduiding voor afbeelding 9"/>
          <p:cNvSpPr>
            <a:spLocks noGrp="1"/>
          </p:cNvSpPr>
          <p:nvPr>
            <p:ph type="pic" sz="quarter" idx="12"/>
          </p:nvPr>
        </p:nvSpPr>
        <p:spPr>
          <a:xfrm>
            <a:off x="-63500" y="1455738"/>
            <a:ext cx="5768975" cy="3024187"/>
          </a:xfrm>
        </p:spPr>
        <p:txBody>
          <a:bodyPr/>
          <a:lstStyle/>
          <a:p>
            <a:endParaRPr lang="nl-NL" dirty="0"/>
          </a:p>
        </p:txBody>
      </p:sp>
      <p:sp>
        <p:nvSpPr>
          <p:cNvPr id="12" name="Tijdelijke aanduiding voor tekst 11"/>
          <p:cNvSpPr>
            <a:spLocks noGrp="1"/>
          </p:cNvSpPr>
          <p:nvPr>
            <p:ph type="body" sz="quarter" idx="13" hasCustomPrompt="1"/>
          </p:nvPr>
        </p:nvSpPr>
        <p:spPr>
          <a:xfrm>
            <a:off x="5792340" y="1353690"/>
            <a:ext cx="2764447" cy="37782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nl-NL" dirty="0" err="1"/>
              <a:t>Tekstvak</a:t>
            </a:r>
            <a:endParaRPr lang="nl-NL" dirty="0"/>
          </a:p>
        </p:txBody>
      </p:sp>
      <p:sp>
        <p:nvSpPr>
          <p:cNvPr id="19" name="Tijdelijke aanduiding voor tekst 18"/>
          <p:cNvSpPr>
            <a:spLocks noGrp="1"/>
          </p:cNvSpPr>
          <p:nvPr>
            <p:ph type="body" sz="quarter" idx="14"/>
          </p:nvPr>
        </p:nvSpPr>
        <p:spPr>
          <a:xfrm>
            <a:off x="5792788" y="1879600"/>
            <a:ext cx="2763837" cy="2600325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FontTx/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lnSpc>
                <a:spcPct val="80000"/>
              </a:lnSpc>
              <a:buFontTx/>
              <a:buNone/>
              <a:defRPr sz="1600">
                <a:solidFill>
                  <a:schemeClr val="bg2"/>
                </a:solidFill>
              </a:defRPr>
            </a:lvl2pPr>
            <a:lvl3pPr marL="914400" indent="0">
              <a:lnSpc>
                <a:spcPct val="80000"/>
              </a:lnSpc>
              <a:buFontTx/>
              <a:buNone/>
              <a:defRPr sz="1600">
                <a:solidFill>
                  <a:schemeClr val="bg2"/>
                </a:solidFill>
              </a:defRPr>
            </a:lvl3pPr>
            <a:lvl4pPr marL="1371600" indent="0">
              <a:lnSpc>
                <a:spcPct val="80000"/>
              </a:lnSpc>
              <a:buFontTx/>
              <a:buNone/>
              <a:defRPr sz="1600">
                <a:solidFill>
                  <a:schemeClr val="bg2"/>
                </a:solidFill>
              </a:defRPr>
            </a:lvl4pPr>
            <a:lvl5pPr marL="1828800" indent="0">
              <a:lnSpc>
                <a:spcPct val="80000"/>
              </a:lnSpc>
              <a:buFontTx/>
              <a:buNone/>
              <a:defRPr sz="1600">
                <a:solidFill>
                  <a:schemeClr val="bg2"/>
                </a:solidFill>
              </a:defRPr>
            </a:lvl5pPr>
          </a:lstStyle>
          <a:p>
            <a:pPr lvl="0"/>
            <a:r>
              <a:rPr lang="nl-NL" dirty="0"/>
              <a:t>Klik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14" name="Tijdelijke aanduiding voor afbeelding 25"/>
          <p:cNvSpPr>
            <a:spLocks noGrp="1"/>
          </p:cNvSpPr>
          <p:nvPr>
            <p:ph type="pic" sz="quarter" idx="15" hasCustomPrompt="1"/>
          </p:nvPr>
        </p:nvSpPr>
        <p:spPr>
          <a:xfrm>
            <a:off x="317499" y="1088819"/>
            <a:ext cx="4106333" cy="239911"/>
          </a:xfrm>
          <a:blipFill rotWithShape="1">
            <a:blip r:embed="rId3"/>
            <a:stretch>
              <a:fillRect/>
            </a:stretch>
          </a:blip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nl-N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861604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SPVOZN_PPT_SCE_OBB_1920x1080px concept 2021 copy4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jdelijke aanduiding voor tekst 10"/>
          <p:cNvSpPr>
            <a:spLocks noGrp="1"/>
          </p:cNvSpPr>
          <p:nvPr>
            <p:ph type="body" sz="quarter" idx="11" hasCustomPrompt="1"/>
          </p:nvPr>
        </p:nvSpPr>
        <p:spPr>
          <a:xfrm>
            <a:off x="211023" y="486554"/>
            <a:ext cx="8353798" cy="74612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4400" b="1" spc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Plaats voor titel</a:t>
            </a:r>
          </a:p>
        </p:txBody>
      </p:sp>
      <p:sp>
        <p:nvSpPr>
          <p:cNvPr id="10" name="Tijdelijke aanduiding voor tekst 11"/>
          <p:cNvSpPr>
            <a:spLocks noGrp="1"/>
          </p:cNvSpPr>
          <p:nvPr>
            <p:ph type="body" sz="quarter" idx="13" hasCustomPrompt="1"/>
          </p:nvPr>
        </p:nvSpPr>
        <p:spPr>
          <a:xfrm>
            <a:off x="211023" y="1423887"/>
            <a:ext cx="2718376" cy="3151658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FontTx/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nl-NL" dirty="0" err="1"/>
              <a:t>Tekstvak</a:t>
            </a:r>
            <a:r>
              <a:rPr lang="nl-NL" dirty="0"/>
              <a:t> of </a:t>
            </a:r>
          </a:p>
          <a:p>
            <a:pPr lvl="0"/>
            <a:r>
              <a:rPr lang="nl-NL" dirty="0"/>
              <a:t>ruimte voor </a:t>
            </a:r>
          </a:p>
          <a:p>
            <a:pPr lvl="0"/>
            <a:r>
              <a:rPr lang="nl-NL" dirty="0"/>
              <a:t>foto </a:t>
            </a:r>
            <a:r>
              <a:rPr lang="nl-NL" dirty="0" err="1"/>
              <a:t>necaerum</a:t>
            </a:r>
            <a:r>
              <a:rPr lang="nl-NL" dirty="0"/>
              <a:t> </a:t>
            </a:r>
            <a:r>
              <a:rPr lang="nl-NL" dirty="0" err="1"/>
              <a:t>quat</a:t>
            </a:r>
            <a:r>
              <a:rPr lang="nl-NL" dirty="0"/>
              <a:t> es </a:t>
            </a:r>
            <a:r>
              <a:rPr lang="nl-NL" dirty="0" err="1"/>
              <a:t>sin</a:t>
            </a:r>
            <a:r>
              <a:rPr lang="nl-NL" dirty="0"/>
              <a:t> </a:t>
            </a:r>
            <a:r>
              <a:rPr lang="nl-NL" dirty="0" err="1"/>
              <a:t>consed</a:t>
            </a:r>
            <a:r>
              <a:rPr lang="nl-NL" dirty="0"/>
              <a:t> </a:t>
            </a:r>
            <a:r>
              <a:rPr lang="nl-NL" dirty="0" err="1"/>
              <a:t>quas</a:t>
            </a:r>
            <a:r>
              <a:rPr lang="nl-NL" dirty="0"/>
              <a:t> </a:t>
            </a:r>
            <a:r>
              <a:rPr lang="nl-NL" dirty="0" err="1"/>
              <a:t>qui</a:t>
            </a:r>
            <a:r>
              <a:rPr lang="nl-NL" dirty="0"/>
              <a:t> </a:t>
            </a:r>
            <a:r>
              <a:rPr lang="nl-NL" dirty="0" err="1"/>
              <a:t>dem</a:t>
            </a:r>
            <a:r>
              <a:rPr lang="nl-NL" dirty="0"/>
              <a:t> ut </a:t>
            </a:r>
            <a:r>
              <a:rPr lang="nl-NL" dirty="0" err="1"/>
              <a:t>officae</a:t>
            </a:r>
            <a:r>
              <a:rPr lang="nl-NL" dirty="0"/>
              <a:t> </a:t>
            </a:r>
            <a:r>
              <a:rPr lang="nl-NL" dirty="0" err="1"/>
              <a:t>seque</a:t>
            </a:r>
            <a:r>
              <a:rPr lang="nl-NL" dirty="0"/>
              <a:t> </a:t>
            </a:r>
            <a:r>
              <a:rPr lang="nl-NL" dirty="0" err="1"/>
              <a:t>cus</a:t>
            </a:r>
            <a:r>
              <a:rPr lang="nl-NL" dirty="0"/>
              <a:t> </a:t>
            </a:r>
            <a:r>
              <a:rPr lang="nl-NL" dirty="0" err="1"/>
              <a:t>explanimetur</a:t>
            </a:r>
            <a:r>
              <a:rPr lang="nl-NL" dirty="0"/>
              <a:t> mo </a:t>
            </a:r>
            <a:r>
              <a:rPr lang="nl-NL" dirty="0" err="1"/>
              <a:t>beaquae</a:t>
            </a:r>
            <a:r>
              <a:rPr lang="nl-NL" dirty="0"/>
              <a:t> </a:t>
            </a:r>
            <a:r>
              <a:rPr lang="nl-NL" dirty="0" err="1"/>
              <a:t>ssecto</a:t>
            </a:r>
            <a:endParaRPr lang="nl-NL" dirty="0"/>
          </a:p>
          <a:p>
            <a:pPr lvl="0"/>
            <a:r>
              <a:rPr lang="nl-NL" dirty="0"/>
              <a:t>te </a:t>
            </a:r>
            <a:r>
              <a:rPr lang="nl-NL" dirty="0" err="1"/>
              <a:t>sunto</a:t>
            </a:r>
            <a:r>
              <a:rPr lang="nl-NL" dirty="0"/>
              <a:t>.</a:t>
            </a:r>
          </a:p>
        </p:txBody>
      </p:sp>
      <p:sp>
        <p:nvSpPr>
          <p:cNvPr id="11" name="Tijdelijke aanduiding voor tekst 11"/>
          <p:cNvSpPr>
            <a:spLocks noGrp="1"/>
          </p:cNvSpPr>
          <p:nvPr>
            <p:ph type="body" sz="quarter" idx="14" hasCustomPrompt="1"/>
          </p:nvPr>
        </p:nvSpPr>
        <p:spPr>
          <a:xfrm>
            <a:off x="3008775" y="1423887"/>
            <a:ext cx="5556046" cy="3151658"/>
          </a:xfrm>
        </p:spPr>
        <p:txBody>
          <a:bodyPr>
            <a:noAutofit/>
          </a:bodyPr>
          <a:lstStyle>
            <a:lvl1pPr marL="0" indent="0">
              <a:lnSpc>
                <a:spcPct val="70000"/>
              </a:lnSpc>
              <a:buFontTx/>
              <a:buNone/>
              <a:defRPr sz="1600" b="0">
                <a:solidFill>
                  <a:schemeClr val="bg2"/>
                </a:solidFill>
              </a:defRPr>
            </a:lvl1pPr>
          </a:lstStyle>
          <a:p>
            <a:pPr lvl="0"/>
            <a:r>
              <a:rPr lang="nl-NL" dirty="0" err="1"/>
              <a:t>Ibus</a:t>
            </a:r>
            <a:r>
              <a:rPr lang="nl-NL" dirty="0"/>
              <a:t> </a:t>
            </a:r>
            <a:r>
              <a:rPr lang="nl-NL" dirty="0" err="1"/>
              <a:t>doluptas</a:t>
            </a:r>
            <a:r>
              <a:rPr lang="nl-NL" dirty="0"/>
              <a:t> </a:t>
            </a:r>
            <a:r>
              <a:rPr lang="nl-NL" dirty="0" err="1"/>
              <a:t>asitas</a:t>
            </a:r>
            <a:r>
              <a:rPr lang="nl-NL" dirty="0"/>
              <a:t> maximus </a:t>
            </a:r>
            <a:r>
              <a:rPr lang="nl-NL" dirty="0" err="1"/>
              <a:t>quis</a:t>
            </a:r>
            <a:r>
              <a:rPr lang="nl-NL" dirty="0"/>
              <a:t> </a:t>
            </a:r>
            <a:r>
              <a:rPr lang="nl-NL" dirty="0" err="1"/>
              <a:t>susae</a:t>
            </a:r>
            <a:r>
              <a:rPr lang="nl-NL" dirty="0"/>
              <a:t> </a:t>
            </a:r>
            <a:r>
              <a:rPr lang="nl-NL" dirty="0" err="1"/>
              <a:t>ommodit</a:t>
            </a:r>
            <a:r>
              <a:rPr lang="nl-NL" dirty="0"/>
              <a:t> et </a:t>
            </a:r>
            <a:r>
              <a:rPr lang="nl-NL" dirty="0" err="1"/>
              <a:t>quatis</a:t>
            </a:r>
            <a:r>
              <a:rPr lang="nl-NL" dirty="0"/>
              <a:t> </a:t>
            </a:r>
          </a:p>
          <a:p>
            <a:pPr lvl="0"/>
            <a:r>
              <a:rPr lang="nl-NL" dirty="0" err="1"/>
              <a:t>eossim</a:t>
            </a:r>
            <a:r>
              <a:rPr lang="nl-NL" dirty="0"/>
              <a:t> </a:t>
            </a:r>
            <a:r>
              <a:rPr lang="nl-NL" dirty="0" err="1"/>
              <a:t>lanihit</a:t>
            </a:r>
            <a:r>
              <a:rPr lang="nl-NL" dirty="0"/>
              <a:t> </a:t>
            </a:r>
            <a:r>
              <a:rPr lang="nl-NL" dirty="0" err="1"/>
              <a:t>qui</a:t>
            </a:r>
            <a:r>
              <a:rPr lang="nl-NL" dirty="0"/>
              <a:t> </a:t>
            </a:r>
            <a:r>
              <a:rPr lang="nl-NL" dirty="0" err="1"/>
              <a:t>dolenti</a:t>
            </a:r>
            <a:r>
              <a:rPr lang="nl-NL" dirty="0"/>
              <a:t> </a:t>
            </a:r>
            <a:r>
              <a:rPr lang="nl-NL" dirty="0" err="1"/>
              <a:t>aut</a:t>
            </a:r>
            <a:r>
              <a:rPr lang="nl-NL" dirty="0"/>
              <a:t> </a:t>
            </a:r>
            <a:r>
              <a:rPr lang="nl-NL" dirty="0" err="1"/>
              <a:t>volupis</a:t>
            </a:r>
            <a:r>
              <a:rPr lang="nl-NL" dirty="0"/>
              <a:t> </a:t>
            </a:r>
            <a:r>
              <a:rPr lang="nl-NL" dirty="0" err="1"/>
              <a:t>dolum</a:t>
            </a:r>
            <a:r>
              <a:rPr lang="nl-NL" dirty="0"/>
              <a:t> nis </a:t>
            </a:r>
            <a:r>
              <a:rPr lang="nl-NL" dirty="0" err="1"/>
              <a:t>evella</a:t>
            </a:r>
            <a:r>
              <a:rPr lang="nl-NL" dirty="0"/>
              <a:t> </a:t>
            </a:r>
            <a:r>
              <a:rPr lang="nl-NL" dirty="0" err="1"/>
              <a:t>volupta</a:t>
            </a:r>
            <a:r>
              <a:rPr lang="nl-NL" dirty="0"/>
              <a:t> </a:t>
            </a:r>
            <a:r>
              <a:rPr lang="nl-NL" dirty="0" err="1"/>
              <a:t>doloreicid</a:t>
            </a:r>
            <a:r>
              <a:rPr lang="nl-NL" dirty="0"/>
              <a:t> </a:t>
            </a:r>
            <a:r>
              <a:rPr lang="nl-NL" dirty="0" err="1"/>
              <a:t>quame</a:t>
            </a:r>
            <a:r>
              <a:rPr lang="nl-NL" dirty="0"/>
              <a:t> </a:t>
            </a:r>
            <a:r>
              <a:rPr lang="nl-NL" dirty="0" err="1"/>
              <a:t>quamet</a:t>
            </a:r>
            <a:r>
              <a:rPr lang="nl-NL" dirty="0"/>
              <a:t> </a:t>
            </a:r>
            <a:r>
              <a:rPr lang="nl-NL" dirty="0" err="1"/>
              <a:t>apid</a:t>
            </a:r>
            <a:r>
              <a:rPr lang="nl-NL" dirty="0"/>
              <a:t> </a:t>
            </a:r>
            <a:r>
              <a:rPr lang="nl-NL" dirty="0" err="1"/>
              <a:t>excea</a:t>
            </a:r>
            <a:r>
              <a:rPr lang="nl-NL" dirty="0"/>
              <a:t> net </a:t>
            </a:r>
            <a:r>
              <a:rPr lang="nl-NL" dirty="0" err="1"/>
              <a:t>aspiene</a:t>
            </a:r>
            <a:r>
              <a:rPr lang="nl-NL" dirty="0"/>
              <a:t> </a:t>
            </a:r>
            <a:r>
              <a:rPr lang="nl-NL" dirty="0" err="1"/>
              <a:t>ommolor</a:t>
            </a:r>
            <a:r>
              <a:rPr lang="nl-NL" dirty="0"/>
              <a:t> </a:t>
            </a:r>
          </a:p>
          <a:p>
            <a:pPr lvl="0"/>
            <a:r>
              <a:rPr lang="nl-NL" dirty="0" err="1"/>
              <a:t>ectiis</a:t>
            </a:r>
            <a:r>
              <a:rPr lang="nl-NL" dirty="0"/>
              <a:t> di </a:t>
            </a:r>
            <a:r>
              <a:rPr lang="nl-NL" dirty="0" err="1"/>
              <a:t>sequam</a:t>
            </a:r>
            <a:r>
              <a:rPr lang="nl-NL" dirty="0"/>
              <a:t> </a:t>
            </a:r>
            <a:r>
              <a:rPr lang="nl-NL" dirty="0" err="1"/>
              <a:t>ide</a:t>
            </a:r>
            <a:r>
              <a:rPr lang="nl-NL" dirty="0"/>
              <a:t> </a:t>
            </a:r>
            <a:r>
              <a:rPr lang="nl-NL" dirty="0" err="1"/>
              <a:t>preius</a:t>
            </a:r>
            <a:r>
              <a:rPr lang="nl-NL" dirty="0"/>
              <a:t> con con </a:t>
            </a:r>
            <a:r>
              <a:rPr lang="nl-NL" dirty="0" err="1"/>
              <a:t>nonempo</a:t>
            </a:r>
            <a:r>
              <a:rPr lang="nl-NL" dirty="0"/>
              <a:t> </a:t>
            </a:r>
            <a:r>
              <a:rPr lang="nl-NL" dirty="0" err="1"/>
              <a:t>repudae</a:t>
            </a:r>
            <a:r>
              <a:rPr lang="nl-NL" dirty="0"/>
              <a:t> </a:t>
            </a:r>
            <a:r>
              <a:rPr lang="nl-NL" dirty="0" err="1"/>
              <a:t>plame</a:t>
            </a:r>
            <a:r>
              <a:rPr lang="nl-NL" dirty="0"/>
              <a:t> </a:t>
            </a:r>
            <a:r>
              <a:rPr lang="nl-NL" dirty="0" err="1"/>
              <a:t>molupta</a:t>
            </a:r>
            <a:r>
              <a:rPr lang="nl-NL" dirty="0"/>
              <a:t> </a:t>
            </a:r>
            <a:r>
              <a:rPr lang="nl-NL" dirty="0" err="1"/>
              <a:t>idipsum</a:t>
            </a:r>
            <a:r>
              <a:rPr lang="nl-NL" dirty="0"/>
              <a:t> </a:t>
            </a:r>
            <a:r>
              <a:rPr lang="nl-NL" dirty="0" err="1"/>
              <a:t>quodi</a:t>
            </a:r>
            <a:r>
              <a:rPr lang="nl-NL" dirty="0"/>
              <a:t> di </a:t>
            </a:r>
            <a:r>
              <a:rPr lang="nl-NL" dirty="0" err="1"/>
              <a:t>dolor</a:t>
            </a:r>
            <a:r>
              <a:rPr lang="nl-NL" dirty="0"/>
              <a:t> </a:t>
            </a:r>
            <a:r>
              <a:rPr lang="nl-NL" dirty="0" err="1"/>
              <a:t>sequass</a:t>
            </a:r>
            <a:r>
              <a:rPr lang="nl-NL" dirty="0"/>
              <a:t> </a:t>
            </a:r>
            <a:r>
              <a:rPr lang="nl-NL" dirty="0" err="1"/>
              <a:t>imporum</a:t>
            </a:r>
            <a:r>
              <a:rPr lang="nl-NL" dirty="0"/>
              <a:t> ius.</a:t>
            </a:r>
          </a:p>
          <a:p>
            <a:pPr lvl="0"/>
            <a:endParaRPr lang="nl-NL" dirty="0"/>
          </a:p>
          <a:p>
            <a:pPr lvl="0"/>
            <a:r>
              <a:rPr lang="nl-NL" dirty="0" err="1"/>
              <a:t>Qui</a:t>
            </a:r>
            <a:r>
              <a:rPr lang="nl-NL" dirty="0"/>
              <a:t> </a:t>
            </a:r>
            <a:r>
              <a:rPr lang="nl-NL" dirty="0" err="1"/>
              <a:t>sequunt</a:t>
            </a:r>
            <a:r>
              <a:rPr lang="nl-NL" dirty="0"/>
              <a:t>. </a:t>
            </a:r>
            <a:r>
              <a:rPr lang="nl-NL" dirty="0" err="1"/>
              <a:t>Pore</a:t>
            </a:r>
            <a:r>
              <a:rPr lang="nl-NL" dirty="0"/>
              <a:t>, tem </a:t>
            </a:r>
            <a:r>
              <a:rPr lang="nl-NL" dirty="0" err="1"/>
              <a:t>res</a:t>
            </a:r>
            <a:r>
              <a:rPr lang="nl-NL" dirty="0"/>
              <a:t> </a:t>
            </a:r>
            <a:r>
              <a:rPr lang="nl-NL" dirty="0" err="1"/>
              <a:t>ped</a:t>
            </a:r>
            <a:r>
              <a:rPr lang="nl-NL" dirty="0"/>
              <a:t> et labo. </a:t>
            </a:r>
            <a:r>
              <a:rPr lang="nl-NL" dirty="0" err="1"/>
              <a:t>Od</a:t>
            </a:r>
            <a:r>
              <a:rPr lang="nl-NL" dirty="0"/>
              <a:t> ut </a:t>
            </a:r>
            <a:r>
              <a:rPr lang="nl-NL" dirty="0" err="1"/>
              <a:t>alique</a:t>
            </a:r>
            <a:r>
              <a:rPr lang="nl-NL" dirty="0"/>
              <a:t> </a:t>
            </a:r>
            <a:r>
              <a:rPr lang="nl-NL" dirty="0" err="1"/>
              <a:t>quatiuscia</a:t>
            </a:r>
            <a:r>
              <a:rPr lang="nl-NL" dirty="0"/>
              <a:t> </a:t>
            </a:r>
            <a:r>
              <a:rPr lang="nl-NL" dirty="0" err="1"/>
              <a:t>volutatquis</a:t>
            </a:r>
            <a:r>
              <a:rPr lang="nl-NL" dirty="0"/>
              <a:t> </a:t>
            </a:r>
            <a:r>
              <a:rPr lang="nl-NL" dirty="0" err="1"/>
              <a:t>debistest</a:t>
            </a:r>
            <a:r>
              <a:rPr lang="nl-NL" dirty="0"/>
              <a:t>, </a:t>
            </a:r>
            <a:r>
              <a:rPr lang="nl-NL" dirty="0" err="1"/>
              <a:t>solupic</a:t>
            </a:r>
            <a:r>
              <a:rPr lang="nl-NL" dirty="0"/>
              <a:t> </a:t>
            </a:r>
            <a:r>
              <a:rPr lang="nl-NL" dirty="0" err="1"/>
              <a:t>imagnis</a:t>
            </a:r>
            <a:r>
              <a:rPr lang="nl-NL" dirty="0"/>
              <a:t> </a:t>
            </a:r>
            <a:r>
              <a:rPr lang="nl-NL" dirty="0" err="1"/>
              <a:t>tibeaquaes</a:t>
            </a:r>
            <a:r>
              <a:rPr lang="nl-NL" dirty="0"/>
              <a:t> </a:t>
            </a:r>
            <a:r>
              <a:rPr lang="nl-NL" dirty="0" err="1"/>
              <a:t>aut</a:t>
            </a:r>
            <a:r>
              <a:rPr lang="nl-NL" dirty="0"/>
              <a:t> lab </a:t>
            </a:r>
            <a:r>
              <a:rPr lang="nl-NL" dirty="0" err="1"/>
              <a:t>ipsam</a:t>
            </a:r>
            <a:r>
              <a:rPr lang="nl-NL" dirty="0"/>
              <a:t> </a:t>
            </a:r>
            <a:r>
              <a:rPr lang="nl-NL" dirty="0" err="1"/>
              <a:t>cone</a:t>
            </a:r>
            <a:r>
              <a:rPr lang="nl-NL" dirty="0"/>
              <a:t> </a:t>
            </a:r>
            <a:r>
              <a:rPr lang="nl-NL" dirty="0" err="1"/>
              <a:t>venim</a:t>
            </a:r>
            <a:r>
              <a:rPr lang="nl-NL" dirty="0"/>
              <a:t> vide </a:t>
            </a:r>
            <a:r>
              <a:rPr lang="nl-NL" dirty="0" err="1"/>
              <a:t>sam</a:t>
            </a:r>
            <a:r>
              <a:rPr lang="nl-NL" dirty="0"/>
              <a:t> </a:t>
            </a:r>
            <a:r>
              <a:rPr lang="nl-NL" dirty="0" err="1"/>
              <a:t>vendi</a:t>
            </a:r>
            <a:r>
              <a:rPr lang="nl-NL" dirty="0"/>
              <a:t> ut </a:t>
            </a:r>
            <a:r>
              <a:rPr lang="nl-NL" dirty="0" err="1"/>
              <a:t>estrum</a:t>
            </a:r>
            <a:r>
              <a:rPr lang="nl-NL" dirty="0"/>
              <a:t> cor </a:t>
            </a:r>
            <a:r>
              <a:rPr lang="nl-NL" dirty="0" err="1"/>
              <a:t>auda</a:t>
            </a:r>
            <a:r>
              <a:rPr lang="nl-NL" dirty="0"/>
              <a:t> ne </a:t>
            </a:r>
            <a:r>
              <a:rPr lang="nl-NL" dirty="0" err="1"/>
              <a:t>volupta</a:t>
            </a:r>
            <a:r>
              <a:rPr lang="nl-NL" dirty="0"/>
              <a:t> </a:t>
            </a:r>
          </a:p>
          <a:p>
            <a:pPr lvl="0"/>
            <a:r>
              <a:rPr lang="nl-NL" dirty="0" err="1"/>
              <a:t>explibu</a:t>
            </a:r>
            <a:r>
              <a:rPr lang="nl-NL" dirty="0"/>
              <a:t> </a:t>
            </a:r>
            <a:r>
              <a:rPr lang="nl-NL" dirty="0" err="1"/>
              <a:t>sdaest</a:t>
            </a:r>
            <a:r>
              <a:rPr lang="nl-NL" dirty="0"/>
              <a:t>, que </a:t>
            </a:r>
            <a:r>
              <a:rPr lang="nl-NL" dirty="0" err="1"/>
              <a:t>etur</a:t>
            </a:r>
            <a:r>
              <a:rPr lang="nl-NL" dirty="0"/>
              <a:t>? </a:t>
            </a:r>
            <a:r>
              <a:rPr lang="nl-NL" dirty="0" err="1"/>
              <a:t>Aboraec</a:t>
            </a:r>
            <a:r>
              <a:rPr lang="nl-NL" dirty="0"/>
              <a:t> </a:t>
            </a:r>
            <a:r>
              <a:rPr lang="nl-NL" dirty="0" err="1"/>
              <a:t>atibus</a:t>
            </a:r>
            <a:r>
              <a:rPr lang="nl-NL" dirty="0"/>
              <a:t> et </a:t>
            </a:r>
            <a:r>
              <a:rPr lang="nl-NL" dirty="0" err="1"/>
              <a:t>am</a:t>
            </a:r>
            <a:r>
              <a:rPr lang="nl-NL" dirty="0"/>
              <a:t>, </a:t>
            </a:r>
            <a:r>
              <a:rPr lang="nl-NL" dirty="0" err="1"/>
              <a:t>sequam.Edia</a:t>
            </a:r>
            <a:r>
              <a:rPr lang="nl-NL" dirty="0"/>
              <a:t> </a:t>
            </a:r>
            <a:r>
              <a:rPr lang="nl-NL" dirty="0" err="1"/>
              <a:t>nectem</a:t>
            </a:r>
            <a:r>
              <a:rPr lang="nl-NL" dirty="0"/>
              <a:t> </a:t>
            </a:r>
            <a:r>
              <a:rPr lang="nl-NL" dirty="0" err="1"/>
              <a:t>quas</a:t>
            </a:r>
            <a:r>
              <a:rPr lang="nl-NL" dirty="0"/>
              <a:t> ut </a:t>
            </a:r>
            <a:r>
              <a:rPr lang="nl-NL" dirty="0" err="1"/>
              <a:t>quod</a:t>
            </a:r>
            <a:r>
              <a:rPr lang="nl-NL" dirty="0"/>
              <a:t> </a:t>
            </a:r>
            <a:r>
              <a:rPr lang="nl-NL" dirty="0" err="1"/>
              <a:t>quamendae</a:t>
            </a:r>
            <a:r>
              <a:rPr lang="nl-NL" dirty="0"/>
              <a:t> </a:t>
            </a:r>
            <a:r>
              <a:rPr lang="nl-NL" dirty="0" err="1"/>
              <a:t>omnit</a:t>
            </a:r>
            <a:r>
              <a:rPr lang="nl-NL" dirty="0"/>
              <a:t> </a:t>
            </a:r>
            <a:r>
              <a:rPr lang="nl-NL" dirty="0" err="1"/>
              <a:t>officil</a:t>
            </a:r>
            <a:r>
              <a:rPr lang="nl-NL" dirty="0"/>
              <a:t> </a:t>
            </a:r>
            <a:r>
              <a:rPr lang="nl-NL" dirty="0" err="1"/>
              <a:t>luptat</a:t>
            </a:r>
            <a:r>
              <a:rPr lang="nl-NL" dirty="0"/>
              <a:t> </a:t>
            </a:r>
            <a:r>
              <a:rPr lang="nl-NL" dirty="0" err="1"/>
              <a:t>inulpa</a:t>
            </a:r>
            <a:r>
              <a:rPr lang="nl-NL" dirty="0"/>
              <a:t> vit es </a:t>
            </a:r>
            <a:r>
              <a:rPr lang="nl-NL" dirty="0" err="1"/>
              <a:t>aut</a:t>
            </a:r>
            <a:r>
              <a:rPr lang="nl-NL" dirty="0"/>
              <a:t> </a:t>
            </a:r>
            <a:r>
              <a:rPr lang="nl-NL" dirty="0" err="1"/>
              <a:t>earibus</a:t>
            </a:r>
            <a:r>
              <a:rPr lang="nl-NL" dirty="0"/>
              <a:t> </a:t>
            </a:r>
            <a:r>
              <a:rPr lang="nl-NL" dirty="0" err="1"/>
              <a:t>acea</a:t>
            </a:r>
            <a:r>
              <a:rPr lang="nl-NL" dirty="0"/>
              <a:t> plant </a:t>
            </a:r>
            <a:r>
              <a:rPr lang="nl-NL" dirty="0" err="1"/>
              <a:t>voluptam</a:t>
            </a:r>
            <a:r>
              <a:rPr lang="nl-NL" dirty="0"/>
              <a:t>, ad </a:t>
            </a:r>
            <a:r>
              <a:rPr lang="nl-NL" dirty="0" err="1"/>
              <a:t>quos</a:t>
            </a:r>
            <a:r>
              <a:rPr lang="nl-NL" dirty="0"/>
              <a:t> ut </a:t>
            </a:r>
            <a:r>
              <a:rPr lang="nl-NL" dirty="0" err="1"/>
              <a:t>hic</a:t>
            </a:r>
            <a:r>
              <a:rPr lang="nl-NL" dirty="0"/>
              <a:t>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isitist</a:t>
            </a:r>
            <a:r>
              <a:rPr lang="nl-NL" dirty="0"/>
              <a:t> </a:t>
            </a:r>
            <a:r>
              <a:rPr lang="nl-NL" dirty="0" err="1"/>
              <a:t>venditem</a:t>
            </a:r>
            <a:r>
              <a:rPr lang="nl-NL" dirty="0"/>
              <a:t> ex </a:t>
            </a:r>
            <a:r>
              <a:rPr lang="nl-NL" dirty="0" err="1"/>
              <a:t>est</a:t>
            </a:r>
            <a:r>
              <a:rPr lang="nl-NL" dirty="0"/>
              <a:t> </a:t>
            </a:r>
            <a:r>
              <a:rPr lang="nl-NL" dirty="0" err="1"/>
              <a:t>evenien</a:t>
            </a:r>
            <a:r>
              <a:rPr lang="nl-NL" dirty="0"/>
              <a:t> </a:t>
            </a:r>
            <a:r>
              <a:rPr lang="nl-NL" dirty="0" err="1"/>
              <a:t>itatiam</a:t>
            </a:r>
            <a:r>
              <a:rPr lang="nl-NL" dirty="0"/>
              <a:t> </a:t>
            </a:r>
            <a:r>
              <a:rPr lang="nl-NL" dirty="0" err="1"/>
              <a:t>quas</a:t>
            </a:r>
            <a:r>
              <a:rPr lang="nl-NL" dirty="0"/>
              <a:t> </a:t>
            </a:r>
            <a:r>
              <a:rPr lang="nl-NL" dirty="0" err="1"/>
              <a:t>dolupta</a:t>
            </a:r>
            <a:r>
              <a:rPr lang="nl-NL" dirty="0"/>
              <a:t> </a:t>
            </a:r>
            <a:r>
              <a:rPr lang="nl-NL" dirty="0" err="1"/>
              <a:t>estende</a:t>
            </a:r>
            <a:r>
              <a:rPr lang="nl-NL" dirty="0"/>
              <a:t> </a:t>
            </a:r>
            <a:r>
              <a:rPr lang="nl-NL" dirty="0" err="1"/>
              <a:t>ruptatet</a:t>
            </a:r>
            <a:r>
              <a:rPr lang="nl-NL" dirty="0"/>
              <a:t> ad</a:t>
            </a:r>
          </a:p>
        </p:txBody>
      </p:sp>
      <p:sp>
        <p:nvSpPr>
          <p:cNvPr id="14" name="Tijdelijke aanduiding voor afbeelding 25"/>
          <p:cNvSpPr>
            <a:spLocks noGrp="1"/>
          </p:cNvSpPr>
          <p:nvPr>
            <p:ph type="pic" sz="quarter" idx="15" hasCustomPrompt="1"/>
          </p:nvPr>
        </p:nvSpPr>
        <p:spPr>
          <a:xfrm>
            <a:off x="310443" y="1088819"/>
            <a:ext cx="4113389" cy="239911"/>
          </a:xfrm>
          <a:blipFill rotWithShape="1">
            <a:blip r:embed="rId3"/>
            <a:stretch>
              <a:fillRect/>
            </a:stretch>
          </a:blip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nl-N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027047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sluit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SPVOZN_PPT_SCE_OBB_1920x1080px concept 2021 copy5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3" name="Tijdelijke aanduiding voor tekst 10"/>
          <p:cNvSpPr>
            <a:spLocks noGrp="1"/>
          </p:cNvSpPr>
          <p:nvPr>
            <p:ph type="body" sz="quarter" idx="11" hasCustomPrompt="1"/>
          </p:nvPr>
        </p:nvSpPr>
        <p:spPr>
          <a:xfrm>
            <a:off x="3209632" y="1043940"/>
            <a:ext cx="5200590" cy="746125"/>
          </a:xfrm>
        </p:spPr>
        <p:txBody>
          <a:bodyPr>
            <a:noAutofit/>
          </a:bodyPr>
          <a:lstStyle>
            <a:lvl1pPr marL="0" indent="0">
              <a:lnSpc>
                <a:spcPct val="80000"/>
              </a:lnSpc>
              <a:buFontTx/>
              <a:buNone/>
              <a:defRPr sz="4400" b="1" spc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Afsluitende pakkende tekst!</a:t>
            </a:r>
          </a:p>
        </p:txBody>
      </p:sp>
      <p:sp>
        <p:nvSpPr>
          <p:cNvPr id="14" name="Tijdelijke aanduiding voor tekst 11"/>
          <p:cNvSpPr>
            <a:spLocks noGrp="1"/>
          </p:cNvSpPr>
          <p:nvPr>
            <p:ph type="body" sz="quarter" idx="13" hasCustomPrompt="1"/>
          </p:nvPr>
        </p:nvSpPr>
        <p:spPr>
          <a:xfrm>
            <a:off x="1559006" y="3174021"/>
            <a:ext cx="4953272" cy="530146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nl-NL" dirty="0" err="1"/>
              <a:t>Tekstvak</a:t>
            </a:r>
            <a:endParaRPr lang="nl-NL" dirty="0"/>
          </a:p>
        </p:txBody>
      </p:sp>
      <p:sp>
        <p:nvSpPr>
          <p:cNvPr id="15" name="Tijdelijke aanduiding voor tekst 18"/>
          <p:cNvSpPr>
            <a:spLocks noGrp="1"/>
          </p:cNvSpPr>
          <p:nvPr>
            <p:ph type="body" sz="quarter" idx="14" hasCustomPrompt="1"/>
          </p:nvPr>
        </p:nvSpPr>
        <p:spPr>
          <a:xfrm>
            <a:off x="1559006" y="3755756"/>
            <a:ext cx="4953272" cy="661022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FontTx/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lnSpc>
                <a:spcPct val="80000"/>
              </a:lnSpc>
              <a:buFontTx/>
              <a:buNone/>
              <a:defRPr sz="1600">
                <a:solidFill>
                  <a:srgbClr val="800000"/>
                </a:solidFill>
              </a:defRPr>
            </a:lvl2pPr>
            <a:lvl3pPr marL="914400" indent="0">
              <a:lnSpc>
                <a:spcPct val="80000"/>
              </a:lnSpc>
              <a:buFontTx/>
              <a:buNone/>
              <a:defRPr sz="1600">
                <a:solidFill>
                  <a:srgbClr val="800000"/>
                </a:solidFill>
              </a:defRPr>
            </a:lvl3pPr>
            <a:lvl4pPr marL="1371600" indent="0">
              <a:lnSpc>
                <a:spcPct val="80000"/>
              </a:lnSpc>
              <a:buFontTx/>
              <a:buNone/>
              <a:defRPr sz="1600">
                <a:solidFill>
                  <a:srgbClr val="800000"/>
                </a:solidFill>
              </a:defRPr>
            </a:lvl4pPr>
            <a:lvl5pPr marL="1828800" indent="0">
              <a:lnSpc>
                <a:spcPct val="80000"/>
              </a:lnSpc>
              <a:buFontTx/>
              <a:buNone/>
              <a:defRPr sz="1600">
                <a:solidFill>
                  <a:srgbClr val="800000"/>
                </a:solidFill>
              </a:defRPr>
            </a:lvl5pPr>
          </a:lstStyle>
          <a:p>
            <a:pPr lvl="0"/>
            <a:r>
              <a:rPr lang="nl-NL" dirty="0"/>
              <a:t>Opmerking</a:t>
            </a:r>
          </a:p>
        </p:txBody>
      </p:sp>
      <p:sp>
        <p:nvSpPr>
          <p:cNvPr id="8" name="Tijdelijke aanduiding voor afbeelding 8"/>
          <p:cNvSpPr>
            <a:spLocks noGrp="1"/>
          </p:cNvSpPr>
          <p:nvPr>
            <p:ph type="pic" sz="quarter" idx="15" hasCustomPrompt="1"/>
          </p:nvPr>
        </p:nvSpPr>
        <p:spPr>
          <a:xfrm>
            <a:off x="655638" y="-57150"/>
            <a:ext cx="2490787" cy="2928144"/>
          </a:xfrm>
        </p:spPr>
        <p:txBody>
          <a:bodyPr anchor="b" anchorCtr="0"/>
          <a:lstStyle>
            <a:lvl1pPr>
              <a:defRPr baseline="0"/>
            </a:lvl1pPr>
          </a:lstStyle>
          <a:p>
            <a:r>
              <a:rPr lang="nl-NL" dirty="0"/>
              <a:t>Sleep foto in kader</a:t>
            </a:r>
          </a:p>
        </p:txBody>
      </p:sp>
      <p:sp>
        <p:nvSpPr>
          <p:cNvPr id="11" name="Tijdelijke aanduiding voor afbeelding 25"/>
          <p:cNvSpPr>
            <a:spLocks noGrp="1"/>
          </p:cNvSpPr>
          <p:nvPr>
            <p:ph type="pic" sz="quarter" idx="16" hasCustomPrompt="1"/>
          </p:nvPr>
        </p:nvSpPr>
        <p:spPr>
          <a:xfrm>
            <a:off x="3256170" y="2203597"/>
            <a:ext cx="4212810" cy="239911"/>
          </a:xfrm>
          <a:blipFill rotWithShape="1">
            <a:blip r:embed="rId3"/>
            <a:stretch>
              <a:fillRect/>
            </a:stretch>
          </a:blip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nl-N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61442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9/11/2025</a:t>
            </a:fld>
            <a:endParaRPr lang="en-US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12775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9/11/2025</a:t>
            </a:fld>
            <a:endParaRPr lang="en-US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38700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kst">
  <p:cSld name="1_Tekst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Google Shape;36;p12" descr="SPVOZN_PPT_SCE_OBB_1920x1080px_RGB4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2"/>
          <p:cNvSpPr txBox="1">
            <a:spLocks noGrp="1"/>
          </p:cNvSpPr>
          <p:nvPr>
            <p:ph type="body" idx="1"/>
          </p:nvPr>
        </p:nvSpPr>
        <p:spPr>
          <a:xfrm>
            <a:off x="211023" y="486554"/>
            <a:ext cx="8353798" cy="746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88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1">
                <a:solidFill>
                  <a:schemeClr val="dk1"/>
                </a:solidFill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rgbClr val="49403F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rgbClr val="49403F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rgbClr val="49403F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rgbClr val="49403F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" name="Google Shape;38;p12"/>
          <p:cNvSpPr txBox="1">
            <a:spLocks noGrp="1"/>
          </p:cNvSpPr>
          <p:nvPr>
            <p:ph type="body" idx="2"/>
          </p:nvPr>
        </p:nvSpPr>
        <p:spPr>
          <a:xfrm>
            <a:off x="211023" y="1423887"/>
            <a:ext cx="2718376" cy="3151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80000"/>
              </a:lnSpc>
              <a:spcBef>
                <a:spcPts val="440"/>
              </a:spcBef>
              <a:spcAft>
                <a:spcPts val="0"/>
              </a:spcAft>
              <a:buClr>
                <a:schemeClr val="lt2"/>
              </a:buClr>
              <a:buSzPts val="2200"/>
              <a:buFont typeface="Arial"/>
              <a:buNone/>
              <a:defRPr sz="2200" b="1">
                <a:solidFill>
                  <a:schemeClr val="lt2"/>
                </a:solidFill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rgbClr val="49403F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rgbClr val="49403F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rgbClr val="49403F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rgbClr val="49403F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12"/>
          <p:cNvSpPr txBox="1">
            <a:spLocks noGrp="1"/>
          </p:cNvSpPr>
          <p:nvPr>
            <p:ph type="body" idx="3"/>
          </p:nvPr>
        </p:nvSpPr>
        <p:spPr>
          <a:xfrm>
            <a:off x="3008775" y="1423887"/>
            <a:ext cx="5556046" cy="3151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70000"/>
              </a:lnSpc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None/>
              <a:defRPr sz="1600" b="0">
                <a:solidFill>
                  <a:schemeClr val="lt2"/>
                </a:solidFill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rgbClr val="49403F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rgbClr val="49403F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rgbClr val="49403F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rgbClr val="49403F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98541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/>
              <a:t>Titelstijl van model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Klik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7E9339-55CC-6944-9F5B-211CCD60A854}" type="datetimeFigureOut">
              <a:rPr lang="nl-NL" smtClean="0"/>
              <a:t>11-9-2025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5873F6-31A0-D947-9E91-625E590F122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11734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0" r:id="rId3"/>
    <p:sldLayoutId id="2147483651" r:id="rId4"/>
    <p:sldLayoutId id="2147483652" r:id="rId5"/>
    <p:sldLayoutId id="2147483653" r:id="rId6"/>
    <p:sldLayoutId id="2147483656" r:id="rId7"/>
    <p:sldLayoutId id="2147483657" r:id="rId8"/>
    <p:sldLayoutId id="2147483658" r:id="rId9"/>
  </p:sldLayoutIdLst>
  <p:txStyles>
    <p:titleStyle>
      <a:lvl1pPr algn="ctr" defTabSz="457200" rtl="0" eaLnBrk="1" latinLnBrk="0" hangingPunct="1">
        <a:spcBef>
          <a:spcPct val="0"/>
        </a:spcBef>
        <a:buNone/>
        <a:defRPr sz="4400" b="1" i="0" kern="1200">
          <a:solidFill>
            <a:schemeClr val="tx1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49403F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49403F"/>
          </a:solidFill>
          <a:latin typeface="Arial"/>
          <a:ea typeface="+mn-ea"/>
          <a:cs typeface="Arial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49403F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49403F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49403F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mijn.intergrip.nl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ummacollege.nl/studiekeuze/alles-over-aanmelden/opleidingen-met-een-beperkt-aantal-plaatsen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s://forms.gle/oiLuAcgphDB1PgkQA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igid.nl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>
          <a:xfrm>
            <a:off x="335374" y="2803994"/>
            <a:ext cx="2768046" cy="1314450"/>
          </a:xfrm>
        </p:spPr>
        <p:txBody>
          <a:bodyPr/>
          <a:lstStyle/>
          <a:p>
            <a:r>
              <a:rPr lang="nl-NL" dirty="0">
                <a:latin typeface="Aptos" panose="020B0004020202020204" pitchFamily="34" charset="0"/>
              </a:rPr>
              <a:t>September 2025</a:t>
            </a:r>
          </a:p>
        </p:txBody>
      </p:sp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332590" y="1269230"/>
            <a:ext cx="5017227" cy="1302520"/>
          </a:xfrm>
        </p:spPr>
        <p:txBody>
          <a:bodyPr>
            <a:normAutofit fontScale="90000"/>
          </a:bodyPr>
          <a:lstStyle/>
          <a:p>
            <a:r>
              <a:rPr lang="nl-NL" sz="4000" dirty="0">
                <a:latin typeface="Aptos" panose="020B0004020202020204" pitchFamily="34" charset="0"/>
              </a:rPr>
              <a:t>Aanmelden </a:t>
            </a:r>
            <a:br>
              <a:rPr lang="nl-NL" sz="4000" dirty="0">
                <a:latin typeface="Aptos" panose="020B0004020202020204" pitchFamily="34" charset="0"/>
              </a:rPr>
            </a:br>
            <a:r>
              <a:rPr lang="nl-NL" sz="4000" dirty="0">
                <a:latin typeface="Aptos" panose="020B0004020202020204" pitchFamily="34" charset="0"/>
              </a:rPr>
              <a:t>Vervolg-</a:t>
            </a:r>
            <a:br>
              <a:rPr lang="nl-NL" sz="4000" dirty="0">
                <a:latin typeface="Aptos" panose="020B0004020202020204" pitchFamily="34" charset="0"/>
              </a:rPr>
            </a:br>
            <a:r>
              <a:rPr lang="nl-NL" sz="4000" dirty="0">
                <a:latin typeface="Aptos" panose="020B0004020202020204" pitchFamily="34" charset="0"/>
              </a:rPr>
              <a:t>opleiding</a:t>
            </a:r>
          </a:p>
        </p:txBody>
      </p:sp>
      <p:sp>
        <p:nvSpPr>
          <p:cNvPr id="5" name="Tijdelijke aanduiding voor afbeelding 4"/>
          <p:cNvSpPr>
            <a:spLocks noGrp="1"/>
          </p:cNvSpPr>
          <p:nvPr>
            <p:ph type="pic" sz="quarter" idx="15"/>
          </p:nvPr>
        </p:nvSpPr>
        <p:spPr>
          <a:xfrm>
            <a:off x="333375" y="2502594"/>
            <a:ext cx="2533922" cy="155697"/>
          </a:xfrm>
        </p:spPr>
        <p:txBody>
          <a:bodyPr>
            <a:normAutofit fontScale="25000" lnSpcReduction="20000"/>
          </a:bodyPr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265657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8024E2D2-12DA-9B49-B2A6-BC7FDAC860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2590" y="1084629"/>
            <a:ext cx="7659729" cy="513956"/>
          </a:xfrm>
        </p:spPr>
        <p:txBody>
          <a:bodyPr>
            <a:normAutofit/>
          </a:bodyPr>
          <a:lstStyle/>
          <a:p>
            <a:r>
              <a:rPr lang="nl-NL" sz="3600" dirty="0">
                <a:latin typeface="Aptos" panose="020B0004020202020204" pitchFamily="34" charset="0"/>
              </a:rPr>
              <a:t>Aanmelden voor MBO</a:t>
            </a:r>
          </a:p>
        </p:txBody>
      </p:sp>
      <p:sp>
        <p:nvSpPr>
          <p:cNvPr id="6" name="Tijdelijke aanduiding voor afbeelding 5">
            <a:extLst>
              <a:ext uri="{FF2B5EF4-FFF2-40B4-BE49-F238E27FC236}">
                <a16:creationId xmlns:a16="http://schemas.microsoft.com/office/drawing/2014/main" id="{C160834B-0DEB-364B-A707-7EA349E651F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32590" y="1475395"/>
            <a:ext cx="3709458" cy="239911"/>
          </a:xfrm>
        </p:spPr>
        <p:txBody>
          <a:bodyPr>
            <a:normAutofit fontScale="32500" lnSpcReduction="20000"/>
          </a:bodyPr>
          <a:lstStyle/>
          <a:p>
            <a:endParaRPr lang="nl-NL"/>
          </a:p>
        </p:txBody>
      </p:sp>
      <p:sp>
        <p:nvSpPr>
          <p:cNvPr id="2" name="Tekstvak 1"/>
          <p:cNvSpPr txBox="1"/>
          <p:nvPr/>
        </p:nvSpPr>
        <p:spPr>
          <a:xfrm>
            <a:off x="478935" y="1715306"/>
            <a:ext cx="826740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>
                <a:solidFill>
                  <a:schemeClr val="bg2"/>
                </a:solidFill>
                <a:latin typeface="Aptos" panose="020B0004020202020204" pitchFamily="34" charset="0"/>
              </a:rPr>
              <a:t>Stap 2: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dirty="0">
                <a:solidFill>
                  <a:schemeClr val="bg2"/>
                </a:solidFill>
                <a:latin typeface="Aptos" panose="020B0004020202020204" pitchFamily="34" charset="0"/>
              </a:rPr>
              <a:t>Invullen van het Digitaal Doorstroom Dossier (DDD) (</a:t>
            </a:r>
            <a:r>
              <a:rPr lang="nl-NL" sz="1600" dirty="0">
                <a:solidFill>
                  <a:schemeClr val="bg2"/>
                </a:solidFill>
                <a:latin typeface="Aptos" panose="020B0004020202020204" pitchFamily="34" charset="0"/>
                <a:hlinkClick r:id="rId3"/>
              </a:rPr>
              <a:t>https://mijn.intergrip.nl</a:t>
            </a:r>
            <a:r>
              <a:rPr lang="nl-NL" sz="1600" dirty="0">
                <a:solidFill>
                  <a:schemeClr val="bg2"/>
                </a:solidFill>
                <a:latin typeface="Aptos" panose="020B0004020202020204" pitchFamily="34" charset="0"/>
              </a:rPr>
              <a:t>)</a:t>
            </a:r>
          </a:p>
          <a:p>
            <a:endParaRPr lang="nl-NL" sz="1600" dirty="0">
              <a:solidFill>
                <a:schemeClr val="bg2"/>
              </a:solidFill>
              <a:latin typeface="Aptos" panose="020B00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dirty="0">
                <a:solidFill>
                  <a:schemeClr val="bg2"/>
                </a:solidFill>
                <a:latin typeface="Aptos" panose="020B0004020202020204" pitchFamily="34" charset="0"/>
              </a:rPr>
              <a:t>Deel A: Gegevens leerling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dirty="0">
                <a:solidFill>
                  <a:schemeClr val="bg2"/>
                </a:solidFill>
                <a:latin typeface="Aptos" panose="020B0004020202020204" pitchFamily="34" charset="0"/>
              </a:rPr>
              <a:t>Deel B: Informatie van coach over de leerling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dirty="0">
                <a:solidFill>
                  <a:schemeClr val="bg2"/>
                </a:solidFill>
                <a:latin typeface="Aptos" panose="020B0004020202020204" pitchFamily="34" charset="0"/>
              </a:rPr>
              <a:t>Deel C: Akkoord geven door leerling en ouders</a:t>
            </a:r>
          </a:p>
          <a:p>
            <a:endParaRPr lang="nl-NL" dirty="0">
              <a:solidFill>
                <a:schemeClr val="bg2"/>
              </a:solidFill>
              <a:latin typeface="Aptos" panose="020B00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>
              <a:solidFill>
                <a:schemeClr val="bg2"/>
              </a:solidFill>
              <a:latin typeface="Aptos" panose="020B00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>
              <a:latin typeface="Aptos" panose="020B0004020202020204" pitchFamily="34" charset="0"/>
            </a:endParaRPr>
          </a:p>
        </p:txBody>
      </p:sp>
      <p:pic>
        <p:nvPicPr>
          <p:cNvPr id="8" name="Picture 2" descr="Afbeeldingsresultaat voor digitaal doorstroomdossi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6936" y="2590639"/>
            <a:ext cx="2867282" cy="1093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2349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>
                <a:latin typeface="Aptos" panose="020B0004020202020204" pitchFamily="34" charset="0"/>
              </a:rPr>
              <a:t>Deel A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3"/>
          </p:nvPr>
        </p:nvSpPr>
        <p:spPr>
          <a:xfrm>
            <a:off x="367607" y="1574180"/>
            <a:ext cx="5556046" cy="3151658"/>
          </a:xfrm>
        </p:spPr>
        <p:txBody>
          <a:bodyPr/>
          <a:lstStyle/>
          <a:p>
            <a:pPr marL="285750" lvl="1">
              <a:buFont typeface="Arial" charset="0"/>
              <a:buChar char="•"/>
            </a:pPr>
            <a:r>
              <a:rPr lang="nl-NL" altLang="nl-NL" sz="1800" dirty="0">
                <a:solidFill>
                  <a:schemeClr val="bg2"/>
                </a:solidFill>
                <a:latin typeface="Aptos" panose="020B0004020202020204" pitchFamily="34" charset="0"/>
                <a:cs typeface="Arial" charset="0"/>
              </a:rPr>
              <a:t>Leerling krijgt handleiding van de lob-coach;</a:t>
            </a:r>
          </a:p>
          <a:p>
            <a:pPr marL="285750" lvl="1">
              <a:buFont typeface="Arial" charset="0"/>
              <a:buChar char="•"/>
            </a:pPr>
            <a:r>
              <a:rPr lang="nl-NL" altLang="nl-NL" sz="1800" dirty="0">
                <a:solidFill>
                  <a:schemeClr val="bg2"/>
                </a:solidFill>
                <a:latin typeface="Aptos" panose="020B0004020202020204" pitchFamily="34" charset="0"/>
                <a:cs typeface="Arial" charset="0"/>
              </a:rPr>
              <a:t>Leerling maakt een account aan;</a:t>
            </a:r>
          </a:p>
          <a:p>
            <a:pPr marL="285750" lvl="1">
              <a:buFont typeface="Arial" charset="0"/>
              <a:buChar char="•"/>
            </a:pPr>
            <a:r>
              <a:rPr lang="nl-NL" altLang="nl-NL" sz="1800" dirty="0">
                <a:solidFill>
                  <a:schemeClr val="bg2"/>
                </a:solidFill>
                <a:latin typeface="Aptos" panose="020B0004020202020204" pitchFamily="34" charset="0"/>
                <a:cs typeface="Arial" charset="0"/>
              </a:rPr>
              <a:t>Leerling vult deel A in.</a:t>
            </a:r>
          </a:p>
          <a:p>
            <a:pPr marL="285750" lvl="1">
              <a:buFont typeface="Arial" charset="0"/>
              <a:buChar char="•"/>
            </a:pPr>
            <a:r>
              <a:rPr lang="nl-NL" altLang="nl-NL" sz="1800" dirty="0">
                <a:solidFill>
                  <a:schemeClr val="bg2"/>
                </a:solidFill>
                <a:latin typeface="Aptos" panose="020B0004020202020204" pitchFamily="34" charset="0"/>
                <a:cs typeface="Arial" charset="0"/>
              </a:rPr>
              <a:t>Deel A wordt verstuurd naar de LOB-coach.</a:t>
            </a:r>
          </a:p>
          <a:p>
            <a:endParaRPr lang="nl-NL" dirty="0">
              <a:latin typeface="Aptos" panose="020B0004020202020204" pitchFamily="34" charset="0"/>
            </a:endParaRPr>
          </a:p>
        </p:txBody>
      </p:sp>
      <p:sp>
        <p:nvSpPr>
          <p:cNvPr id="19" name="Rechthoek 18"/>
          <p:cNvSpPr/>
          <p:nvPr/>
        </p:nvSpPr>
        <p:spPr>
          <a:xfrm>
            <a:off x="6519932" y="1312478"/>
            <a:ext cx="2232025" cy="504825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dirty="0"/>
              <a:t>Deel A</a:t>
            </a:r>
          </a:p>
        </p:txBody>
      </p:sp>
      <p:sp>
        <p:nvSpPr>
          <p:cNvPr id="20" name="Rechthoek 19"/>
          <p:cNvSpPr/>
          <p:nvPr/>
        </p:nvSpPr>
        <p:spPr>
          <a:xfrm>
            <a:off x="6519932" y="2286409"/>
            <a:ext cx="2232025" cy="503237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dirty="0"/>
              <a:t>Deel B</a:t>
            </a:r>
          </a:p>
        </p:txBody>
      </p:sp>
      <p:sp>
        <p:nvSpPr>
          <p:cNvPr id="21" name="Rechthoek 20"/>
          <p:cNvSpPr/>
          <p:nvPr/>
        </p:nvSpPr>
        <p:spPr>
          <a:xfrm>
            <a:off x="6519932" y="3223034"/>
            <a:ext cx="2232025" cy="503237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dirty="0"/>
              <a:t>Akkoord</a:t>
            </a:r>
          </a:p>
        </p:txBody>
      </p:sp>
      <p:sp>
        <p:nvSpPr>
          <p:cNvPr id="22" name="Rechthoek 21"/>
          <p:cNvSpPr/>
          <p:nvPr/>
        </p:nvSpPr>
        <p:spPr>
          <a:xfrm>
            <a:off x="6519932" y="4158071"/>
            <a:ext cx="2232025" cy="504825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dirty="0"/>
              <a:t>Afhandelen MBO</a:t>
            </a:r>
          </a:p>
        </p:txBody>
      </p:sp>
      <p:sp>
        <p:nvSpPr>
          <p:cNvPr id="23" name="PIJL-OMLAAG 8"/>
          <p:cNvSpPr/>
          <p:nvPr/>
        </p:nvSpPr>
        <p:spPr>
          <a:xfrm>
            <a:off x="7454969" y="1938931"/>
            <a:ext cx="288925" cy="288925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nl-NL"/>
          </a:p>
        </p:txBody>
      </p:sp>
      <p:sp>
        <p:nvSpPr>
          <p:cNvPr id="24" name="PIJL-OMLAAG 9"/>
          <p:cNvSpPr/>
          <p:nvPr/>
        </p:nvSpPr>
        <p:spPr>
          <a:xfrm>
            <a:off x="7454970" y="2862671"/>
            <a:ext cx="288925" cy="287338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nl-NL"/>
          </a:p>
        </p:txBody>
      </p:sp>
      <p:sp>
        <p:nvSpPr>
          <p:cNvPr id="25" name="PIJL-OMLAAG 10"/>
          <p:cNvSpPr/>
          <p:nvPr/>
        </p:nvSpPr>
        <p:spPr>
          <a:xfrm>
            <a:off x="7454969" y="3797708"/>
            <a:ext cx="287337" cy="288925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nl-NL"/>
          </a:p>
        </p:txBody>
      </p:sp>
      <p:sp>
        <p:nvSpPr>
          <p:cNvPr id="4" name="Rechthoek 3"/>
          <p:cNvSpPr/>
          <p:nvPr/>
        </p:nvSpPr>
        <p:spPr>
          <a:xfrm>
            <a:off x="2077588" y="3780448"/>
            <a:ext cx="3846065" cy="75524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00" dirty="0"/>
              <a:t>Gebruik niet je schoolmail aangezien deze na dit schooljaar niet meer bestaat.</a:t>
            </a:r>
          </a:p>
        </p:txBody>
      </p:sp>
    </p:spTree>
    <p:extLst>
      <p:ext uri="{BB962C8B-B14F-4D97-AF65-F5344CB8AC3E}">
        <p14:creationId xmlns:p14="http://schemas.microsoft.com/office/powerpoint/2010/main" val="161562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>
                <a:latin typeface="Aptos" panose="020B0004020202020204" pitchFamily="34" charset="0"/>
              </a:rPr>
              <a:t>Deel B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3"/>
          </p:nvPr>
        </p:nvSpPr>
        <p:spPr>
          <a:xfrm>
            <a:off x="367607" y="1574180"/>
            <a:ext cx="5556046" cy="3151658"/>
          </a:xfrm>
        </p:spPr>
        <p:txBody>
          <a:bodyPr/>
          <a:lstStyle/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nl-NL" altLang="nl-NL" sz="1800" dirty="0">
                <a:solidFill>
                  <a:schemeClr val="bg2"/>
                </a:solidFill>
                <a:latin typeface="Aptos" panose="020B0004020202020204" pitchFamily="34" charset="0"/>
                <a:cs typeface="Arial" charset="0"/>
              </a:rPr>
              <a:t>LOB-coach ontvangt mail;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nl-NL" altLang="nl-NL" sz="1800" dirty="0">
                <a:solidFill>
                  <a:schemeClr val="bg2"/>
                </a:solidFill>
                <a:latin typeface="Aptos" panose="020B0004020202020204" pitchFamily="34" charset="0"/>
                <a:cs typeface="Arial" charset="0"/>
              </a:rPr>
              <a:t>LOB-coach bekijkt deel A;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nl-NL" altLang="nl-NL" sz="1800" dirty="0">
                <a:solidFill>
                  <a:schemeClr val="bg2"/>
                </a:solidFill>
                <a:latin typeface="Aptos" panose="020B0004020202020204" pitchFamily="34" charset="0"/>
                <a:cs typeface="Arial" charset="0"/>
              </a:rPr>
              <a:t>LOB-coach vult deel B in;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nl-NL" altLang="nl-NL" sz="1800" dirty="0">
                <a:solidFill>
                  <a:schemeClr val="bg2"/>
                </a:solidFill>
                <a:latin typeface="Aptos" panose="020B0004020202020204" pitchFamily="34" charset="0"/>
                <a:cs typeface="Arial" charset="0"/>
              </a:rPr>
              <a:t>LOB-coach kan aangeven of een warme overdracht   gewenst is. Het MBO moet dan contact met de LOB-coach opnemen.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nl-NL" altLang="nl-NL" sz="1800" dirty="0">
                <a:solidFill>
                  <a:schemeClr val="bg2"/>
                </a:solidFill>
                <a:latin typeface="Aptos" panose="020B0004020202020204" pitchFamily="34" charset="0"/>
                <a:cs typeface="Arial" charset="0"/>
              </a:rPr>
              <a:t>Deel B is afgerond.</a:t>
            </a:r>
          </a:p>
          <a:p>
            <a:endParaRPr lang="nl-NL" dirty="0">
              <a:latin typeface="Aptos" panose="020B0004020202020204" pitchFamily="34" charset="0"/>
            </a:endParaRPr>
          </a:p>
        </p:txBody>
      </p:sp>
      <p:sp>
        <p:nvSpPr>
          <p:cNvPr id="11" name="Rechthoek 10"/>
          <p:cNvSpPr/>
          <p:nvPr/>
        </p:nvSpPr>
        <p:spPr>
          <a:xfrm>
            <a:off x="6399057" y="1321767"/>
            <a:ext cx="2232025" cy="504825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dirty="0"/>
              <a:t>Deel A</a:t>
            </a:r>
          </a:p>
        </p:txBody>
      </p:sp>
      <p:sp>
        <p:nvSpPr>
          <p:cNvPr id="12" name="Rechthoek 11"/>
          <p:cNvSpPr/>
          <p:nvPr/>
        </p:nvSpPr>
        <p:spPr>
          <a:xfrm>
            <a:off x="6399057" y="2258392"/>
            <a:ext cx="2232025" cy="503238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dirty="0"/>
              <a:t>Deel B</a:t>
            </a:r>
          </a:p>
        </p:txBody>
      </p:sp>
      <p:sp>
        <p:nvSpPr>
          <p:cNvPr id="13" name="Rechthoek 12"/>
          <p:cNvSpPr/>
          <p:nvPr/>
        </p:nvSpPr>
        <p:spPr>
          <a:xfrm>
            <a:off x="6399057" y="3195017"/>
            <a:ext cx="2232025" cy="503238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dirty="0"/>
              <a:t>Akkoord</a:t>
            </a:r>
          </a:p>
        </p:txBody>
      </p:sp>
      <p:sp>
        <p:nvSpPr>
          <p:cNvPr id="14" name="Rechthoek 13"/>
          <p:cNvSpPr/>
          <p:nvPr/>
        </p:nvSpPr>
        <p:spPr>
          <a:xfrm>
            <a:off x="6399057" y="4130055"/>
            <a:ext cx="2232025" cy="504825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dirty="0"/>
              <a:t>Afhandelen MBO</a:t>
            </a:r>
          </a:p>
        </p:txBody>
      </p:sp>
      <p:sp>
        <p:nvSpPr>
          <p:cNvPr id="15" name="PIJL-OMLAAG 8"/>
          <p:cNvSpPr/>
          <p:nvPr/>
        </p:nvSpPr>
        <p:spPr>
          <a:xfrm>
            <a:off x="7405532" y="1897236"/>
            <a:ext cx="288925" cy="288925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nl-NL"/>
          </a:p>
        </p:txBody>
      </p:sp>
      <p:sp>
        <p:nvSpPr>
          <p:cNvPr id="16" name="PIJL-OMLAAG 9"/>
          <p:cNvSpPr/>
          <p:nvPr/>
        </p:nvSpPr>
        <p:spPr>
          <a:xfrm>
            <a:off x="7407119" y="2833067"/>
            <a:ext cx="288925" cy="287337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nl-NL"/>
          </a:p>
        </p:txBody>
      </p:sp>
      <p:sp>
        <p:nvSpPr>
          <p:cNvPr id="17" name="PIJL-OMLAAG 10"/>
          <p:cNvSpPr/>
          <p:nvPr/>
        </p:nvSpPr>
        <p:spPr>
          <a:xfrm>
            <a:off x="7407119" y="3769692"/>
            <a:ext cx="287338" cy="288925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45278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Tijdelijke aanduiding voor inhoud 3"/>
          <p:cNvPicPr>
            <a:picLocks/>
          </p:cNvPicPr>
          <p:nvPr/>
        </p:nvPicPr>
        <p:blipFill rotWithShape="1">
          <a:blip r:embed="rId2"/>
          <a:srcRect l="11890" t="25504" r="12698" b="6761"/>
          <a:stretch/>
        </p:blipFill>
        <p:spPr bwMode="auto">
          <a:xfrm>
            <a:off x="1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Rechthoek 5"/>
          <p:cNvSpPr/>
          <p:nvPr/>
        </p:nvSpPr>
        <p:spPr>
          <a:xfrm>
            <a:off x="2929399" y="756541"/>
            <a:ext cx="840844" cy="15123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Rechthoek 6"/>
          <p:cNvSpPr/>
          <p:nvPr/>
        </p:nvSpPr>
        <p:spPr>
          <a:xfrm>
            <a:off x="2869764" y="947749"/>
            <a:ext cx="840844" cy="15123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063506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/>
          <p:cNvSpPr>
            <a:spLocks noGrp="1"/>
          </p:cNvSpPr>
          <p:nvPr>
            <p:ph type="body" idx="1"/>
          </p:nvPr>
        </p:nvSpPr>
        <p:spPr>
          <a:xfrm>
            <a:off x="0" y="448664"/>
            <a:ext cx="8353798" cy="746125"/>
          </a:xfrm>
        </p:spPr>
        <p:txBody>
          <a:bodyPr/>
          <a:lstStyle/>
          <a:p>
            <a:r>
              <a:rPr lang="nl-NL" dirty="0">
                <a:latin typeface="Aptos" panose="020B0004020202020204" pitchFamily="34" charset="0"/>
              </a:rPr>
              <a:t>Akkoordverklaring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3"/>
          </p:nvPr>
        </p:nvSpPr>
        <p:spPr>
          <a:xfrm>
            <a:off x="367607" y="1574180"/>
            <a:ext cx="5556046" cy="3151658"/>
          </a:xfrm>
        </p:spPr>
        <p:txBody>
          <a:bodyPr/>
          <a:lstStyle/>
          <a:p>
            <a:pPr marL="285750" lvl="1">
              <a:buFont typeface="Arial" charset="0"/>
              <a:buChar char="•"/>
            </a:pPr>
            <a:r>
              <a:rPr lang="nl-NL" altLang="nl-NL" sz="1800" dirty="0">
                <a:solidFill>
                  <a:schemeClr val="bg2"/>
                </a:solidFill>
                <a:latin typeface="Aptos" panose="020B0004020202020204" pitchFamily="34" charset="0"/>
                <a:cs typeface="Arial" charset="0"/>
              </a:rPr>
              <a:t>Leerling ontvangt mail;</a:t>
            </a:r>
          </a:p>
          <a:p>
            <a:pPr marL="285750" lvl="1">
              <a:buFont typeface="Arial" charset="0"/>
              <a:buChar char="•"/>
            </a:pPr>
            <a:r>
              <a:rPr lang="nl-NL" altLang="nl-NL" sz="1800" dirty="0">
                <a:solidFill>
                  <a:schemeClr val="bg2"/>
                </a:solidFill>
                <a:latin typeface="Aptos" panose="020B0004020202020204" pitchFamily="34" charset="0"/>
                <a:cs typeface="Arial" charset="0"/>
              </a:rPr>
              <a:t>Leerling bekijkt deel B;</a:t>
            </a:r>
          </a:p>
          <a:p>
            <a:pPr marL="285750" lvl="1">
              <a:buFont typeface="Arial" charset="0"/>
              <a:buChar char="•"/>
            </a:pPr>
            <a:r>
              <a:rPr lang="nl-NL" altLang="nl-NL" sz="1800" dirty="0">
                <a:solidFill>
                  <a:schemeClr val="bg2"/>
                </a:solidFill>
                <a:latin typeface="Aptos" panose="020B0004020202020204" pitchFamily="34" charset="0"/>
                <a:cs typeface="Arial" charset="0"/>
              </a:rPr>
              <a:t>Jonger dan 16: ouders geven akkoord.</a:t>
            </a:r>
          </a:p>
          <a:p>
            <a:pPr marL="285750" lvl="1">
              <a:buFont typeface="Arial" charset="0"/>
              <a:buChar char="•"/>
            </a:pPr>
            <a:r>
              <a:rPr lang="nl-NL" altLang="nl-NL" sz="1800" dirty="0">
                <a:solidFill>
                  <a:schemeClr val="bg2"/>
                </a:solidFill>
                <a:latin typeface="Aptos" panose="020B0004020202020204" pitchFamily="34" charset="0"/>
                <a:cs typeface="Arial" charset="0"/>
              </a:rPr>
              <a:t>Dossier akkoord, MBO handelt het verder af.</a:t>
            </a:r>
          </a:p>
          <a:p>
            <a:endParaRPr lang="nl-NL" dirty="0">
              <a:latin typeface="Aptos" panose="020B0004020202020204" pitchFamily="34" charset="0"/>
            </a:endParaRPr>
          </a:p>
        </p:txBody>
      </p:sp>
      <p:sp>
        <p:nvSpPr>
          <p:cNvPr id="18" name="Rechthoek 17"/>
          <p:cNvSpPr/>
          <p:nvPr/>
        </p:nvSpPr>
        <p:spPr>
          <a:xfrm>
            <a:off x="6523314" y="1321767"/>
            <a:ext cx="2232025" cy="504825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dirty="0"/>
              <a:t>Deel A</a:t>
            </a:r>
          </a:p>
        </p:txBody>
      </p:sp>
      <p:sp>
        <p:nvSpPr>
          <p:cNvPr id="19" name="Rechthoek 18"/>
          <p:cNvSpPr/>
          <p:nvPr/>
        </p:nvSpPr>
        <p:spPr>
          <a:xfrm>
            <a:off x="6523314" y="2258392"/>
            <a:ext cx="2232025" cy="503237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dirty="0"/>
              <a:t>Deel B</a:t>
            </a:r>
          </a:p>
        </p:txBody>
      </p:sp>
      <p:sp>
        <p:nvSpPr>
          <p:cNvPr id="20" name="Rechthoek 19"/>
          <p:cNvSpPr/>
          <p:nvPr/>
        </p:nvSpPr>
        <p:spPr>
          <a:xfrm>
            <a:off x="6523314" y="3195017"/>
            <a:ext cx="2232025" cy="503237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dirty="0"/>
              <a:t>Akkoord</a:t>
            </a:r>
          </a:p>
        </p:txBody>
      </p:sp>
      <p:sp>
        <p:nvSpPr>
          <p:cNvPr id="21" name="Rechthoek 20"/>
          <p:cNvSpPr/>
          <p:nvPr/>
        </p:nvSpPr>
        <p:spPr>
          <a:xfrm>
            <a:off x="6523314" y="4131642"/>
            <a:ext cx="2232025" cy="504825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dirty="0"/>
              <a:t>Afhandelen MBO</a:t>
            </a:r>
          </a:p>
        </p:txBody>
      </p:sp>
      <p:sp>
        <p:nvSpPr>
          <p:cNvPr id="22" name="PIJL-OMLAAG 8"/>
          <p:cNvSpPr/>
          <p:nvPr/>
        </p:nvSpPr>
        <p:spPr>
          <a:xfrm>
            <a:off x="7458351" y="1898029"/>
            <a:ext cx="288925" cy="288925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nl-NL"/>
          </a:p>
        </p:txBody>
      </p:sp>
      <p:sp>
        <p:nvSpPr>
          <p:cNvPr id="23" name="PIJL-OMLAAG 9"/>
          <p:cNvSpPr/>
          <p:nvPr/>
        </p:nvSpPr>
        <p:spPr>
          <a:xfrm>
            <a:off x="7458351" y="2834654"/>
            <a:ext cx="288925" cy="287338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nl-NL"/>
          </a:p>
        </p:txBody>
      </p:sp>
      <p:sp>
        <p:nvSpPr>
          <p:cNvPr id="24" name="PIJL-OMLAAG 10"/>
          <p:cNvSpPr/>
          <p:nvPr/>
        </p:nvSpPr>
        <p:spPr>
          <a:xfrm>
            <a:off x="7458351" y="3771729"/>
            <a:ext cx="287338" cy="288925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nl-NL"/>
          </a:p>
        </p:txBody>
      </p:sp>
      <p:sp>
        <p:nvSpPr>
          <p:cNvPr id="4" name="Rechthoek 3"/>
          <p:cNvSpPr/>
          <p:nvPr/>
        </p:nvSpPr>
        <p:spPr>
          <a:xfrm>
            <a:off x="3691628" y="3404382"/>
            <a:ext cx="2232025" cy="1221099"/>
          </a:xfrm>
          <a:prstGeom prst="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nl-NL" sz="1600" dirty="0"/>
              <a:t>Deze stap als </a:t>
            </a:r>
            <a:br>
              <a:rPr lang="nl-NL" sz="1600" dirty="0"/>
            </a:br>
            <a:r>
              <a:rPr lang="nl-NL" sz="1600" dirty="0"/>
              <a:t>LOB-coach goed in de gaten houden! Hier blijft het vaak hangen.</a:t>
            </a:r>
          </a:p>
        </p:txBody>
      </p:sp>
    </p:spTree>
    <p:extLst>
      <p:ext uri="{BB962C8B-B14F-4D97-AF65-F5344CB8AC3E}">
        <p14:creationId xmlns:p14="http://schemas.microsoft.com/office/powerpoint/2010/main" val="326439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CEE30A-2B27-C2F8-1107-2CC9FB1863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66B72A48-F5E9-413E-872D-39F866F611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0" y="448664"/>
            <a:ext cx="8353798" cy="746125"/>
          </a:xfrm>
        </p:spPr>
        <p:txBody>
          <a:bodyPr/>
          <a:lstStyle/>
          <a:p>
            <a:r>
              <a:rPr lang="nl-NL" dirty="0">
                <a:latin typeface="Aptos" panose="020B0004020202020204" pitchFamily="34" charset="0"/>
              </a:rPr>
              <a:t>Intake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7B21948C-122D-91C1-AC8A-895377452B59}"/>
              </a:ext>
            </a:extLst>
          </p:cNvPr>
          <p:cNvSpPr>
            <a:spLocks noGrp="1"/>
          </p:cNvSpPr>
          <p:nvPr>
            <p:ph type="body" idx="3"/>
          </p:nvPr>
        </p:nvSpPr>
        <p:spPr>
          <a:xfrm>
            <a:off x="367607" y="1783186"/>
            <a:ext cx="7117410" cy="1573968"/>
          </a:xfrm>
        </p:spPr>
        <p:txBody>
          <a:bodyPr/>
          <a:lstStyle/>
          <a:p>
            <a:pPr marL="514350" indent="-285750">
              <a:buFont typeface="Arial" panose="020B0604020202020204" pitchFamily="34" charset="0"/>
              <a:buChar char="•"/>
            </a:pPr>
            <a:r>
              <a:rPr lang="nl-NL" sz="1800" b="0" dirty="0">
                <a:latin typeface="Aptos" panose="020B0004020202020204" pitchFamily="34" charset="0"/>
              </a:rPr>
              <a:t>Leerling krijgt informatie via het opgegeven mailadres</a:t>
            </a:r>
            <a:endParaRPr lang="nl-NL" sz="1800" dirty="0">
              <a:latin typeface="Aptos" panose="020B0004020202020204" pitchFamily="34" charset="0"/>
            </a:endParaRPr>
          </a:p>
          <a:p>
            <a:pPr marL="514350" indent="-285750">
              <a:buFont typeface="Arial" panose="020B0604020202020204" pitchFamily="34" charset="0"/>
              <a:buChar char="•"/>
            </a:pPr>
            <a:r>
              <a:rPr lang="nl-NL" sz="1800" b="0" dirty="0">
                <a:latin typeface="Aptos" panose="020B0004020202020204" pitchFamily="34" charset="0"/>
              </a:rPr>
              <a:t>Kennismakingsbijeenkomst</a:t>
            </a:r>
          </a:p>
          <a:p>
            <a:pPr marL="514350" indent="-285750">
              <a:buFont typeface="Arial" panose="020B0604020202020204" pitchFamily="34" charset="0"/>
              <a:buChar char="•"/>
            </a:pPr>
            <a:r>
              <a:rPr lang="nl-NL" sz="1800" b="0" dirty="0">
                <a:latin typeface="Aptos" panose="020B0004020202020204" pitchFamily="34" charset="0"/>
              </a:rPr>
              <a:t>Gesprek</a:t>
            </a:r>
          </a:p>
          <a:p>
            <a:pPr marL="514350" indent="-285750">
              <a:buFont typeface="Arial" panose="020B0604020202020204" pitchFamily="34" charset="0"/>
              <a:buChar char="•"/>
            </a:pPr>
            <a:r>
              <a:rPr lang="nl-NL" sz="1800" b="0" dirty="0">
                <a:latin typeface="Aptos" panose="020B0004020202020204" pitchFamily="34" charset="0"/>
              </a:rPr>
              <a:t>Soms: Extra opdracht of een testdag</a:t>
            </a:r>
          </a:p>
          <a:p>
            <a:endParaRPr lang="nl-NL" dirty="0">
              <a:latin typeface="Aptos" panose="020B0004020202020204" pitchFamily="34" charset="0"/>
            </a:endParaRPr>
          </a:p>
        </p:txBody>
      </p:sp>
      <p:pic>
        <p:nvPicPr>
          <p:cNvPr id="2050" name="Picture 2" descr="Het voeren van intakegesprekken">
            <a:extLst>
              <a:ext uri="{FF2B5EF4-FFF2-40B4-BE49-F238E27FC236}">
                <a16:creationId xmlns:a16="http://schemas.microsoft.com/office/drawing/2014/main" id="{696D09B2-E303-1429-C939-43D64E367A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3181" y="2828107"/>
            <a:ext cx="1921594" cy="1639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79969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5AE19979-FE2A-4992-B326-B46D5995A60F}"/>
              </a:ext>
            </a:extLst>
          </p:cNvPr>
          <p:cNvSpPr txBox="1">
            <a:spLocks/>
          </p:cNvSpPr>
          <p:nvPr/>
        </p:nvSpPr>
        <p:spPr>
          <a:xfrm>
            <a:off x="-1195673" y="349333"/>
            <a:ext cx="7659729" cy="51395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nl-NL" sz="3600" dirty="0"/>
              <a:t>Start aanmelden MBO</a:t>
            </a:r>
          </a:p>
          <a:p>
            <a:endParaRPr lang="nl-NL" sz="3600" dirty="0"/>
          </a:p>
        </p:txBody>
      </p:sp>
      <p:sp>
        <p:nvSpPr>
          <p:cNvPr id="6" name="Titel 4">
            <a:extLst>
              <a:ext uri="{FF2B5EF4-FFF2-40B4-BE49-F238E27FC236}">
                <a16:creationId xmlns:a16="http://schemas.microsoft.com/office/drawing/2014/main" id="{1EECB1C9-2BA1-4B87-969C-2BA1CBA14F22}"/>
              </a:ext>
            </a:extLst>
          </p:cNvPr>
          <p:cNvSpPr txBox="1">
            <a:spLocks/>
          </p:cNvSpPr>
          <p:nvPr/>
        </p:nvSpPr>
        <p:spPr>
          <a:xfrm>
            <a:off x="849600" y="746950"/>
            <a:ext cx="3671999" cy="310448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nl-NL" sz="1300" dirty="0"/>
              <a:t>Aanmelden mogelijk tot 1 april.</a:t>
            </a:r>
            <a:endParaRPr lang="nl-NL" sz="3600" dirty="0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B59DBC1E-6D9D-938D-82AE-DEE10ADC4A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992" y="1124410"/>
            <a:ext cx="3672000" cy="3867616"/>
          </a:xfrm>
          <a:prstGeom prst="rect">
            <a:avLst/>
          </a:prstGeo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9C2F593B-5DF0-AB8E-5C03-9109979B13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8913" y="1057398"/>
            <a:ext cx="3594433" cy="927226"/>
          </a:xfrm>
          <a:prstGeom prst="rect">
            <a:avLst/>
          </a:prstGeom>
        </p:spPr>
      </p:pic>
      <p:pic>
        <p:nvPicPr>
          <p:cNvPr id="15" name="Afbeelding 14">
            <a:extLst>
              <a:ext uri="{FF2B5EF4-FFF2-40B4-BE49-F238E27FC236}">
                <a16:creationId xmlns:a16="http://schemas.microsoft.com/office/drawing/2014/main" id="{B99A70E4-62F2-2C2C-AFAD-9DE6F55522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0818" y="1911279"/>
            <a:ext cx="3740095" cy="3080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3512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8024E2D2-12DA-9B49-B2A6-BC7FDAC860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2590" y="1089337"/>
            <a:ext cx="7659729" cy="513956"/>
          </a:xfrm>
        </p:spPr>
        <p:txBody>
          <a:bodyPr>
            <a:normAutofit/>
          </a:bodyPr>
          <a:lstStyle/>
          <a:p>
            <a:r>
              <a:rPr lang="nl-NL" sz="3600" dirty="0">
                <a:latin typeface="Aptos" panose="020B0004020202020204" pitchFamily="34" charset="0"/>
              </a:rPr>
              <a:t>Beperkt aantal plaatsen MBO </a:t>
            </a:r>
          </a:p>
        </p:txBody>
      </p:sp>
      <p:sp>
        <p:nvSpPr>
          <p:cNvPr id="6" name="Tijdelijke aanduiding voor afbeelding 5">
            <a:extLst>
              <a:ext uri="{FF2B5EF4-FFF2-40B4-BE49-F238E27FC236}">
                <a16:creationId xmlns:a16="http://schemas.microsoft.com/office/drawing/2014/main" id="{C160834B-0DEB-364B-A707-7EA349E651F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32590" y="1475395"/>
            <a:ext cx="3709458" cy="239911"/>
          </a:xfrm>
        </p:spPr>
        <p:txBody>
          <a:bodyPr>
            <a:normAutofit fontScale="32500" lnSpcReduction="20000"/>
          </a:bodyPr>
          <a:lstStyle/>
          <a:p>
            <a:endParaRPr lang="nl-NL"/>
          </a:p>
        </p:txBody>
      </p:sp>
      <p:sp>
        <p:nvSpPr>
          <p:cNvPr id="2" name="Tekstvak 1"/>
          <p:cNvSpPr txBox="1"/>
          <p:nvPr/>
        </p:nvSpPr>
        <p:spPr>
          <a:xfrm>
            <a:off x="373102" y="1799863"/>
            <a:ext cx="82674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1600" dirty="0">
              <a:solidFill>
                <a:schemeClr val="bg2"/>
              </a:solidFill>
              <a:latin typeface="Aptos" panose="020B00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dirty="0">
                <a:solidFill>
                  <a:schemeClr val="bg2"/>
                </a:solidFill>
                <a:latin typeface="Aptos" panose="020B0004020202020204" pitchFamily="34" charset="0"/>
              </a:rPr>
              <a:t>Bij de meeste opleidingen is er altijd wel plek indien je voor 1 april bent aangemeld.</a:t>
            </a:r>
          </a:p>
          <a:p>
            <a:endParaRPr lang="nl-NL" sz="1600" dirty="0">
              <a:solidFill>
                <a:schemeClr val="bg2"/>
              </a:solidFill>
              <a:latin typeface="Aptos" panose="020B00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dirty="0">
                <a:solidFill>
                  <a:schemeClr val="bg2"/>
                </a:solidFill>
                <a:latin typeface="Aptos" panose="020B0004020202020204" pitchFamily="34" charset="0"/>
              </a:rPr>
              <a:t>Sommige opleidingen werken met een beperkt aantal plekken of extra toelatingseisen.</a:t>
            </a:r>
            <a:br>
              <a:rPr lang="nl-NL" sz="1600" dirty="0">
                <a:solidFill>
                  <a:schemeClr val="bg2"/>
                </a:solidFill>
                <a:latin typeface="Aptos" panose="020B0004020202020204" pitchFamily="34" charset="0"/>
              </a:rPr>
            </a:br>
            <a:r>
              <a:rPr lang="nl-NL" sz="1600" dirty="0">
                <a:solidFill>
                  <a:schemeClr val="bg2"/>
                </a:solidFill>
                <a:latin typeface="Aptos" panose="020B0004020202020204" pitchFamily="34" charset="0"/>
              </a:rPr>
              <a:t>Dit is bijvoorbeeld bij het </a:t>
            </a:r>
            <a:r>
              <a:rPr lang="nl-NL" sz="1600" b="1" dirty="0">
                <a:solidFill>
                  <a:schemeClr val="bg2"/>
                </a:solidFill>
                <a:latin typeface="Aptos" panose="020B0004020202020204" pitchFamily="34" charset="0"/>
              </a:rPr>
              <a:t>Sint Lucas </a:t>
            </a:r>
            <a:r>
              <a:rPr lang="nl-NL" sz="1600" dirty="0">
                <a:solidFill>
                  <a:schemeClr val="bg2"/>
                </a:solidFill>
                <a:latin typeface="Aptos" panose="020B0004020202020204" pitchFamily="34" charset="0"/>
              </a:rPr>
              <a:t>en verschillende opleiding bij het </a:t>
            </a:r>
            <a:r>
              <a:rPr lang="nl-NL" sz="1600" b="1" dirty="0">
                <a:solidFill>
                  <a:schemeClr val="bg2"/>
                </a:solidFill>
                <a:latin typeface="Aptos" panose="020B0004020202020204" pitchFamily="34" charset="0"/>
              </a:rPr>
              <a:t>Summa College </a:t>
            </a:r>
            <a:r>
              <a:rPr lang="nl-NL" sz="1600" dirty="0">
                <a:solidFill>
                  <a:schemeClr val="bg2"/>
                </a:solidFill>
                <a:latin typeface="Aptos" panose="020B0004020202020204" pitchFamily="34" charset="0"/>
              </a:rPr>
              <a:t>en</a:t>
            </a:r>
            <a:r>
              <a:rPr lang="nl-NL" sz="1600" b="1" dirty="0">
                <a:solidFill>
                  <a:schemeClr val="bg2"/>
                </a:solidFill>
                <a:latin typeface="Aptos" panose="020B0004020202020204" pitchFamily="34" charset="0"/>
              </a:rPr>
              <a:t> </a:t>
            </a:r>
            <a:r>
              <a:rPr lang="nl-NL" sz="1600" b="1" dirty="0" err="1">
                <a:solidFill>
                  <a:schemeClr val="bg2"/>
                </a:solidFill>
                <a:latin typeface="Aptos" panose="020B0004020202020204" pitchFamily="34" charset="0"/>
              </a:rPr>
              <a:t>Yuverta</a:t>
            </a:r>
            <a:r>
              <a:rPr lang="nl-NL" sz="1600" dirty="0">
                <a:solidFill>
                  <a:schemeClr val="bg2"/>
                </a:solidFill>
                <a:latin typeface="Aptos" panose="020B0004020202020204" pitchFamily="34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1600" dirty="0">
              <a:solidFill>
                <a:schemeClr val="bg2"/>
              </a:solidFill>
              <a:latin typeface="Aptos" panose="020B00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dirty="0">
                <a:solidFill>
                  <a:schemeClr val="bg2"/>
                </a:solidFill>
                <a:latin typeface="Aptos" panose="020B0004020202020204" pitchFamily="34" charset="0"/>
              </a:rPr>
              <a:t>Lijst Summa College: </a:t>
            </a:r>
            <a:r>
              <a:rPr lang="nl-NL" sz="1600" dirty="0">
                <a:solidFill>
                  <a:schemeClr val="bg2"/>
                </a:solidFill>
                <a:latin typeface="Aptos" panose="020B0004020202020204" pitchFamily="34" charset="0"/>
                <a:hlinkClick r:id="rId3"/>
              </a:rPr>
              <a:t>https://www.summacollege.nl/studiekeuze/alles-over-aanmelden/opleidingen-met-een-beperkt-aantal-plaatsen</a:t>
            </a:r>
            <a:r>
              <a:rPr lang="nl-NL" sz="1600" dirty="0">
                <a:solidFill>
                  <a:schemeClr val="bg2"/>
                </a:solidFill>
                <a:latin typeface="Aptos" panose="020B0004020202020204" pitchFamily="34" charset="0"/>
              </a:rPr>
              <a:t> </a:t>
            </a:r>
            <a:endParaRPr lang="nl-NL" dirty="0">
              <a:solidFill>
                <a:schemeClr val="bg2"/>
              </a:solidFill>
              <a:latin typeface="Aptos" panose="020B0004020202020204" pitchFamily="34" charset="0"/>
            </a:endParaRPr>
          </a:p>
          <a:p>
            <a:pPr lvl="1"/>
            <a:endParaRPr lang="nl-NL" dirty="0">
              <a:solidFill>
                <a:schemeClr val="bg2"/>
              </a:solidFill>
              <a:latin typeface="Aptos" panose="020B0004020202020204" pitchFamily="34" charset="0"/>
            </a:endParaRPr>
          </a:p>
          <a:p>
            <a:endParaRPr lang="nl-NL" dirty="0">
              <a:solidFill>
                <a:schemeClr val="bg2"/>
              </a:solidFill>
              <a:latin typeface="Aptos" panose="020B00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>
              <a:latin typeface="Aptos" panose="020B0004020202020204" pitchFamily="34" charset="0"/>
            </a:endParaRPr>
          </a:p>
        </p:txBody>
      </p:sp>
      <p:sp>
        <p:nvSpPr>
          <p:cNvPr id="3" name="Rechthoek 2"/>
          <p:cNvSpPr/>
          <p:nvPr/>
        </p:nvSpPr>
        <p:spPr>
          <a:xfrm>
            <a:off x="6165668" y="3873136"/>
            <a:ext cx="2295071" cy="71688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Aanmelding via de website van de school is de datum waar het MBO naar kijkt.</a:t>
            </a:r>
          </a:p>
          <a:p>
            <a:pPr algn="ctr"/>
            <a:r>
              <a:rPr lang="nl-NL" sz="1200" dirty="0"/>
              <a:t>Het DDD volgt later.</a:t>
            </a:r>
          </a:p>
        </p:txBody>
      </p:sp>
    </p:spTree>
    <p:extLst>
      <p:ext uri="{BB962C8B-B14F-4D97-AF65-F5344CB8AC3E}">
        <p14:creationId xmlns:p14="http://schemas.microsoft.com/office/powerpoint/2010/main" val="519860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ome | Summa College">
            <a:extLst>
              <a:ext uri="{FF2B5EF4-FFF2-40B4-BE49-F238E27FC236}">
                <a16:creationId xmlns:a16="http://schemas.microsoft.com/office/drawing/2014/main" id="{59DCB91E-13ED-4B6C-9E6D-9589A4AEB5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668" y="13478"/>
            <a:ext cx="2399799" cy="857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9E1F306C-E677-F476-F148-A34D707ECE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600" y="953115"/>
            <a:ext cx="7087310" cy="4176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126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ome | Summa College">
            <a:extLst>
              <a:ext uri="{FF2B5EF4-FFF2-40B4-BE49-F238E27FC236}">
                <a16:creationId xmlns:a16="http://schemas.microsoft.com/office/drawing/2014/main" id="{B0C6558B-A1D1-4EDC-B609-A90BF1CB36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4" y="200235"/>
            <a:ext cx="1435007" cy="51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695DBA84-8645-0C26-155D-1176268D4E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7431" y="108352"/>
            <a:ext cx="7431655" cy="5035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6371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8024E2D2-12DA-9B49-B2A6-BC7FDAC860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2590" y="1157009"/>
            <a:ext cx="5599435" cy="513956"/>
          </a:xfrm>
        </p:spPr>
        <p:txBody>
          <a:bodyPr>
            <a:normAutofit/>
          </a:bodyPr>
          <a:lstStyle/>
          <a:p>
            <a:r>
              <a:rPr lang="nl-NL" sz="3200" dirty="0">
                <a:latin typeface="Aptos" panose="020B0004020202020204" pitchFamily="34" charset="0"/>
              </a:rPr>
              <a:t>Inhoud</a:t>
            </a:r>
          </a:p>
        </p:txBody>
      </p:sp>
      <p:sp>
        <p:nvSpPr>
          <p:cNvPr id="6" name="Tijdelijke aanduiding voor afbeelding 5">
            <a:extLst>
              <a:ext uri="{FF2B5EF4-FFF2-40B4-BE49-F238E27FC236}">
                <a16:creationId xmlns:a16="http://schemas.microsoft.com/office/drawing/2014/main" id="{C160834B-0DEB-364B-A707-7EA349E651F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32590" y="1475396"/>
            <a:ext cx="1306799" cy="195570"/>
          </a:xfrm>
        </p:spPr>
        <p:txBody>
          <a:bodyPr>
            <a:normAutofit fontScale="25000" lnSpcReduction="20000"/>
          </a:bodyPr>
          <a:lstStyle/>
          <a:p>
            <a:endParaRPr lang="nl-NL"/>
          </a:p>
        </p:txBody>
      </p:sp>
      <p:sp>
        <p:nvSpPr>
          <p:cNvPr id="2" name="Tekstvak 1"/>
          <p:cNvSpPr txBox="1"/>
          <p:nvPr/>
        </p:nvSpPr>
        <p:spPr>
          <a:xfrm>
            <a:off x="332590" y="1776714"/>
            <a:ext cx="82674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000" dirty="0">
                <a:solidFill>
                  <a:schemeClr val="bg2"/>
                </a:solidFill>
                <a:latin typeface="Aptos" panose="020B0004020202020204" pitchFamily="34" charset="0"/>
              </a:rPr>
              <a:t>Na het Stedelijk College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000" dirty="0">
                <a:solidFill>
                  <a:schemeClr val="bg2"/>
                </a:solidFill>
                <a:latin typeface="Aptos" panose="020B0004020202020204" pitchFamily="34" charset="0"/>
              </a:rPr>
              <a:t>Vervolgopleiding mbo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000" dirty="0">
                <a:solidFill>
                  <a:schemeClr val="bg2"/>
                </a:solidFill>
                <a:latin typeface="Aptos" panose="020B0004020202020204" pitchFamily="34" charset="0"/>
              </a:rPr>
              <a:t>Vervolgopleiding havo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000" dirty="0">
                <a:solidFill>
                  <a:schemeClr val="bg2"/>
                </a:solidFill>
                <a:latin typeface="Aptos" panose="020B0004020202020204" pitchFamily="34" charset="0"/>
              </a:rPr>
              <a:t>Uitleg aanmelding mbo + Digitaal </a:t>
            </a:r>
            <a:r>
              <a:rPr lang="nl-NL" sz="2000" dirty="0" err="1">
                <a:solidFill>
                  <a:schemeClr val="bg2"/>
                </a:solidFill>
                <a:latin typeface="Aptos" panose="020B0004020202020204" pitchFamily="34" charset="0"/>
              </a:rPr>
              <a:t>DoorstroomDossier</a:t>
            </a:r>
            <a:endParaRPr lang="nl-NL" sz="2000" dirty="0">
              <a:solidFill>
                <a:schemeClr val="bg2"/>
              </a:solidFill>
              <a:latin typeface="Aptos" panose="020B00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000" dirty="0">
                <a:solidFill>
                  <a:schemeClr val="bg2"/>
                </a:solidFill>
                <a:latin typeface="Aptos" panose="020B0004020202020204" pitchFamily="34" charset="0"/>
              </a:rPr>
              <a:t>Aanmelddata mbo-scholen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000" dirty="0">
                <a:solidFill>
                  <a:schemeClr val="bg2"/>
                </a:solidFill>
                <a:latin typeface="Aptos" panose="020B0004020202020204" pitchFamily="34" charset="0"/>
              </a:rPr>
              <a:t>Beperkt aantal plaatsen + selectieopleidingen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000" dirty="0">
                <a:solidFill>
                  <a:schemeClr val="bg2"/>
                </a:solidFill>
                <a:latin typeface="Aptos" panose="020B0004020202020204" pitchFamily="34" charset="0"/>
              </a:rPr>
              <a:t>Overstapcoach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1600" dirty="0">
              <a:solidFill>
                <a:schemeClr val="bg2"/>
              </a:solidFill>
              <a:latin typeface="Aptos" panose="020B00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>
              <a:latin typeface="Aptos" panose="020B00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>
              <a:latin typeface="Aptos" panose="020B00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97478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Afbeelding 9">
            <a:extLst>
              <a:ext uri="{FF2B5EF4-FFF2-40B4-BE49-F238E27FC236}">
                <a16:creationId xmlns:a16="http://schemas.microsoft.com/office/drawing/2014/main" id="{F2115454-9D14-4254-B8D0-70BC723433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129" y="409951"/>
            <a:ext cx="3185512" cy="772128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1573CA99-AF4A-348A-8092-6AA46B59D7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104" y="1244789"/>
            <a:ext cx="8112034" cy="3261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623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8024E2D2-12DA-9B49-B2A6-BC7FDAC860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2590" y="1073130"/>
            <a:ext cx="7659729" cy="513956"/>
          </a:xfrm>
        </p:spPr>
        <p:txBody>
          <a:bodyPr>
            <a:normAutofit/>
          </a:bodyPr>
          <a:lstStyle/>
          <a:p>
            <a:r>
              <a:rPr lang="nl-NL" sz="3600" dirty="0">
                <a:latin typeface="Aptos" panose="020B0004020202020204" pitchFamily="34" charset="0"/>
              </a:rPr>
              <a:t>Tips!</a:t>
            </a:r>
          </a:p>
        </p:txBody>
      </p:sp>
      <p:sp>
        <p:nvSpPr>
          <p:cNvPr id="6" name="Tijdelijke aanduiding voor afbeelding 5">
            <a:extLst>
              <a:ext uri="{FF2B5EF4-FFF2-40B4-BE49-F238E27FC236}">
                <a16:creationId xmlns:a16="http://schemas.microsoft.com/office/drawing/2014/main" id="{C160834B-0DEB-364B-A707-7EA349E651F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32590" y="1413338"/>
            <a:ext cx="3709458" cy="239911"/>
          </a:xfrm>
        </p:spPr>
        <p:txBody>
          <a:bodyPr>
            <a:normAutofit fontScale="32500" lnSpcReduction="20000"/>
          </a:bodyPr>
          <a:lstStyle/>
          <a:p>
            <a:endParaRPr lang="nl-NL" dirty="0"/>
          </a:p>
        </p:txBody>
      </p:sp>
      <p:sp>
        <p:nvSpPr>
          <p:cNvPr id="2" name="Tekstvak 1"/>
          <p:cNvSpPr txBox="1"/>
          <p:nvPr/>
        </p:nvSpPr>
        <p:spPr>
          <a:xfrm>
            <a:off x="371266" y="1668780"/>
            <a:ext cx="82674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nl-NL" sz="2400" dirty="0">
              <a:solidFill>
                <a:schemeClr val="bg2"/>
              </a:solidFill>
              <a:latin typeface="Aptos" panose="020B0004020202020204" pitchFamily="34" charset="0"/>
            </a:endParaRPr>
          </a:p>
          <a:p>
            <a:r>
              <a:rPr lang="nl-NL" dirty="0">
                <a:solidFill>
                  <a:schemeClr val="bg2"/>
                </a:solidFill>
                <a:latin typeface="Aptos" panose="020B0004020202020204" pitchFamily="34" charset="0"/>
              </a:rPr>
              <a:t>Zorg dat de aanmelding én het doorstroomdossier </a:t>
            </a:r>
            <a:br>
              <a:rPr lang="nl-NL" dirty="0">
                <a:solidFill>
                  <a:schemeClr val="bg2"/>
                </a:solidFill>
                <a:latin typeface="Aptos" panose="020B0004020202020204" pitchFamily="34" charset="0"/>
              </a:rPr>
            </a:br>
            <a:r>
              <a:rPr lang="nl-NL" dirty="0">
                <a:solidFill>
                  <a:schemeClr val="bg2"/>
                </a:solidFill>
                <a:latin typeface="Aptos" panose="020B0004020202020204" pitchFamily="34" charset="0"/>
              </a:rPr>
              <a:t>overeenkomen. We zien vaak dat het doorstroomdossier over een andere opleiding gaat dan de aanmelding op de site van de mbo-school.</a:t>
            </a:r>
          </a:p>
          <a:p>
            <a:endParaRPr lang="nl-NL" dirty="0">
              <a:solidFill>
                <a:schemeClr val="bg2"/>
              </a:solidFill>
              <a:latin typeface="Aptos" panose="020B0004020202020204" pitchFamily="34" charset="0"/>
            </a:endParaRPr>
          </a:p>
          <a:p>
            <a:r>
              <a:rPr lang="nl-NL" dirty="0">
                <a:solidFill>
                  <a:schemeClr val="bg2"/>
                </a:solidFill>
                <a:latin typeface="Aptos" panose="020B0004020202020204" pitchFamily="34" charset="0"/>
              </a:rPr>
              <a:t>Aanmelden voor meerdere opleidingen is mogelijk. Later kunnen leerlingen zich afmelden voor de opleiding(en) waar ze niet voor kiezen. </a:t>
            </a:r>
            <a:br>
              <a:rPr lang="nl-NL" dirty="0">
                <a:solidFill>
                  <a:schemeClr val="bg2"/>
                </a:solidFill>
                <a:latin typeface="Aptos" panose="020B0004020202020204" pitchFamily="34" charset="0"/>
              </a:rPr>
            </a:br>
            <a:br>
              <a:rPr lang="nl-NL" dirty="0">
                <a:solidFill>
                  <a:schemeClr val="bg2"/>
                </a:solidFill>
                <a:latin typeface="Aptos" panose="020B0004020202020204" pitchFamily="34" charset="0"/>
              </a:rPr>
            </a:br>
            <a:r>
              <a:rPr lang="nl-NL" dirty="0">
                <a:solidFill>
                  <a:schemeClr val="bg2"/>
                </a:solidFill>
                <a:latin typeface="Aptos" panose="020B0004020202020204" pitchFamily="34" charset="0"/>
              </a:rPr>
              <a:t>Let erop dat het DDD volledig afgerond wordt. Vaak blijft het bij deel C hangen.</a:t>
            </a:r>
            <a:endParaRPr lang="nl-NL" dirty="0">
              <a:latin typeface="Aptos" panose="020B0004020202020204" pitchFamily="34" charset="0"/>
            </a:endParaRPr>
          </a:p>
        </p:txBody>
      </p:sp>
      <p:pic>
        <p:nvPicPr>
          <p:cNvPr id="7" name="Picture 2" descr="Afbeeldingsresultaat voor vrage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5988" y="404605"/>
            <a:ext cx="3315700" cy="1995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40252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5165C0-F9D7-FF4A-6009-5B0F20E269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42560D1B-E063-ACB4-F044-EF4F097FA0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2590" y="1073130"/>
            <a:ext cx="7659729" cy="513956"/>
          </a:xfrm>
        </p:spPr>
        <p:txBody>
          <a:bodyPr>
            <a:normAutofit/>
          </a:bodyPr>
          <a:lstStyle/>
          <a:p>
            <a:r>
              <a:rPr lang="nl-NL" sz="3600" dirty="0">
                <a:latin typeface="Aptos" panose="020B0004020202020204" pitchFamily="34" charset="0"/>
              </a:rPr>
              <a:t>Vragen?</a:t>
            </a:r>
          </a:p>
        </p:txBody>
      </p:sp>
      <p:sp>
        <p:nvSpPr>
          <p:cNvPr id="6" name="Tijdelijke aanduiding voor afbeelding 5">
            <a:extLst>
              <a:ext uri="{FF2B5EF4-FFF2-40B4-BE49-F238E27FC236}">
                <a16:creationId xmlns:a16="http://schemas.microsoft.com/office/drawing/2014/main" id="{0BFC1D35-6E1B-BFDA-54D1-27CAE5963E1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32590" y="1413338"/>
            <a:ext cx="3709458" cy="239911"/>
          </a:xfrm>
        </p:spPr>
        <p:txBody>
          <a:bodyPr>
            <a:normAutofit fontScale="32500" lnSpcReduction="20000"/>
          </a:bodyPr>
          <a:lstStyle/>
          <a:p>
            <a:endParaRPr lang="nl-NL" dirty="0"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8FECAC87-944F-30E9-71E3-515D674C63A3}"/>
              </a:ext>
            </a:extLst>
          </p:cNvPr>
          <p:cNvSpPr txBox="1"/>
          <p:nvPr/>
        </p:nvSpPr>
        <p:spPr>
          <a:xfrm>
            <a:off x="371266" y="1668780"/>
            <a:ext cx="82674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nl-NL" sz="2400" dirty="0">
              <a:solidFill>
                <a:schemeClr val="bg2"/>
              </a:solidFill>
              <a:latin typeface="Aptos" panose="020B0004020202020204" pitchFamily="34" charset="0"/>
            </a:endParaRPr>
          </a:p>
          <a:p>
            <a:r>
              <a:rPr lang="nl-NL" dirty="0">
                <a:solidFill>
                  <a:schemeClr val="bg2"/>
                </a:solidFill>
                <a:latin typeface="Aptos" panose="020B0004020202020204" pitchFamily="34" charset="0"/>
              </a:rPr>
              <a:t>Jullie ontvangen:</a:t>
            </a:r>
          </a:p>
          <a:p>
            <a:pPr marL="342900" indent="-342900">
              <a:buFontTx/>
              <a:buChar char="-"/>
            </a:pPr>
            <a:r>
              <a:rPr lang="nl-NL" dirty="0">
                <a:solidFill>
                  <a:schemeClr val="bg2"/>
                </a:solidFill>
                <a:latin typeface="Aptos" panose="020B0004020202020204" pitchFamily="34" charset="0"/>
              </a:rPr>
              <a:t>Handleiding </a:t>
            </a:r>
            <a:r>
              <a:rPr lang="nl-NL" dirty="0" err="1">
                <a:solidFill>
                  <a:schemeClr val="bg2"/>
                </a:solidFill>
                <a:latin typeface="Aptos" panose="020B0004020202020204" pitchFamily="34" charset="0"/>
              </a:rPr>
              <a:t>Intergrip</a:t>
            </a:r>
            <a:r>
              <a:rPr lang="nl-NL" dirty="0">
                <a:solidFill>
                  <a:schemeClr val="bg2"/>
                </a:solidFill>
                <a:latin typeface="Aptos" panose="020B0004020202020204" pitchFamily="34" charset="0"/>
              </a:rPr>
              <a:t> </a:t>
            </a:r>
          </a:p>
          <a:p>
            <a:pPr marL="342900" indent="-342900">
              <a:buFontTx/>
              <a:buChar char="-"/>
            </a:pPr>
            <a:r>
              <a:rPr lang="nl-NL" dirty="0">
                <a:solidFill>
                  <a:schemeClr val="bg2"/>
                </a:solidFill>
                <a:latin typeface="Aptos" panose="020B0004020202020204" pitchFamily="34" charset="0"/>
              </a:rPr>
              <a:t>Deze presentatie</a:t>
            </a:r>
          </a:p>
          <a:p>
            <a:pPr marL="342900" indent="-342900">
              <a:buFontTx/>
              <a:buChar char="-"/>
            </a:pPr>
            <a:r>
              <a:rPr lang="nl-NL" dirty="0">
                <a:solidFill>
                  <a:schemeClr val="bg2"/>
                </a:solidFill>
                <a:latin typeface="Aptos" panose="020B0004020202020204" pitchFamily="34" charset="0"/>
              </a:rPr>
              <a:t>Lijst met open dagen</a:t>
            </a:r>
          </a:p>
          <a:p>
            <a:pPr marL="342900" indent="-342900">
              <a:buFontTx/>
              <a:buChar char="-"/>
            </a:pPr>
            <a:endParaRPr lang="nl-NL" dirty="0">
              <a:solidFill>
                <a:schemeClr val="bg2"/>
              </a:solidFill>
              <a:latin typeface="Aptos" panose="020B0004020202020204" pitchFamily="34" charset="0"/>
            </a:endParaRPr>
          </a:p>
          <a:p>
            <a:r>
              <a:rPr lang="nl-NL" dirty="0">
                <a:solidFill>
                  <a:schemeClr val="bg2"/>
                </a:solidFill>
                <a:latin typeface="Aptos" panose="020B0004020202020204" pitchFamily="34" charset="0"/>
              </a:rPr>
              <a:t>Ouders ontvangen:</a:t>
            </a:r>
            <a:br>
              <a:rPr lang="nl-NL" dirty="0">
                <a:solidFill>
                  <a:schemeClr val="bg2"/>
                </a:solidFill>
                <a:latin typeface="Aptos" panose="020B0004020202020204" pitchFamily="34" charset="0"/>
              </a:rPr>
            </a:br>
            <a:r>
              <a:rPr lang="nl-NL" dirty="0">
                <a:solidFill>
                  <a:schemeClr val="bg2"/>
                </a:solidFill>
                <a:latin typeface="Aptos" panose="020B0004020202020204" pitchFamily="34" charset="0"/>
              </a:rPr>
              <a:t>- 	Een brief met een aankondiging voor de aanmelding op het MBO.</a:t>
            </a:r>
            <a:br>
              <a:rPr lang="nl-NL" dirty="0">
                <a:solidFill>
                  <a:schemeClr val="bg2"/>
                </a:solidFill>
                <a:latin typeface="Aptos" panose="020B0004020202020204" pitchFamily="34" charset="0"/>
              </a:rPr>
            </a:br>
            <a:r>
              <a:rPr lang="nl-NL" dirty="0">
                <a:solidFill>
                  <a:schemeClr val="bg2"/>
                </a:solidFill>
                <a:latin typeface="Aptos" panose="020B0004020202020204" pitchFamily="34" charset="0"/>
              </a:rPr>
              <a:t> 	(Uitleg aanmelden, </a:t>
            </a:r>
            <a:r>
              <a:rPr lang="nl-NL" dirty="0" err="1">
                <a:solidFill>
                  <a:schemeClr val="bg2"/>
                </a:solidFill>
                <a:latin typeface="Aptos" panose="020B0004020202020204" pitchFamily="34" charset="0"/>
              </a:rPr>
              <a:t>DigiD</a:t>
            </a:r>
            <a:r>
              <a:rPr lang="nl-NL" dirty="0">
                <a:solidFill>
                  <a:schemeClr val="bg2"/>
                </a:solidFill>
                <a:latin typeface="Aptos" panose="020B0004020202020204" pitchFamily="34" charset="0"/>
              </a:rPr>
              <a:t>, aanmelddata, open dagen)</a:t>
            </a:r>
          </a:p>
          <a:p>
            <a:pPr algn="ctr"/>
            <a:endParaRPr lang="nl-NL" sz="2400" dirty="0">
              <a:solidFill>
                <a:schemeClr val="bg2"/>
              </a:solidFill>
              <a:latin typeface="Aptos" panose="020B0004020202020204" pitchFamily="34" charset="0"/>
            </a:endParaRPr>
          </a:p>
          <a:p>
            <a:pPr lvl="1" algn="ctr"/>
            <a:endParaRPr lang="nl-NL" sz="2400" dirty="0">
              <a:solidFill>
                <a:schemeClr val="bg2"/>
              </a:solidFill>
              <a:latin typeface="Aptos" panose="020B0004020202020204" pitchFamily="34" charset="0"/>
            </a:endParaRPr>
          </a:p>
          <a:p>
            <a:endParaRPr lang="nl-NL" dirty="0">
              <a:solidFill>
                <a:schemeClr val="bg2"/>
              </a:solidFill>
              <a:latin typeface="Aptos" panose="020B00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>
              <a:latin typeface="Aptos" panose="020B0004020202020204" pitchFamily="34" charset="0"/>
            </a:endParaRPr>
          </a:p>
        </p:txBody>
      </p:sp>
      <p:pic>
        <p:nvPicPr>
          <p:cNvPr id="7" name="Picture 2" descr="Afbeeldingsresultaat voor vragen">
            <a:extLst>
              <a:ext uri="{FF2B5EF4-FFF2-40B4-BE49-F238E27FC236}">
                <a16:creationId xmlns:a16="http://schemas.microsoft.com/office/drawing/2014/main" id="{1788AB52-6514-729D-6BEA-947C10F220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5988" y="404605"/>
            <a:ext cx="3315700" cy="1995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2421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55980140-5F40-41EE-A98C-D3BCAA07B487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0B0A5797-CD7D-4FB7-93AE-F9E9D4B05D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2590" y="1280120"/>
            <a:ext cx="7150250" cy="1102519"/>
          </a:xfrm>
        </p:spPr>
        <p:txBody>
          <a:bodyPr/>
          <a:lstStyle/>
          <a:p>
            <a:r>
              <a:rPr lang="nl-NL" dirty="0"/>
              <a:t>Overstapcoach</a:t>
            </a:r>
          </a:p>
        </p:txBody>
      </p:sp>
      <p:sp>
        <p:nvSpPr>
          <p:cNvPr id="6" name="Tijdelijke aanduiding voor afbeelding 5">
            <a:extLst>
              <a:ext uri="{FF2B5EF4-FFF2-40B4-BE49-F238E27FC236}">
                <a16:creationId xmlns:a16="http://schemas.microsoft.com/office/drawing/2014/main" id="{F44DEFDD-E4F3-4967-9F3F-087DE25CE40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39685" y="1711423"/>
            <a:ext cx="3709458" cy="239911"/>
          </a:xfrm>
        </p:spPr>
        <p:txBody>
          <a:bodyPr>
            <a:normAutofit fontScale="32500" lnSpcReduction="20000"/>
          </a:bodyPr>
          <a:lstStyle/>
          <a:p>
            <a:endParaRPr lang="nl-NL"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76A63C3F-FBD6-47F8-B23B-35A0B9FA2C2D}"/>
              </a:ext>
            </a:extLst>
          </p:cNvPr>
          <p:cNvSpPr txBox="1"/>
          <p:nvPr/>
        </p:nvSpPr>
        <p:spPr>
          <a:xfrm>
            <a:off x="831273" y="2176504"/>
            <a:ext cx="734077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>
                <a:solidFill>
                  <a:schemeClr val="bg2"/>
                </a:solidFill>
              </a:rPr>
              <a:t>Overstapcoach VO: Arnout </a:t>
            </a:r>
            <a:r>
              <a:rPr lang="nl-NL" dirty="0" err="1">
                <a:solidFill>
                  <a:schemeClr val="bg2"/>
                </a:solidFill>
              </a:rPr>
              <a:t>Nugteren</a:t>
            </a:r>
            <a:r>
              <a:rPr lang="nl-NL" dirty="0">
                <a:solidFill>
                  <a:schemeClr val="bg2"/>
                </a:solidFill>
              </a:rPr>
              <a:t> en Lisa van der Zanden</a:t>
            </a:r>
          </a:p>
          <a:p>
            <a:endParaRPr lang="nl-NL" dirty="0">
              <a:solidFill>
                <a:schemeClr val="bg2"/>
              </a:solidFill>
            </a:endParaRPr>
          </a:p>
          <a:p>
            <a:r>
              <a:rPr lang="nl-NL" dirty="0">
                <a:solidFill>
                  <a:schemeClr val="bg2"/>
                </a:solidFill>
              </a:rPr>
              <a:t>Overstapcoach Summa College: </a:t>
            </a:r>
            <a:r>
              <a:rPr lang="nl-NL" dirty="0" err="1">
                <a:solidFill>
                  <a:schemeClr val="bg2"/>
                </a:solidFill>
              </a:rPr>
              <a:t>Rianda</a:t>
            </a:r>
            <a:r>
              <a:rPr lang="nl-NL" dirty="0">
                <a:solidFill>
                  <a:schemeClr val="bg2"/>
                </a:solidFill>
              </a:rPr>
              <a:t> Spuijbroek</a:t>
            </a:r>
          </a:p>
          <a:p>
            <a:endParaRPr lang="nl-NL" dirty="0">
              <a:solidFill>
                <a:schemeClr val="bg2"/>
              </a:solidFill>
            </a:endParaRPr>
          </a:p>
          <a:p>
            <a:endParaRPr lang="nl-NL" dirty="0">
              <a:solidFill>
                <a:schemeClr val="bg2"/>
              </a:solidFill>
            </a:endParaRPr>
          </a:p>
          <a:p>
            <a:r>
              <a:rPr lang="nl-NL" dirty="0">
                <a:solidFill>
                  <a:schemeClr val="bg2"/>
                </a:solidFill>
              </a:rPr>
              <a:t>Aanmelden leerling: </a:t>
            </a:r>
            <a:r>
              <a:rPr lang="nl-NL" dirty="0">
                <a:solidFill>
                  <a:schemeClr val="bg2"/>
                </a:solidFill>
                <a:hlinkClick r:id="rId2"/>
              </a:rPr>
              <a:t>https://forms.gle/oiLuAcgphDB1PgkQA</a:t>
            </a:r>
            <a:endParaRPr lang="nl-NL" dirty="0">
              <a:solidFill>
                <a:schemeClr val="bg2"/>
              </a:solidFill>
            </a:endParaRPr>
          </a:p>
          <a:p>
            <a:endParaRPr lang="nl-NL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20143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8024E2D2-12DA-9B49-B2A6-BC7FDAC860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2590" y="1133860"/>
            <a:ext cx="7659729" cy="513956"/>
          </a:xfrm>
        </p:spPr>
        <p:txBody>
          <a:bodyPr>
            <a:normAutofit/>
          </a:bodyPr>
          <a:lstStyle/>
          <a:p>
            <a:r>
              <a:rPr lang="nl-NL" sz="3600" dirty="0">
                <a:latin typeface="Aptos" panose="020B0004020202020204" pitchFamily="34" charset="0"/>
              </a:rPr>
              <a:t>Na het Stedelijk College</a:t>
            </a:r>
          </a:p>
        </p:txBody>
      </p:sp>
      <p:sp>
        <p:nvSpPr>
          <p:cNvPr id="6" name="Tijdelijke aanduiding voor afbeelding 5">
            <a:extLst>
              <a:ext uri="{FF2B5EF4-FFF2-40B4-BE49-F238E27FC236}">
                <a16:creationId xmlns:a16="http://schemas.microsoft.com/office/drawing/2014/main" id="{C160834B-0DEB-364B-A707-7EA349E651F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32590" y="1475395"/>
            <a:ext cx="4997056" cy="172421"/>
          </a:xfrm>
        </p:spPr>
        <p:txBody>
          <a:bodyPr>
            <a:normAutofit fontScale="25000" lnSpcReduction="20000"/>
          </a:bodyPr>
          <a:lstStyle/>
          <a:p>
            <a:endParaRPr lang="nl-NL"/>
          </a:p>
        </p:txBody>
      </p:sp>
      <p:sp>
        <p:nvSpPr>
          <p:cNvPr id="2" name="Tekstvak 1"/>
          <p:cNvSpPr txBox="1"/>
          <p:nvPr/>
        </p:nvSpPr>
        <p:spPr>
          <a:xfrm>
            <a:off x="373102" y="1799863"/>
            <a:ext cx="8267400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dirty="0">
                <a:solidFill>
                  <a:schemeClr val="bg2"/>
                </a:solidFill>
                <a:latin typeface="Aptos" panose="020B0004020202020204" pitchFamily="34" charset="0"/>
              </a:rPr>
              <a:t>Elke leerling gaat door met een vervolgopleiding.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1600" dirty="0">
              <a:solidFill>
                <a:schemeClr val="bg2"/>
              </a:solidFill>
              <a:latin typeface="Aptos" panose="020B00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dirty="0">
                <a:solidFill>
                  <a:schemeClr val="bg2"/>
                </a:solidFill>
                <a:latin typeface="Aptos" panose="020B0004020202020204" pitchFamily="34" charset="0"/>
              </a:rPr>
              <a:t>Leerplicht van 5 t/m 16 jaar.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1600" dirty="0">
              <a:solidFill>
                <a:schemeClr val="bg2"/>
              </a:solidFill>
              <a:latin typeface="Aptos" panose="020B00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dirty="0">
                <a:solidFill>
                  <a:schemeClr val="bg2"/>
                </a:solidFill>
                <a:latin typeface="Aptos" panose="020B0004020202020204" pitchFamily="34" charset="0"/>
              </a:rPr>
              <a:t>Jongeren tussen de 16 en 18 jaar die nog geen </a:t>
            </a:r>
            <a:r>
              <a:rPr lang="nl-NL" sz="1600" u="sng" dirty="0">
                <a:solidFill>
                  <a:schemeClr val="bg2"/>
                </a:solidFill>
                <a:latin typeface="Aptos" panose="020B0004020202020204" pitchFamily="34" charset="0"/>
              </a:rPr>
              <a:t>startkwalificatie</a:t>
            </a:r>
            <a:r>
              <a:rPr lang="nl-NL" sz="1600" dirty="0">
                <a:solidFill>
                  <a:schemeClr val="bg2"/>
                </a:solidFill>
                <a:latin typeface="Aptos" panose="020B0004020202020204" pitchFamily="34" charset="0"/>
              </a:rPr>
              <a:t> hebben behaald zijn </a:t>
            </a:r>
            <a:r>
              <a:rPr lang="nl-NL" sz="1600" dirty="0" err="1">
                <a:solidFill>
                  <a:schemeClr val="bg2"/>
                </a:solidFill>
                <a:latin typeface="Aptos" panose="020B0004020202020204" pitchFamily="34" charset="0"/>
              </a:rPr>
              <a:t>kwalificatieplichtig</a:t>
            </a:r>
            <a:r>
              <a:rPr lang="nl-NL" sz="1600" dirty="0">
                <a:solidFill>
                  <a:schemeClr val="bg2"/>
                </a:solidFill>
                <a:latin typeface="Aptos" panose="020B0004020202020204" pitchFamily="34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1600" dirty="0">
              <a:solidFill>
                <a:schemeClr val="bg2"/>
              </a:solidFill>
              <a:latin typeface="Aptos" panose="020B00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dirty="0">
                <a:solidFill>
                  <a:schemeClr val="bg2"/>
                </a:solidFill>
                <a:latin typeface="Aptos" panose="020B0004020202020204" pitchFamily="34" charset="0"/>
              </a:rPr>
              <a:t>Een startkwalificatie is minimaal een diploma voor havo, vwo of mbo (niveau 2 of hoger).</a:t>
            </a:r>
            <a:endParaRPr lang="nl-NL" dirty="0">
              <a:solidFill>
                <a:schemeClr val="bg2"/>
              </a:solidFill>
              <a:latin typeface="Aptos" panose="020B00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>
              <a:solidFill>
                <a:schemeClr val="bg2"/>
              </a:solidFill>
              <a:latin typeface="Aptos" panose="020B00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77998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8024E2D2-12DA-9B49-B2A6-BC7FDAC860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2590" y="1176139"/>
            <a:ext cx="7659729" cy="513956"/>
          </a:xfrm>
        </p:spPr>
        <p:txBody>
          <a:bodyPr>
            <a:normAutofit/>
          </a:bodyPr>
          <a:lstStyle/>
          <a:p>
            <a:r>
              <a:rPr lang="nl-NL" sz="3600" dirty="0">
                <a:latin typeface="Aptos" panose="020B0004020202020204" pitchFamily="34" charset="0"/>
              </a:rPr>
              <a:t>Na het Stedelijk College</a:t>
            </a:r>
          </a:p>
        </p:txBody>
      </p:sp>
      <p:sp>
        <p:nvSpPr>
          <p:cNvPr id="6" name="Tijdelijke aanduiding voor afbeelding 5">
            <a:extLst>
              <a:ext uri="{FF2B5EF4-FFF2-40B4-BE49-F238E27FC236}">
                <a16:creationId xmlns:a16="http://schemas.microsoft.com/office/drawing/2014/main" id="{C160834B-0DEB-364B-A707-7EA349E651F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32590" y="1547594"/>
            <a:ext cx="5003587" cy="144399"/>
          </a:xfrm>
        </p:spPr>
        <p:txBody>
          <a:bodyPr>
            <a:normAutofit fontScale="25000" lnSpcReduction="20000"/>
          </a:bodyPr>
          <a:lstStyle/>
          <a:p>
            <a:endParaRPr lang="nl-NL"/>
          </a:p>
        </p:txBody>
      </p:sp>
      <p:sp>
        <p:nvSpPr>
          <p:cNvPr id="2" name="Tekstvak 1"/>
          <p:cNvSpPr txBox="1"/>
          <p:nvPr/>
        </p:nvSpPr>
        <p:spPr>
          <a:xfrm>
            <a:off x="373102" y="1799863"/>
            <a:ext cx="82674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>
                <a:solidFill>
                  <a:schemeClr val="bg2"/>
                </a:solidFill>
                <a:latin typeface="Aptos" panose="020B0004020202020204" pitchFamily="34" charset="0"/>
              </a:rPr>
              <a:t>Vmbo basis 				</a:t>
            </a:r>
            <a:r>
              <a:rPr lang="nl-NL" dirty="0">
                <a:solidFill>
                  <a:schemeClr val="bg2"/>
                </a:solidFill>
                <a:latin typeface="Aptos" panose="020B0004020202020204" pitchFamily="34" charset="0"/>
                <a:sym typeface="Wingdings" panose="05000000000000000000" pitchFamily="2" charset="2"/>
              </a:rPr>
              <a:t> mbo niveau 2</a:t>
            </a:r>
          </a:p>
          <a:p>
            <a:r>
              <a:rPr lang="nl-NL" dirty="0">
                <a:solidFill>
                  <a:schemeClr val="bg2"/>
                </a:solidFill>
                <a:latin typeface="Aptos" panose="020B0004020202020204" pitchFamily="34" charset="0"/>
                <a:sym typeface="Wingdings" panose="05000000000000000000" pitchFamily="2" charset="2"/>
              </a:rPr>
              <a:t>Vmbo kader 				 mbo niveau 3/4 </a:t>
            </a:r>
          </a:p>
          <a:p>
            <a:r>
              <a:rPr lang="nl-NL" dirty="0">
                <a:solidFill>
                  <a:schemeClr val="bg2"/>
                </a:solidFill>
                <a:latin typeface="Aptos" panose="020B0004020202020204" pitchFamily="34" charset="0"/>
                <a:sym typeface="Wingdings" panose="05000000000000000000" pitchFamily="2" charset="2"/>
              </a:rPr>
              <a:t>Vmbo theoretisch			 mbo niveau 4 of havo leerjaar 4</a:t>
            </a:r>
          </a:p>
          <a:p>
            <a:endParaRPr lang="nl-NL" dirty="0">
              <a:solidFill>
                <a:schemeClr val="bg2"/>
              </a:solidFill>
              <a:latin typeface="Aptos" panose="020B0004020202020204" pitchFamily="34" charset="0"/>
              <a:sym typeface="Wingdings" panose="05000000000000000000" pitchFamily="2" charset="2"/>
            </a:endParaRPr>
          </a:p>
          <a:p>
            <a:r>
              <a:rPr lang="nl-NL" dirty="0">
                <a:solidFill>
                  <a:schemeClr val="bg2"/>
                </a:solidFill>
                <a:latin typeface="Aptos" panose="020B0004020202020204" pitchFamily="34" charset="0"/>
                <a:sym typeface="Wingdings" panose="05000000000000000000" pitchFamily="2" charset="2"/>
              </a:rPr>
              <a:t>BOL-opleiding: naar school en stageperiodes.</a:t>
            </a:r>
          </a:p>
          <a:p>
            <a:r>
              <a:rPr lang="nl-NL" dirty="0">
                <a:solidFill>
                  <a:schemeClr val="bg2"/>
                </a:solidFill>
                <a:latin typeface="Aptos" panose="020B0004020202020204" pitchFamily="34" charset="0"/>
                <a:sym typeface="Wingdings" panose="05000000000000000000" pitchFamily="2" charset="2"/>
              </a:rPr>
              <a:t>BBL-opleiding: 4 dagen werken en één dag naar school.</a:t>
            </a:r>
          </a:p>
          <a:p>
            <a:endParaRPr lang="nl-NL" dirty="0">
              <a:solidFill>
                <a:schemeClr val="bg2"/>
              </a:solidFill>
              <a:latin typeface="Aptos" panose="020B00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>
              <a:solidFill>
                <a:schemeClr val="bg2"/>
              </a:solidFill>
              <a:latin typeface="Aptos" panose="020B00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62384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8024E2D2-12DA-9B49-B2A6-BC7FDAC860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2590" y="1135640"/>
            <a:ext cx="7659729" cy="513956"/>
          </a:xfrm>
        </p:spPr>
        <p:txBody>
          <a:bodyPr>
            <a:normAutofit/>
          </a:bodyPr>
          <a:lstStyle/>
          <a:p>
            <a:r>
              <a:rPr lang="nl-NL" sz="3600" dirty="0">
                <a:latin typeface="Aptos" panose="020B0004020202020204" pitchFamily="34" charset="0"/>
              </a:rPr>
              <a:t>Na het Stedelijk College</a:t>
            </a:r>
          </a:p>
        </p:txBody>
      </p:sp>
      <p:sp>
        <p:nvSpPr>
          <p:cNvPr id="6" name="Tijdelijke aanduiding voor afbeelding 5">
            <a:extLst>
              <a:ext uri="{FF2B5EF4-FFF2-40B4-BE49-F238E27FC236}">
                <a16:creationId xmlns:a16="http://schemas.microsoft.com/office/drawing/2014/main" id="{C160834B-0DEB-364B-A707-7EA349E651F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32590" y="1562495"/>
            <a:ext cx="4997056" cy="174201"/>
          </a:xfrm>
        </p:spPr>
        <p:txBody>
          <a:bodyPr>
            <a:normAutofit fontScale="25000" lnSpcReduction="20000"/>
          </a:bodyPr>
          <a:lstStyle/>
          <a:p>
            <a:endParaRPr lang="nl-NL"/>
          </a:p>
        </p:txBody>
      </p:sp>
      <p:sp>
        <p:nvSpPr>
          <p:cNvPr id="2" name="Tekstvak 1"/>
          <p:cNvSpPr txBox="1"/>
          <p:nvPr/>
        </p:nvSpPr>
        <p:spPr>
          <a:xfrm>
            <a:off x="373101" y="1799863"/>
            <a:ext cx="85914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>
                <a:solidFill>
                  <a:schemeClr val="bg2"/>
                </a:solidFill>
                <a:latin typeface="Aptos" panose="020B0004020202020204" pitchFamily="34" charset="0"/>
              </a:rPr>
              <a:t>Rol van de leerling: 		Eigen initiatief, open dagen en meeloopdagen bezoeken.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>
              <a:solidFill>
                <a:schemeClr val="bg2"/>
              </a:solidFill>
              <a:latin typeface="Aptos" panose="020B00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>
                <a:solidFill>
                  <a:schemeClr val="bg2"/>
                </a:solidFill>
                <a:latin typeface="Aptos" panose="020B0004020202020204" pitchFamily="34" charset="0"/>
              </a:rPr>
              <a:t>Rol van de LOB-coach: 	Begeleiden, stimuleren en overdracht.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>
              <a:solidFill>
                <a:schemeClr val="bg2"/>
              </a:solidFill>
              <a:latin typeface="Aptos" panose="020B00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>
                <a:solidFill>
                  <a:schemeClr val="bg2"/>
                </a:solidFill>
                <a:latin typeface="Aptos" panose="020B0004020202020204" pitchFamily="34" charset="0"/>
              </a:rPr>
              <a:t>Rol van de ouders: 		Begeleiden en stimuleren.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>
              <a:solidFill>
                <a:schemeClr val="bg2"/>
              </a:solidFill>
              <a:latin typeface="Aptos" panose="020B00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>
                <a:solidFill>
                  <a:schemeClr val="bg2"/>
                </a:solidFill>
                <a:latin typeface="Aptos" panose="020B0004020202020204" pitchFamily="34" charset="0"/>
              </a:rPr>
              <a:t>Rol van de decaan: 		Begeleiden en informeren.</a:t>
            </a:r>
          </a:p>
          <a:p>
            <a:endParaRPr lang="nl-NL" dirty="0">
              <a:solidFill>
                <a:schemeClr val="bg2"/>
              </a:solidFill>
              <a:latin typeface="Aptos" panose="020B00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>
              <a:solidFill>
                <a:schemeClr val="bg2"/>
              </a:solidFill>
              <a:latin typeface="Aptos" panose="020B00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>
              <a:latin typeface="Aptos" panose="020B0004020202020204" pitchFamily="34" charset="0"/>
            </a:endParaRPr>
          </a:p>
        </p:txBody>
      </p:sp>
      <p:pic>
        <p:nvPicPr>
          <p:cNvPr id="2050" name="Picture 2" descr="Netwerkbijeenkomsten mbo | Data &amp; programma 2023 - Platform Samen Opleiden">
            <a:extLst>
              <a:ext uri="{FF2B5EF4-FFF2-40B4-BE49-F238E27FC236}">
                <a16:creationId xmlns:a16="http://schemas.microsoft.com/office/drawing/2014/main" id="{2322EC90-C091-E9FD-CFD1-F5C13764EB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9439" y="3055122"/>
            <a:ext cx="1492845" cy="1497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88086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cw-dco-20211012-idgq7fh30-web-hd">
            <a:hlinkClick r:id="" action="ppaction://media"/>
            <a:extLst>
              <a:ext uri="{FF2B5EF4-FFF2-40B4-BE49-F238E27FC236}">
                <a16:creationId xmlns:a16="http://schemas.microsoft.com/office/drawing/2014/main" id="{F69E2936-BEE8-5FDA-38A4-437A8811660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993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0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nl-NL" sz="3600" dirty="0"/>
              <a:t>Vervolgopleiding</a:t>
            </a:r>
            <a:r>
              <a:rPr lang="nl-NL" sz="3600" dirty="0">
                <a:sym typeface="Wingdings" panose="05000000000000000000" pitchFamily="2" charset="2"/>
              </a:rPr>
              <a:t> mbo</a:t>
            </a:r>
            <a:endParaRPr lang="nl-NL" sz="3600" dirty="0"/>
          </a:p>
        </p:txBody>
      </p:sp>
      <p:pic>
        <p:nvPicPr>
          <p:cNvPr id="1030" name="Picture 6" descr="Afbeeldingsresultaat voor sint luca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2569" y="1197553"/>
            <a:ext cx="3034124" cy="677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Afbeeldingsresultaat voor koning willem 1 college 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3005" y="3779532"/>
            <a:ext cx="1261575" cy="126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798" y="2571750"/>
            <a:ext cx="2350807" cy="569806"/>
          </a:xfrm>
          <a:prstGeom prst="rect">
            <a:avLst/>
          </a:prstGeom>
        </p:spPr>
      </p:pic>
      <p:pic>
        <p:nvPicPr>
          <p:cNvPr id="5" name="Picture 2" descr="Welkom bij SVO vakopleiding food - SVO">
            <a:extLst>
              <a:ext uri="{FF2B5EF4-FFF2-40B4-BE49-F238E27FC236}">
                <a16:creationId xmlns:a16="http://schemas.microsoft.com/office/drawing/2014/main" id="{ADA9275D-EA4D-4165-B19D-65FFF18776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0078" y="2246899"/>
            <a:ext cx="1342560" cy="1342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Summa College - Redept">
            <a:extLst>
              <a:ext uri="{FF2B5EF4-FFF2-40B4-BE49-F238E27FC236}">
                <a16:creationId xmlns:a16="http://schemas.microsoft.com/office/drawing/2014/main" id="{7FEE34B8-EB1F-4404-AAE2-F74140928B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798" y="1108249"/>
            <a:ext cx="3170191" cy="1145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e Rooi Pannen - Tilburg.com">
            <a:extLst>
              <a:ext uri="{FF2B5EF4-FFF2-40B4-BE49-F238E27FC236}">
                <a16:creationId xmlns:a16="http://schemas.microsoft.com/office/drawing/2014/main" id="{B90591C6-CD04-78A0-3FDD-0F1494F6D1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5545" y="2145987"/>
            <a:ext cx="2196304" cy="1544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ome - Ter AA">
            <a:extLst>
              <a:ext uri="{FF2B5EF4-FFF2-40B4-BE49-F238E27FC236}">
                <a16:creationId xmlns:a16="http://schemas.microsoft.com/office/drawing/2014/main" id="{340B1200-D761-4062-623D-D403E4EB85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425" y="3413522"/>
            <a:ext cx="2919046" cy="145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MBO Yonder | Opleidingen | Locaties | Open dagen">
            <a:extLst>
              <a:ext uri="{FF2B5EF4-FFF2-40B4-BE49-F238E27FC236}">
                <a16:creationId xmlns:a16="http://schemas.microsoft.com/office/drawing/2014/main" id="{19DA8145-55A7-8344-78A4-8E30C6DC25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2114" y="3961716"/>
            <a:ext cx="3340491" cy="1025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0400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8024E2D2-12DA-9B49-B2A6-BC7FDAC860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2590" y="1133860"/>
            <a:ext cx="7659729" cy="513956"/>
          </a:xfrm>
        </p:spPr>
        <p:txBody>
          <a:bodyPr>
            <a:normAutofit/>
          </a:bodyPr>
          <a:lstStyle/>
          <a:p>
            <a:r>
              <a:rPr lang="nl-NL" sz="3600" dirty="0">
                <a:latin typeface="Aptos" panose="020B0004020202020204" pitchFamily="34" charset="0"/>
              </a:rPr>
              <a:t>Vervolgopleiding </a:t>
            </a:r>
            <a:r>
              <a:rPr lang="nl-NL" sz="3600" dirty="0">
                <a:latin typeface="Aptos" panose="020B0004020202020204" pitchFamily="34" charset="0"/>
                <a:sym typeface="Wingdings" panose="05000000000000000000" pitchFamily="2" charset="2"/>
              </a:rPr>
              <a:t>havo</a:t>
            </a:r>
            <a:endParaRPr lang="nl-NL" sz="3600" dirty="0">
              <a:latin typeface="Aptos" panose="020B0004020202020204" pitchFamily="34" charset="0"/>
            </a:endParaRPr>
          </a:p>
        </p:txBody>
      </p:sp>
      <p:sp>
        <p:nvSpPr>
          <p:cNvPr id="6" name="Tijdelijke aanduiding voor afbeelding 5">
            <a:extLst>
              <a:ext uri="{FF2B5EF4-FFF2-40B4-BE49-F238E27FC236}">
                <a16:creationId xmlns:a16="http://schemas.microsoft.com/office/drawing/2014/main" id="{C160834B-0DEB-364B-A707-7EA349E651F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32590" y="1475395"/>
            <a:ext cx="5231182" cy="239911"/>
          </a:xfrm>
        </p:spPr>
        <p:txBody>
          <a:bodyPr>
            <a:normAutofit fontScale="32500" lnSpcReduction="20000"/>
          </a:bodyPr>
          <a:lstStyle/>
          <a:p>
            <a:endParaRPr lang="nl-NL" dirty="0"/>
          </a:p>
        </p:txBody>
      </p:sp>
      <p:sp>
        <p:nvSpPr>
          <p:cNvPr id="2" name="Tekstvak 1"/>
          <p:cNvSpPr txBox="1"/>
          <p:nvPr/>
        </p:nvSpPr>
        <p:spPr>
          <a:xfrm>
            <a:off x="373102" y="1799863"/>
            <a:ext cx="8267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>
                <a:solidFill>
                  <a:schemeClr val="bg2"/>
                </a:solidFill>
                <a:latin typeface="Aptos" panose="020B0004020202020204" pitchFamily="34" charset="0"/>
              </a:rPr>
              <a:t>Mavo leerlingen kunnen ook doorstromen naar havo leerjaar 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>
                <a:solidFill>
                  <a:schemeClr val="bg2"/>
                </a:solidFill>
                <a:latin typeface="Aptos" panose="020B0004020202020204" pitchFamily="34" charset="0"/>
              </a:rPr>
              <a:t>Als je examen doet in zeven vakken, is een overstap altijd mogelijk (doorstroomrecht)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>
                <a:solidFill>
                  <a:schemeClr val="bg2"/>
                </a:solidFill>
                <a:latin typeface="Aptos" panose="020B0004020202020204" pitchFamily="34" charset="0"/>
              </a:rPr>
              <a:t>Bij zes vakken zijn er aanvullende eisen van de havo-school mogelijk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>
                <a:solidFill>
                  <a:schemeClr val="bg2"/>
                </a:solidFill>
                <a:latin typeface="Aptos" panose="020B0004020202020204" pitchFamily="34" charset="0"/>
              </a:rPr>
              <a:t>Meer info:</a:t>
            </a:r>
            <a:r>
              <a:rPr lang="nl-NL" dirty="0">
                <a:solidFill>
                  <a:schemeClr val="bg2"/>
                </a:solidFill>
                <a:latin typeface="Aptos" panose="020B0004020202020204" pitchFamily="34" charset="0"/>
                <a:sym typeface="Wingdings" panose="05000000000000000000" pitchFamily="2" charset="2"/>
              </a:rPr>
              <a:t> maak een afspraak met één van de decanen.</a:t>
            </a:r>
            <a:endParaRPr lang="nl-NL" dirty="0">
              <a:solidFill>
                <a:schemeClr val="bg2"/>
              </a:solidFill>
              <a:latin typeface="Aptos" panose="020B0004020202020204" pitchFamily="34" charset="0"/>
            </a:endParaRPr>
          </a:p>
          <a:p>
            <a:endParaRPr lang="nl-NL" dirty="0">
              <a:solidFill>
                <a:schemeClr val="bg2"/>
              </a:solidFill>
              <a:latin typeface="Aptos" panose="020B00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>
              <a:solidFill>
                <a:schemeClr val="bg2"/>
              </a:solidFill>
              <a:latin typeface="Aptos" panose="020B00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>
              <a:latin typeface="Aptos" panose="020B0004020202020204" pitchFamily="34" charset="0"/>
            </a:endParaRPr>
          </a:p>
        </p:txBody>
      </p:sp>
      <p:pic>
        <p:nvPicPr>
          <p:cNvPr id="1026" name="Picture 2" descr="Examenrooster HAVO 2026 – MyTutor.nl">
            <a:extLst>
              <a:ext uri="{FF2B5EF4-FFF2-40B4-BE49-F238E27FC236}">
                <a16:creationId xmlns:a16="http://schemas.microsoft.com/office/drawing/2014/main" id="{52CBAFEF-A889-22AF-233B-1B010031B5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2322" y="3442710"/>
            <a:ext cx="1142959" cy="1133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ECONOMIEPAGINA.com: Economie oefenen en leren | samenvatting |  aantekeningen | eindexamen | vmbo | mavo | havo | vwo">
            <a:extLst>
              <a:ext uri="{FF2B5EF4-FFF2-40B4-BE49-F238E27FC236}">
                <a16:creationId xmlns:a16="http://schemas.microsoft.com/office/drawing/2014/main" id="{537A0536-BF0A-410A-5715-DBD710C5A6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612" y="3046804"/>
            <a:ext cx="1063534" cy="1063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7089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8024E2D2-12DA-9B49-B2A6-BC7FDAC860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2590" y="1176139"/>
            <a:ext cx="7659729" cy="513956"/>
          </a:xfrm>
        </p:spPr>
        <p:txBody>
          <a:bodyPr>
            <a:normAutofit/>
          </a:bodyPr>
          <a:lstStyle/>
          <a:p>
            <a:r>
              <a:rPr lang="nl-NL" sz="3600" dirty="0">
                <a:latin typeface="Aptos" panose="020B0004020202020204" pitchFamily="34" charset="0"/>
              </a:rPr>
              <a:t>Aanmelden voor MBO </a:t>
            </a:r>
          </a:p>
        </p:txBody>
      </p:sp>
      <p:sp>
        <p:nvSpPr>
          <p:cNvPr id="6" name="Tijdelijke aanduiding voor afbeelding 5">
            <a:extLst>
              <a:ext uri="{FF2B5EF4-FFF2-40B4-BE49-F238E27FC236}">
                <a16:creationId xmlns:a16="http://schemas.microsoft.com/office/drawing/2014/main" id="{C160834B-0DEB-364B-A707-7EA349E651F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32590" y="1475395"/>
            <a:ext cx="3709458" cy="239911"/>
          </a:xfrm>
        </p:spPr>
        <p:txBody>
          <a:bodyPr>
            <a:normAutofit fontScale="32500" lnSpcReduction="20000"/>
          </a:bodyPr>
          <a:lstStyle/>
          <a:p>
            <a:endParaRPr lang="nl-NL"/>
          </a:p>
        </p:txBody>
      </p:sp>
      <p:sp>
        <p:nvSpPr>
          <p:cNvPr id="2" name="Tekstvak 1"/>
          <p:cNvSpPr txBox="1"/>
          <p:nvPr/>
        </p:nvSpPr>
        <p:spPr>
          <a:xfrm>
            <a:off x="373102" y="1799863"/>
            <a:ext cx="5720721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>
                <a:solidFill>
                  <a:schemeClr val="bg2"/>
                </a:solidFill>
                <a:latin typeface="Aptos" panose="020B0004020202020204" pitchFamily="34" charset="0"/>
              </a:rPr>
              <a:t>Stap 1:</a:t>
            </a:r>
            <a:endParaRPr lang="nl-NL" dirty="0">
              <a:solidFill>
                <a:schemeClr val="bg2"/>
              </a:solidFill>
              <a:latin typeface="Aptos" panose="020B00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>
                <a:solidFill>
                  <a:schemeClr val="bg2"/>
                </a:solidFill>
                <a:latin typeface="Aptos" panose="020B0004020202020204" pitchFamily="34" charset="0"/>
              </a:rPr>
              <a:t>Aanmelden op de website van de mbo-school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>
                <a:solidFill>
                  <a:schemeClr val="bg2"/>
                </a:solidFill>
                <a:latin typeface="Aptos" panose="020B0004020202020204" pitchFamily="34" charset="0"/>
              </a:rPr>
              <a:t>Centraal aanmelden met </a:t>
            </a:r>
            <a:r>
              <a:rPr lang="nl-NL" dirty="0" err="1">
                <a:solidFill>
                  <a:schemeClr val="bg2"/>
                </a:solidFill>
                <a:latin typeface="Aptos" panose="020B0004020202020204" pitchFamily="34" charset="0"/>
              </a:rPr>
              <a:t>DigiD</a:t>
            </a:r>
            <a:endParaRPr lang="nl-NL" dirty="0">
              <a:solidFill>
                <a:schemeClr val="bg2"/>
              </a:solidFill>
              <a:latin typeface="Aptos" panose="020B00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>
                <a:solidFill>
                  <a:schemeClr val="bg2"/>
                </a:solidFill>
                <a:latin typeface="Aptos" panose="020B0004020202020204" pitchFamily="34" charset="0"/>
              </a:rPr>
              <a:t>Indien een leerling deze nog niet heeft, vraagt hij/zij deze aan </a:t>
            </a:r>
            <a:r>
              <a:rPr lang="nl-NL" dirty="0">
                <a:solidFill>
                  <a:schemeClr val="bg2"/>
                </a:solidFill>
                <a:latin typeface="Aptos" panose="020B0004020202020204" pitchFamily="34" charset="0"/>
                <a:sym typeface="Wingdings" panose="05000000000000000000" pitchFamily="2" charset="2"/>
              </a:rPr>
              <a:t>via </a:t>
            </a:r>
            <a:r>
              <a:rPr lang="nl-NL" dirty="0">
                <a:solidFill>
                  <a:schemeClr val="bg2"/>
                </a:solidFill>
                <a:latin typeface="Aptos" panose="020B0004020202020204" pitchFamily="34" charset="0"/>
                <a:sym typeface="Wingdings" panose="05000000000000000000" pitchFamily="2" charset="2"/>
                <a:hlinkClick r:id="rId3"/>
              </a:rPr>
              <a:t>www.digid.nl</a:t>
            </a:r>
            <a:endParaRPr lang="nl-NL" dirty="0">
              <a:solidFill>
                <a:schemeClr val="bg2"/>
              </a:solidFill>
              <a:latin typeface="Aptos" panose="020B0004020202020204" pitchFamily="34" charset="0"/>
              <a:sym typeface="Wingdings" panose="05000000000000000000" pitchFamily="2" charset="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000" dirty="0">
                <a:solidFill>
                  <a:schemeClr val="bg2"/>
                </a:solidFill>
                <a:latin typeface="Aptos" panose="020B0004020202020204" pitchFamily="34" charset="0"/>
                <a:sym typeface="Wingdings" panose="05000000000000000000" pitchFamily="2" charset="2"/>
              </a:rPr>
              <a:t>Vraag deze op tijd aan i.v.m. verwerkingstijd!</a:t>
            </a:r>
          </a:p>
          <a:p>
            <a:endParaRPr lang="nl-NL" dirty="0">
              <a:solidFill>
                <a:schemeClr val="bg2"/>
              </a:solidFill>
              <a:latin typeface="Aptos" panose="020B0004020202020204" pitchFamily="34" charset="0"/>
            </a:endParaRPr>
          </a:p>
          <a:p>
            <a:endParaRPr lang="nl-NL" dirty="0">
              <a:solidFill>
                <a:schemeClr val="bg2"/>
              </a:solidFill>
              <a:latin typeface="Aptos" panose="020B00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>
              <a:solidFill>
                <a:schemeClr val="bg2"/>
              </a:solidFill>
              <a:latin typeface="Aptos" panose="020B00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>
              <a:latin typeface="Aptos" panose="020B0004020202020204" pitchFamily="34" charset="0"/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41F57C78-165D-482A-5337-881BABCA2D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4913" y="1433117"/>
            <a:ext cx="2588361" cy="2816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485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-thema">
  <a:themeElements>
    <a:clrScheme name="Aangepast 2">
      <a:dk1>
        <a:srgbClr val="A9C25D"/>
      </a:dk1>
      <a:lt1>
        <a:sysClr val="window" lastClr="FFFFFF"/>
      </a:lt1>
      <a:dk2>
        <a:srgbClr val="A9C27D"/>
      </a:dk2>
      <a:lt2>
        <a:srgbClr val="5E514D"/>
      </a:lt2>
      <a:accent1>
        <a:srgbClr val="4F81BD"/>
      </a:accent1>
      <a:accent2>
        <a:srgbClr val="C0504D"/>
      </a:accent2>
      <a:accent3>
        <a:srgbClr val="A9C25D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{11F7C324-1F59-A149-954E-D10E5C82BE84}tf10001058</Template>
  <TotalTime>0</TotalTime>
  <Words>969</Words>
  <Application>Microsoft Office PowerPoint</Application>
  <PresentationFormat>Diavoorstelling (16:9)</PresentationFormat>
  <Paragraphs>148</Paragraphs>
  <Slides>23</Slides>
  <Notes>12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23</vt:i4>
      </vt:variant>
    </vt:vector>
  </HeadingPairs>
  <TitlesOfParts>
    <vt:vector size="29" baseType="lpstr">
      <vt:lpstr>Aptos</vt:lpstr>
      <vt:lpstr>Arial</vt:lpstr>
      <vt:lpstr>Calibri</vt:lpstr>
      <vt:lpstr>Lucida Grande</vt:lpstr>
      <vt:lpstr>Wingdings</vt:lpstr>
      <vt:lpstr>Office-thema</vt:lpstr>
      <vt:lpstr>Aanmelden  Vervolg- opleiding</vt:lpstr>
      <vt:lpstr>Inhoud</vt:lpstr>
      <vt:lpstr>Na het Stedelijk College</vt:lpstr>
      <vt:lpstr>Na het Stedelijk College</vt:lpstr>
      <vt:lpstr>Na het Stedelijk College</vt:lpstr>
      <vt:lpstr>PowerPoint-presentatie</vt:lpstr>
      <vt:lpstr>Vervolgopleiding mbo</vt:lpstr>
      <vt:lpstr>Vervolgopleiding havo</vt:lpstr>
      <vt:lpstr>Aanmelden voor MBO </vt:lpstr>
      <vt:lpstr>Aanmelden voor MBO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Beperkt aantal plaatsen MBO </vt:lpstr>
      <vt:lpstr>PowerPoint-presentatie</vt:lpstr>
      <vt:lpstr>PowerPoint-presentatie</vt:lpstr>
      <vt:lpstr>PowerPoint-presentatie</vt:lpstr>
      <vt:lpstr>Tips!</vt:lpstr>
      <vt:lpstr>Vragen?</vt:lpstr>
      <vt:lpstr>Overstapcoach</vt:lpstr>
    </vt:vector>
  </TitlesOfParts>
  <Company>Advance Communications BV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Axel Bisschoff</dc:creator>
  <cp:lastModifiedBy>Lisa van der Zanden</cp:lastModifiedBy>
  <cp:revision>114</cp:revision>
  <dcterms:created xsi:type="dcterms:W3CDTF">2019-10-28T10:13:26Z</dcterms:created>
  <dcterms:modified xsi:type="dcterms:W3CDTF">2025-09-11T13:19:57Z</dcterms:modified>
</cp:coreProperties>
</file>