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nl-NL"/>
              <a:t>Klik om stijl te bewerken</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nl-NL"/>
              <a:t>Klik om stijl te bewerken</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nl-NL"/>
              <a:t>Klik om stijl te bewerken</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nl-NL"/>
              <a:t>Klik om stijl te bewerken</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nl-NL"/>
              <a:t>Klik om stijl te bewerken</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48A87A34-81AB-432B-8DAE-1953F412C126}" type="datetimeFigureOut">
              <a:rPr lang="en-US" dirty="0"/>
              <a:t>11/24/2020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nl-NL"/>
              <a:t>Klik om stijl te bewerken</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48A87A34-81AB-432B-8DAE-1953F412C126}" type="datetimeFigureOut">
              <a:rPr lang="en-US" dirty="0"/>
              <a:t>11/24/2020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nl-NL"/>
              <a:t>Klik om stijl te bewerken</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nl-NL"/>
              <a:t>Klik om stijl te bewerken</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48A87A34-81AB-432B-8DAE-1953F412C126}" type="datetimeFigureOut">
              <a:rPr lang="en-US" dirty="0"/>
              <a:t>11/24/2020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nl-NL"/>
              <a:t>Klik om stijl te bewerken</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Content Placeholder 3"/>
          <p:cNvSpPr>
            <a:spLocks noGrp="1"/>
          </p:cNvSpPr>
          <p:nvPr>
            <p:ph sz="quarter" idx="13"/>
          </p:nvPr>
        </p:nvSpPr>
        <p:spPr>
          <a:xfrm>
            <a:off x="913774" y="3051012"/>
            <a:ext cx="5106027" cy="27401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3" name="Content Placeholder 5"/>
          <p:cNvSpPr>
            <a:spLocks noGrp="1"/>
          </p:cNvSpPr>
          <p:nvPr>
            <p:ph sz="quarter" idx="14"/>
          </p:nvPr>
        </p:nvSpPr>
        <p:spPr>
          <a:xfrm>
            <a:off x="6172200" y="3051012"/>
            <a:ext cx="5105401" cy="27401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11/24/2020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11/24/2020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11/24/2020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nl-NL"/>
              <a:t>Klik om stijl te bewerken</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dirty="0"/>
              <a:t>11/24/2020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11/24/2020</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‹nr.›</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255CADE-DCE0-447F-B290-2AE78E5E5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A9272F40-35C7-4FE3-98BD-8B3B57316805}"/>
              </a:ext>
            </a:extLst>
          </p:cNvPr>
          <p:cNvPicPr>
            <a:picLocks noChangeAspect="1"/>
          </p:cNvPicPr>
          <p:nvPr/>
        </p:nvPicPr>
        <p:blipFill rotWithShape="1">
          <a:blip r:embed="rId2"/>
          <a:srcRect l="2064" r="-1" b="-1"/>
          <a:stretch/>
        </p:blipFill>
        <p:spPr>
          <a:xfrm>
            <a:off x="8860" y="10"/>
            <a:ext cx="6924201" cy="6857990"/>
          </a:xfrm>
          <a:prstGeom prst="rect">
            <a:avLst/>
          </a:prstGeom>
        </p:spPr>
      </p:pic>
      <p:sp>
        <p:nvSpPr>
          <p:cNvPr id="11" name="Rectangle 10">
            <a:extLst>
              <a:ext uri="{FF2B5EF4-FFF2-40B4-BE49-F238E27FC236}">
                <a16:creationId xmlns:a16="http://schemas.microsoft.com/office/drawing/2014/main" id="{4245587C-701C-48A1-9B6B-10C3DF81A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33061" y="-2"/>
            <a:ext cx="81313" cy="6858002"/>
          </a:xfrm>
          <a:prstGeom prst="rect">
            <a:avLst/>
          </a:prstGeom>
          <a:gradFill flip="none" rotWithShape="1">
            <a:gsLst>
              <a:gs pos="84000">
                <a:srgbClr val="B5B5B5"/>
              </a:gs>
              <a:gs pos="60159">
                <a:srgbClr val="D5D5D5"/>
              </a:gs>
              <a:gs pos="50447">
                <a:srgbClr val="E6E6E6"/>
              </a:gs>
              <a:gs pos="44260">
                <a:srgbClr val="D5D5D5"/>
              </a:gs>
              <a:gs pos="15928">
                <a:srgbClr val="B5B5B5"/>
              </a:gs>
              <a:gs pos="7000">
                <a:srgbClr val="8A8A8A"/>
              </a:gs>
              <a:gs pos="0">
                <a:srgbClr val="BBBBBB"/>
              </a:gs>
              <a:gs pos="93000">
                <a:srgbClr val="8A8A8A"/>
              </a:gs>
              <a:gs pos="100000">
                <a:srgbClr val="BBBBB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E5CF545-7AAF-4A13-8871-089E929E850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BDE8D96D-8587-4C0C-B5F8-2A9E3EFAD01E}"/>
              </a:ext>
            </a:extLst>
          </p:cNvPr>
          <p:cNvSpPr>
            <a:spLocks noGrp="1"/>
          </p:cNvSpPr>
          <p:nvPr>
            <p:ph type="ctrTitle"/>
          </p:nvPr>
        </p:nvSpPr>
        <p:spPr>
          <a:xfrm>
            <a:off x="7570382" y="1358901"/>
            <a:ext cx="3707844" cy="2730498"/>
          </a:xfrm>
        </p:spPr>
        <p:txBody>
          <a:bodyPr>
            <a:normAutofit/>
          </a:bodyPr>
          <a:lstStyle/>
          <a:p>
            <a:r>
              <a:rPr lang="nl-NL" sz="2600"/>
              <a:t>Les 2 ondersteuningsplan</a:t>
            </a:r>
          </a:p>
        </p:txBody>
      </p:sp>
      <p:sp>
        <p:nvSpPr>
          <p:cNvPr id="3" name="Ondertitel 2">
            <a:extLst>
              <a:ext uri="{FF2B5EF4-FFF2-40B4-BE49-F238E27FC236}">
                <a16:creationId xmlns:a16="http://schemas.microsoft.com/office/drawing/2014/main" id="{0CB102D4-B482-48A2-A95A-9240B2C6038E}"/>
              </a:ext>
            </a:extLst>
          </p:cNvPr>
          <p:cNvSpPr>
            <a:spLocks noGrp="1"/>
          </p:cNvSpPr>
          <p:nvPr>
            <p:ph type="subTitle" idx="1"/>
          </p:nvPr>
        </p:nvSpPr>
        <p:spPr>
          <a:xfrm>
            <a:off x="7676707" y="4165601"/>
            <a:ext cx="3487479" cy="789172"/>
          </a:xfrm>
        </p:spPr>
        <p:txBody>
          <a:bodyPr>
            <a:normAutofit/>
          </a:bodyPr>
          <a:lstStyle/>
          <a:p>
            <a:endParaRPr lang="nl-NL" dirty="0"/>
          </a:p>
        </p:txBody>
      </p:sp>
    </p:spTree>
    <p:extLst>
      <p:ext uri="{BB962C8B-B14F-4D97-AF65-F5344CB8AC3E}">
        <p14:creationId xmlns:p14="http://schemas.microsoft.com/office/powerpoint/2010/main" val="927828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4D4DD4CF-9732-4771-98FE-77886DC915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2">
            <a:extLst>
              <a:ext uri="{FF2B5EF4-FFF2-40B4-BE49-F238E27FC236}">
                <a16:creationId xmlns:a16="http://schemas.microsoft.com/office/drawing/2014/main" id="{0917E639-5738-4605-929E-1222198314A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3"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B71BB14A-987C-4599-A325-D75728F24C9A}"/>
              </a:ext>
            </a:extLst>
          </p:cNvPr>
          <p:cNvSpPr>
            <a:spLocks noGrp="1"/>
          </p:cNvSpPr>
          <p:nvPr>
            <p:ph type="title"/>
          </p:nvPr>
        </p:nvSpPr>
        <p:spPr>
          <a:xfrm>
            <a:off x="643463" y="640831"/>
            <a:ext cx="3352128" cy="1573863"/>
          </a:xfrm>
        </p:spPr>
        <p:txBody>
          <a:bodyPr>
            <a:normAutofit/>
          </a:bodyPr>
          <a:lstStyle/>
          <a:p>
            <a:pPr algn="l"/>
            <a:r>
              <a:rPr lang="nl-NL" dirty="0"/>
              <a:t>Evalueren en reflecteren</a:t>
            </a:r>
            <a:endParaRPr lang="nl-NL"/>
          </a:p>
        </p:txBody>
      </p:sp>
      <p:sp>
        <p:nvSpPr>
          <p:cNvPr id="3" name="Tijdelijke aanduiding voor inhoud 2">
            <a:extLst>
              <a:ext uri="{FF2B5EF4-FFF2-40B4-BE49-F238E27FC236}">
                <a16:creationId xmlns:a16="http://schemas.microsoft.com/office/drawing/2014/main" id="{60ECA8E3-84BF-4ED7-A7D3-552D956163BD}"/>
              </a:ext>
            </a:extLst>
          </p:cNvPr>
          <p:cNvSpPr>
            <a:spLocks noGrp="1"/>
          </p:cNvSpPr>
          <p:nvPr>
            <p:ph sz="quarter" idx="13"/>
          </p:nvPr>
        </p:nvSpPr>
        <p:spPr>
          <a:xfrm>
            <a:off x="643463" y="2367092"/>
            <a:ext cx="3352128" cy="3881309"/>
          </a:xfrm>
        </p:spPr>
        <p:txBody>
          <a:bodyPr>
            <a:normAutofit/>
          </a:bodyPr>
          <a:lstStyle/>
          <a:p>
            <a:r>
              <a:rPr lang="nl-NL" sz="1800"/>
              <a:t>Wat is ook alweer het verschil?</a:t>
            </a:r>
          </a:p>
          <a:p>
            <a:r>
              <a:rPr lang="nl-NL" sz="1800"/>
              <a:t>Evalueren: </a:t>
            </a:r>
          </a:p>
          <a:p>
            <a:pPr>
              <a:buFontTx/>
              <a:buChar char="-"/>
            </a:pPr>
            <a:r>
              <a:rPr lang="nl-NL" sz="1800"/>
              <a:t>Staan de resultaten van je acties centraal</a:t>
            </a:r>
          </a:p>
          <a:p>
            <a:pPr>
              <a:buFontTx/>
              <a:buChar char="-"/>
            </a:pPr>
            <a:endParaRPr lang="nl-NL" sz="1800"/>
          </a:p>
          <a:p>
            <a:r>
              <a:rPr lang="nl-NL" sz="1800"/>
              <a:t>Reflecteren:</a:t>
            </a:r>
          </a:p>
          <a:p>
            <a:pPr marL="0" indent="0">
              <a:buNone/>
            </a:pPr>
            <a:r>
              <a:rPr lang="nl-NL" sz="1800"/>
              <a:t>- Beoordelen van jouw eigen handelen</a:t>
            </a:r>
          </a:p>
        </p:txBody>
      </p:sp>
      <p:sp>
        <p:nvSpPr>
          <p:cNvPr id="13" name="Rectangle 12">
            <a:extLst>
              <a:ext uri="{FF2B5EF4-FFF2-40B4-BE49-F238E27FC236}">
                <a16:creationId xmlns:a16="http://schemas.microsoft.com/office/drawing/2014/main" id="{A2861A9C-C970-4FFE-B67C-222B6F573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1525" y="-2"/>
            <a:ext cx="81313" cy="6858002"/>
          </a:xfrm>
          <a:prstGeom prst="rect">
            <a:avLst/>
          </a:prstGeom>
          <a:gradFill flip="none" rotWithShape="1">
            <a:gsLst>
              <a:gs pos="84000">
                <a:srgbClr val="B5B5B5"/>
              </a:gs>
              <a:gs pos="60159">
                <a:srgbClr val="D5D5D5"/>
              </a:gs>
              <a:gs pos="50447">
                <a:srgbClr val="E6E6E6"/>
              </a:gs>
              <a:gs pos="44260">
                <a:srgbClr val="D5D5D5"/>
              </a:gs>
              <a:gs pos="15928">
                <a:srgbClr val="B5B5B5"/>
              </a:gs>
              <a:gs pos="7000">
                <a:srgbClr val="8A8A8A"/>
              </a:gs>
              <a:gs pos="0">
                <a:srgbClr val="BBBBBB"/>
              </a:gs>
              <a:gs pos="93000">
                <a:srgbClr val="8A8A8A"/>
              </a:gs>
              <a:gs pos="100000">
                <a:srgbClr val="BBBBB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1DF92251-5265-4393-BC94-D87B5CD08DBE}"/>
              </a:ext>
            </a:extLst>
          </p:cNvPr>
          <p:cNvPicPr>
            <a:picLocks noChangeAspect="1"/>
          </p:cNvPicPr>
          <p:nvPr/>
        </p:nvPicPr>
        <p:blipFill rotWithShape="1">
          <a:blip r:embed="rId3"/>
          <a:srcRect l="27204" r="-1" b="-1"/>
          <a:stretch/>
        </p:blipFill>
        <p:spPr>
          <a:xfrm>
            <a:off x="4712842" y="10"/>
            <a:ext cx="7479157" cy="6857990"/>
          </a:xfrm>
          <a:prstGeom prst="rect">
            <a:avLst/>
          </a:prstGeom>
        </p:spPr>
      </p:pic>
      <p:pic>
        <p:nvPicPr>
          <p:cNvPr id="15" name="Picture 14">
            <a:extLst>
              <a:ext uri="{FF2B5EF4-FFF2-40B4-BE49-F238E27FC236}">
                <a16:creationId xmlns:a16="http://schemas.microsoft.com/office/drawing/2014/main" id="{D2FDF82E-EBD8-4EC5-AD10-CD9E70EE85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8150"/>
          <a:stretch/>
        </p:blipFill>
        <p:spPr>
          <a:xfrm>
            <a:off x="4651242" y="0"/>
            <a:ext cx="7540758" cy="6858000"/>
          </a:xfrm>
          <a:prstGeom prst="rect">
            <a:avLst/>
          </a:prstGeom>
        </p:spPr>
      </p:pic>
    </p:spTree>
    <p:extLst>
      <p:ext uri="{BB962C8B-B14F-4D97-AF65-F5344CB8AC3E}">
        <p14:creationId xmlns:p14="http://schemas.microsoft.com/office/powerpoint/2010/main" val="2820476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CF53A7A7-D516-4321-84B0-AB31B34548A1}"/>
              </a:ext>
            </a:extLst>
          </p:cNvPr>
          <p:cNvPicPr>
            <a:picLocks noChangeAspect="1"/>
          </p:cNvPicPr>
          <p:nvPr/>
        </p:nvPicPr>
        <p:blipFill rotWithShape="1">
          <a:blip r:embed="rId2"/>
          <a:srcRect b="15414"/>
          <a:stretch/>
        </p:blipFill>
        <p:spPr>
          <a:xfrm>
            <a:off x="20" y="10"/>
            <a:ext cx="12191980" cy="6857990"/>
          </a:xfrm>
          <a:prstGeom prst="rect">
            <a:avLst/>
          </a:prstGeom>
        </p:spPr>
      </p:pic>
      <p:pic>
        <p:nvPicPr>
          <p:cNvPr id="9" name="Picture 8">
            <a:extLst>
              <a:ext uri="{FF2B5EF4-FFF2-40B4-BE49-F238E27FC236}">
                <a16:creationId xmlns:a16="http://schemas.microsoft.com/office/drawing/2014/main" id="{21CB8282-44AF-40D0-A7E2-03734788DC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ounded Rectangle 8">
            <a:extLst>
              <a:ext uri="{FF2B5EF4-FFF2-40B4-BE49-F238E27FC236}">
                <a16:creationId xmlns:a16="http://schemas.microsoft.com/office/drawing/2014/main" id="{D77CF7D5-36A3-4ED3-AE46-77E42D2AA7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038226" y="819150"/>
            <a:ext cx="10037605" cy="4972049"/>
          </a:xfrm>
          <a:prstGeom prst="roundRect">
            <a:avLst>
              <a:gd name="adj" fmla="val 4333"/>
            </a:avLst>
          </a:prstGeom>
          <a:solidFill>
            <a:schemeClr val="bg1">
              <a:alpha val="75000"/>
            </a:schemeClr>
          </a:solidFill>
          <a:ln w="82550">
            <a:solidFill>
              <a:srgbClr val="EAEAEA"/>
            </a:solidFill>
          </a:ln>
          <a:scene3d>
            <a:camera prst="orthographicFront"/>
            <a:lightRig rig="threePt" dir="t"/>
          </a:scene3d>
          <a:sp3d contourW="6350">
            <a:bevelT h="3810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0E096B2-ACBE-43B0-B542-3CCBFA19BF17}"/>
              </a:ext>
            </a:extLst>
          </p:cNvPr>
          <p:cNvSpPr>
            <a:spLocks noGrp="1"/>
          </p:cNvSpPr>
          <p:nvPr>
            <p:ph type="title"/>
          </p:nvPr>
        </p:nvSpPr>
        <p:spPr>
          <a:xfrm>
            <a:off x="1307482" y="950976"/>
            <a:ext cx="9499092" cy="1263718"/>
          </a:xfrm>
        </p:spPr>
        <p:txBody>
          <a:bodyPr>
            <a:normAutofit/>
          </a:bodyPr>
          <a:lstStyle/>
          <a:p>
            <a:r>
              <a:rPr lang="nl-NL" dirty="0"/>
              <a:t>Belang van evalueren</a:t>
            </a:r>
          </a:p>
        </p:txBody>
      </p:sp>
      <p:sp>
        <p:nvSpPr>
          <p:cNvPr id="3" name="Tijdelijke aanduiding voor inhoud 2">
            <a:extLst>
              <a:ext uri="{FF2B5EF4-FFF2-40B4-BE49-F238E27FC236}">
                <a16:creationId xmlns:a16="http://schemas.microsoft.com/office/drawing/2014/main" id="{88AB1088-4E77-484C-A00A-87F9841A8AA4}"/>
              </a:ext>
            </a:extLst>
          </p:cNvPr>
          <p:cNvSpPr>
            <a:spLocks noGrp="1"/>
          </p:cNvSpPr>
          <p:nvPr>
            <p:ph sz="quarter" idx="13"/>
          </p:nvPr>
        </p:nvSpPr>
        <p:spPr>
          <a:xfrm>
            <a:off x="1383682" y="2367093"/>
            <a:ext cx="9346692" cy="3090732"/>
          </a:xfrm>
        </p:spPr>
        <p:txBody>
          <a:bodyPr>
            <a:normAutofit/>
          </a:bodyPr>
          <a:lstStyle/>
          <a:p>
            <a:r>
              <a:rPr lang="nl-NL" dirty="0"/>
              <a:t>De persoonlijk begeleider en de client krijgen de mogelijkheid om het eigen handelen te verduidelijken/ verantwoorden</a:t>
            </a:r>
          </a:p>
          <a:p>
            <a:r>
              <a:rPr lang="nl-NL" dirty="0"/>
              <a:t>Het geeft de cliënt zicht op wat hij/ zij allemaal al heeft gedaan (geeft hoop)</a:t>
            </a:r>
          </a:p>
          <a:p>
            <a:r>
              <a:rPr lang="nl-NL" dirty="0"/>
              <a:t>Maakt duidelijk wat de cliënt allemaal kan</a:t>
            </a:r>
          </a:p>
          <a:p>
            <a:r>
              <a:rPr lang="nl-NL" dirty="0"/>
              <a:t>Toetsing of de betrokken partijen op de goede weg zitten of dat ze het begeleidingsproces moeten aanpassen</a:t>
            </a:r>
          </a:p>
        </p:txBody>
      </p:sp>
    </p:spTree>
    <p:extLst>
      <p:ext uri="{BB962C8B-B14F-4D97-AF65-F5344CB8AC3E}">
        <p14:creationId xmlns:p14="http://schemas.microsoft.com/office/powerpoint/2010/main" val="1306869558"/>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23D83033-A300-4648-B2C9-FA48BFE194D6}"/>
              </a:ext>
            </a:extLst>
          </p:cNvPr>
          <p:cNvPicPr>
            <a:picLocks noChangeAspect="1"/>
          </p:cNvPicPr>
          <p:nvPr/>
        </p:nvPicPr>
        <p:blipFill rotWithShape="1">
          <a:blip r:embed="rId2"/>
          <a:srcRect l="15722" r="14944" b="-1"/>
          <a:stretch/>
        </p:blipFill>
        <p:spPr>
          <a:xfrm>
            <a:off x="20" y="10"/>
            <a:ext cx="12191980" cy="6857990"/>
          </a:xfrm>
          <a:prstGeom prst="rect">
            <a:avLst/>
          </a:prstGeom>
        </p:spPr>
      </p:pic>
      <p:pic>
        <p:nvPicPr>
          <p:cNvPr id="9" name="Picture 8">
            <a:extLst>
              <a:ext uri="{FF2B5EF4-FFF2-40B4-BE49-F238E27FC236}">
                <a16:creationId xmlns:a16="http://schemas.microsoft.com/office/drawing/2014/main" id="{21CB8282-44AF-40D0-A7E2-03734788DC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ounded Rectangle 8">
            <a:extLst>
              <a:ext uri="{FF2B5EF4-FFF2-40B4-BE49-F238E27FC236}">
                <a16:creationId xmlns:a16="http://schemas.microsoft.com/office/drawing/2014/main" id="{D77CF7D5-36A3-4ED3-AE46-77E42D2AA7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038226" y="819150"/>
            <a:ext cx="10037605" cy="4972049"/>
          </a:xfrm>
          <a:prstGeom prst="roundRect">
            <a:avLst>
              <a:gd name="adj" fmla="val 4333"/>
            </a:avLst>
          </a:prstGeom>
          <a:solidFill>
            <a:schemeClr val="bg1">
              <a:alpha val="75000"/>
            </a:schemeClr>
          </a:solidFill>
          <a:ln w="82550">
            <a:solidFill>
              <a:srgbClr val="EAEAEA"/>
            </a:solidFill>
          </a:ln>
          <a:scene3d>
            <a:camera prst="orthographicFront"/>
            <a:lightRig rig="threePt" dir="t"/>
          </a:scene3d>
          <a:sp3d contourW="6350">
            <a:bevelT h="3810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0C7308E-7DEB-4CF0-92FD-6E56F2D49A29}"/>
              </a:ext>
            </a:extLst>
          </p:cNvPr>
          <p:cNvSpPr>
            <a:spLocks noGrp="1"/>
          </p:cNvSpPr>
          <p:nvPr>
            <p:ph type="title"/>
          </p:nvPr>
        </p:nvSpPr>
        <p:spPr>
          <a:xfrm>
            <a:off x="1307482" y="950976"/>
            <a:ext cx="9499092" cy="1263718"/>
          </a:xfrm>
        </p:spPr>
        <p:txBody>
          <a:bodyPr>
            <a:normAutofit/>
          </a:bodyPr>
          <a:lstStyle/>
          <a:p>
            <a:r>
              <a:rPr lang="nl-NL" dirty="0"/>
              <a:t>Evalueren, hoe doe je dit?</a:t>
            </a:r>
            <a:br>
              <a:rPr lang="nl-NL" dirty="0"/>
            </a:br>
            <a:endParaRPr lang="nl-NL" dirty="0"/>
          </a:p>
        </p:txBody>
      </p:sp>
      <p:sp>
        <p:nvSpPr>
          <p:cNvPr id="3" name="Tijdelijke aanduiding voor inhoud 2">
            <a:extLst>
              <a:ext uri="{FF2B5EF4-FFF2-40B4-BE49-F238E27FC236}">
                <a16:creationId xmlns:a16="http://schemas.microsoft.com/office/drawing/2014/main" id="{5F8BF0BE-A972-4CAF-8C38-9874EC57A98D}"/>
              </a:ext>
            </a:extLst>
          </p:cNvPr>
          <p:cNvSpPr>
            <a:spLocks noGrp="1"/>
          </p:cNvSpPr>
          <p:nvPr>
            <p:ph sz="quarter" idx="13"/>
          </p:nvPr>
        </p:nvSpPr>
        <p:spPr>
          <a:xfrm>
            <a:off x="1383682" y="2367093"/>
            <a:ext cx="9346692" cy="3090732"/>
          </a:xfrm>
        </p:spPr>
        <p:txBody>
          <a:bodyPr>
            <a:normAutofit/>
          </a:bodyPr>
          <a:lstStyle/>
          <a:p>
            <a:r>
              <a:rPr lang="nl-NL" dirty="0"/>
              <a:t>Wie van jullie heeft weleens geëvalueerd? Hoe zag dit eruit?</a:t>
            </a:r>
          </a:p>
          <a:p>
            <a:endParaRPr lang="nl-NL" dirty="0"/>
          </a:p>
          <a:p>
            <a:r>
              <a:rPr lang="nl-NL" dirty="0"/>
              <a:t>Je kan onderscheid maken tussen twee soorten evaluaties;</a:t>
            </a:r>
          </a:p>
          <a:p>
            <a:pPr>
              <a:buFontTx/>
              <a:buChar char="-"/>
            </a:pPr>
            <a:r>
              <a:rPr lang="nl-NL" dirty="0"/>
              <a:t>Product evaluatie</a:t>
            </a:r>
          </a:p>
          <a:p>
            <a:pPr>
              <a:buFontTx/>
              <a:buChar char="-"/>
            </a:pPr>
            <a:r>
              <a:rPr lang="nl-NL" dirty="0"/>
              <a:t>procesevaluatie</a:t>
            </a:r>
          </a:p>
          <a:p>
            <a:endParaRPr lang="nl-NL" dirty="0"/>
          </a:p>
          <a:p>
            <a:pPr marL="0" indent="0">
              <a:buNone/>
            </a:pPr>
            <a:endParaRPr lang="nl-NL" dirty="0"/>
          </a:p>
        </p:txBody>
      </p:sp>
    </p:spTree>
    <p:extLst>
      <p:ext uri="{BB962C8B-B14F-4D97-AF65-F5344CB8AC3E}">
        <p14:creationId xmlns:p14="http://schemas.microsoft.com/office/powerpoint/2010/main" val="133138142"/>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13"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BC52469A-A98B-4383-9EC3-76F6AF9DD94F}"/>
              </a:ext>
            </a:extLst>
          </p:cNvPr>
          <p:cNvPicPr>
            <a:picLocks noChangeAspect="1"/>
          </p:cNvPicPr>
          <p:nvPr/>
        </p:nvPicPr>
        <p:blipFill>
          <a:blip r:embed="rId2"/>
          <a:stretch>
            <a:fillRect/>
          </a:stretch>
        </p:blipFill>
        <p:spPr>
          <a:xfrm>
            <a:off x="643465" y="980594"/>
            <a:ext cx="6909479" cy="4905730"/>
          </a:xfrm>
          <a:prstGeom prst="roundRect">
            <a:avLst>
              <a:gd name="adj" fmla="val 2981"/>
            </a:avLst>
          </a:prstGeom>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14" name="Picture 10">
            <a:extLst>
              <a:ext uri="{FF2B5EF4-FFF2-40B4-BE49-F238E27FC236}">
                <a16:creationId xmlns:a16="http://schemas.microsoft.com/office/drawing/2014/main" id="{E3265C2A-0A58-43AD-A406-8F4478E2875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64FB909D-3DAE-41E7-BBFA-3BEFA00ABCBF}"/>
              </a:ext>
            </a:extLst>
          </p:cNvPr>
          <p:cNvSpPr>
            <a:spLocks noGrp="1"/>
          </p:cNvSpPr>
          <p:nvPr>
            <p:ph type="title"/>
          </p:nvPr>
        </p:nvSpPr>
        <p:spPr>
          <a:xfrm>
            <a:off x="8196408" y="640831"/>
            <a:ext cx="3352128" cy="1573863"/>
          </a:xfrm>
        </p:spPr>
        <p:txBody>
          <a:bodyPr>
            <a:normAutofit/>
          </a:bodyPr>
          <a:lstStyle/>
          <a:p>
            <a:pPr algn="l"/>
            <a:r>
              <a:rPr lang="nl-NL"/>
              <a:t>Product evaluatie</a:t>
            </a:r>
          </a:p>
        </p:txBody>
      </p:sp>
      <p:sp>
        <p:nvSpPr>
          <p:cNvPr id="3" name="Tijdelijke aanduiding voor inhoud 2">
            <a:extLst>
              <a:ext uri="{FF2B5EF4-FFF2-40B4-BE49-F238E27FC236}">
                <a16:creationId xmlns:a16="http://schemas.microsoft.com/office/drawing/2014/main" id="{34F6D555-756F-406A-A281-F9F795E43B4E}"/>
              </a:ext>
            </a:extLst>
          </p:cNvPr>
          <p:cNvSpPr>
            <a:spLocks noGrp="1"/>
          </p:cNvSpPr>
          <p:nvPr>
            <p:ph sz="quarter" idx="13"/>
          </p:nvPr>
        </p:nvSpPr>
        <p:spPr>
          <a:xfrm>
            <a:off x="8196408" y="2367092"/>
            <a:ext cx="3352128" cy="3881309"/>
          </a:xfrm>
        </p:spPr>
        <p:txBody>
          <a:bodyPr>
            <a:normAutofit/>
          </a:bodyPr>
          <a:lstStyle/>
          <a:p>
            <a:r>
              <a:rPr lang="nl-NL" sz="1800"/>
              <a:t>Hierbij gaat het om;</a:t>
            </a:r>
          </a:p>
          <a:p>
            <a:pPr>
              <a:buFontTx/>
              <a:buChar char="-"/>
            </a:pPr>
            <a:r>
              <a:rPr lang="nl-NL" sz="1800"/>
              <a:t>In hoeverre zijn de doelen behaald?</a:t>
            </a:r>
          </a:p>
          <a:p>
            <a:pPr>
              <a:buFontTx/>
              <a:buChar char="-"/>
            </a:pPr>
            <a:r>
              <a:rPr lang="nl-NL" sz="1800"/>
              <a:t>Past het huidige ondersteuningsplan nog bij de cliënt?</a:t>
            </a:r>
          </a:p>
          <a:p>
            <a:pPr>
              <a:buFontTx/>
              <a:buChar char="-"/>
            </a:pPr>
            <a:endParaRPr lang="nl-NL" sz="1800"/>
          </a:p>
          <a:p>
            <a:pPr marL="0" indent="0">
              <a:buNone/>
            </a:pPr>
            <a:endParaRPr lang="nl-NL" sz="1800"/>
          </a:p>
        </p:txBody>
      </p:sp>
    </p:spTree>
    <p:extLst>
      <p:ext uri="{BB962C8B-B14F-4D97-AF65-F5344CB8AC3E}">
        <p14:creationId xmlns:p14="http://schemas.microsoft.com/office/powerpoint/2010/main" val="126163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BDDCFF91-89AB-4716-BC70-0CBE53D3CE67}"/>
              </a:ext>
            </a:extLst>
          </p:cNvPr>
          <p:cNvPicPr>
            <a:picLocks noChangeAspect="1"/>
          </p:cNvPicPr>
          <p:nvPr/>
        </p:nvPicPr>
        <p:blipFill>
          <a:blip r:embed="rId2"/>
          <a:stretch>
            <a:fillRect/>
          </a:stretch>
        </p:blipFill>
        <p:spPr>
          <a:xfrm>
            <a:off x="5248643" y="1764575"/>
            <a:ext cx="6299887" cy="3213901"/>
          </a:xfrm>
          <a:prstGeom prst="rect">
            <a:avLst/>
          </a:prstGeom>
        </p:spPr>
      </p:pic>
      <p:pic>
        <p:nvPicPr>
          <p:cNvPr id="11" name="Picture 10">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jdelijke aanduiding voor inhoud 2">
            <a:extLst>
              <a:ext uri="{FF2B5EF4-FFF2-40B4-BE49-F238E27FC236}">
                <a16:creationId xmlns:a16="http://schemas.microsoft.com/office/drawing/2014/main" id="{8CA9064C-CEBC-4457-A458-506493B0A52C}"/>
              </a:ext>
            </a:extLst>
          </p:cNvPr>
          <p:cNvSpPr>
            <a:spLocks noGrp="1"/>
          </p:cNvSpPr>
          <p:nvPr>
            <p:ph sz="quarter" idx="13"/>
          </p:nvPr>
        </p:nvSpPr>
        <p:spPr>
          <a:xfrm>
            <a:off x="913774" y="2367092"/>
            <a:ext cx="3740509" cy="3881309"/>
          </a:xfrm>
        </p:spPr>
        <p:txBody>
          <a:bodyPr>
            <a:normAutofit/>
          </a:bodyPr>
          <a:lstStyle/>
          <a:p>
            <a:r>
              <a:rPr lang="nl-NL" sz="1800"/>
              <a:t>Hierbij gaat het om;</a:t>
            </a:r>
          </a:p>
          <a:p>
            <a:pPr>
              <a:buFontTx/>
              <a:buChar char="-"/>
            </a:pPr>
            <a:r>
              <a:rPr lang="nl-NL" sz="1800"/>
              <a:t>De wijze waarop er aan de afgesproken doelen is gewerkt</a:t>
            </a:r>
          </a:p>
          <a:p>
            <a:pPr>
              <a:buFontTx/>
              <a:buChar char="-"/>
            </a:pPr>
            <a:r>
              <a:rPr lang="nl-NL" sz="1800"/>
              <a:t>Het gaat hierbij om het verloop van het ondersteuningsproces</a:t>
            </a:r>
          </a:p>
        </p:txBody>
      </p:sp>
      <p:sp>
        <p:nvSpPr>
          <p:cNvPr id="2" name="Titel 1">
            <a:extLst>
              <a:ext uri="{FF2B5EF4-FFF2-40B4-BE49-F238E27FC236}">
                <a16:creationId xmlns:a16="http://schemas.microsoft.com/office/drawing/2014/main" id="{96D6A4EE-06F3-4FE4-821C-21495F23406E}"/>
              </a:ext>
            </a:extLst>
          </p:cNvPr>
          <p:cNvSpPr>
            <a:spLocks noGrp="1"/>
          </p:cNvSpPr>
          <p:nvPr>
            <p:ph type="title"/>
          </p:nvPr>
        </p:nvSpPr>
        <p:spPr>
          <a:xfrm>
            <a:off x="913774" y="640831"/>
            <a:ext cx="3740515" cy="1573863"/>
          </a:xfrm>
        </p:spPr>
        <p:txBody>
          <a:bodyPr>
            <a:normAutofit/>
          </a:bodyPr>
          <a:lstStyle/>
          <a:p>
            <a:pPr algn="l"/>
            <a:r>
              <a:rPr lang="nl-NL" dirty="0"/>
              <a:t>procesevaluatie</a:t>
            </a:r>
            <a:endParaRPr lang="nl-NL"/>
          </a:p>
        </p:txBody>
      </p:sp>
    </p:spTree>
    <p:extLst>
      <p:ext uri="{BB962C8B-B14F-4D97-AF65-F5344CB8AC3E}">
        <p14:creationId xmlns:p14="http://schemas.microsoft.com/office/powerpoint/2010/main" val="23506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BDAB3A08-C307-4CD8-88E4-7BA6E7ED68B8}"/>
              </a:ext>
            </a:extLst>
          </p:cNvPr>
          <p:cNvPicPr>
            <a:picLocks noChangeAspect="1"/>
          </p:cNvPicPr>
          <p:nvPr/>
        </p:nvPicPr>
        <p:blipFill>
          <a:blip r:embed="rId2"/>
          <a:stretch>
            <a:fillRect/>
          </a:stretch>
        </p:blipFill>
        <p:spPr>
          <a:xfrm>
            <a:off x="5680028" y="640831"/>
            <a:ext cx="5437116" cy="5461389"/>
          </a:xfrm>
          <a:prstGeom prst="rect">
            <a:avLst/>
          </a:prstGeom>
        </p:spPr>
      </p:pic>
      <p:pic>
        <p:nvPicPr>
          <p:cNvPr id="11" name="Picture 10">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jdelijke aanduiding voor inhoud 2">
            <a:extLst>
              <a:ext uri="{FF2B5EF4-FFF2-40B4-BE49-F238E27FC236}">
                <a16:creationId xmlns:a16="http://schemas.microsoft.com/office/drawing/2014/main" id="{027412E9-10C4-46F4-9F9D-F7D9AD7BD2E0}"/>
              </a:ext>
            </a:extLst>
          </p:cNvPr>
          <p:cNvSpPr>
            <a:spLocks noGrp="1"/>
          </p:cNvSpPr>
          <p:nvPr>
            <p:ph sz="quarter" idx="13"/>
          </p:nvPr>
        </p:nvSpPr>
        <p:spPr>
          <a:xfrm>
            <a:off x="913774" y="2367092"/>
            <a:ext cx="3740509" cy="3881309"/>
          </a:xfrm>
        </p:spPr>
        <p:txBody>
          <a:bodyPr>
            <a:normAutofit lnSpcReduction="10000"/>
          </a:bodyPr>
          <a:lstStyle/>
          <a:p>
            <a:r>
              <a:rPr lang="nl-NL" sz="1800" dirty="0"/>
              <a:t>Wie kan zeggen wat dit betekent?</a:t>
            </a:r>
          </a:p>
          <a:p>
            <a:endParaRPr lang="nl-NL" sz="1800" dirty="0"/>
          </a:p>
          <a:p>
            <a:pPr marL="0" indent="0">
              <a:buNone/>
            </a:pPr>
            <a:r>
              <a:rPr lang="nl-NL" sz="1800" i="1" dirty="0"/>
              <a:t>‘Een doorgaande beweging van doen, bijstellen, weer doen, bijstellen ….</a:t>
            </a:r>
            <a:r>
              <a:rPr lang="nl-NL" sz="1800" i="1" dirty="0" err="1"/>
              <a:t>etc</a:t>
            </a:r>
            <a:r>
              <a:rPr lang="nl-NL" sz="1800" i="1" dirty="0"/>
              <a:t>’</a:t>
            </a:r>
          </a:p>
          <a:p>
            <a:pPr marL="0" indent="0">
              <a:buNone/>
            </a:pPr>
            <a:endParaRPr lang="nl-NL" sz="1800" dirty="0"/>
          </a:p>
          <a:p>
            <a:r>
              <a:rPr lang="nl-NL" sz="1800" dirty="0"/>
              <a:t>Een hulpmiddel om te evalueren is de PDCA-cyclus:</a:t>
            </a:r>
          </a:p>
          <a:p>
            <a:pPr marL="0" indent="0">
              <a:buNone/>
            </a:pPr>
            <a:r>
              <a:rPr lang="nl-NL" sz="1800" dirty="0"/>
              <a:t>- Plan, Do, check, Act</a:t>
            </a:r>
          </a:p>
          <a:p>
            <a:endParaRPr lang="nl-NL" sz="1800" dirty="0"/>
          </a:p>
        </p:txBody>
      </p:sp>
      <p:sp>
        <p:nvSpPr>
          <p:cNvPr id="2" name="Titel 1">
            <a:extLst>
              <a:ext uri="{FF2B5EF4-FFF2-40B4-BE49-F238E27FC236}">
                <a16:creationId xmlns:a16="http://schemas.microsoft.com/office/drawing/2014/main" id="{A8232123-C030-41A8-9718-31ADB83DFA33}"/>
              </a:ext>
            </a:extLst>
          </p:cNvPr>
          <p:cNvSpPr>
            <a:spLocks noGrp="1"/>
          </p:cNvSpPr>
          <p:nvPr>
            <p:ph type="title"/>
          </p:nvPr>
        </p:nvSpPr>
        <p:spPr>
          <a:xfrm>
            <a:off x="913774" y="640831"/>
            <a:ext cx="3740515" cy="1573863"/>
          </a:xfrm>
        </p:spPr>
        <p:txBody>
          <a:bodyPr>
            <a:normAutofit/>
          </a:bodyPr>
          <a:lstStyle/>
          <a:p>
            <a:pPr algn="l"/>
            <a:r>
              <a:rPr lang="nl-NL" dirty="0"/>
              <a:t>Evalueren is een circulair proces</a:t>
            </a:r>
            <a:endParaRPr lang="nl-NL"/>
          </a:p>
        </p:txBody>
      </p:sp>
    </p:spTree>
    <p:extLst>
      <p:ext uri="{BB962C8B-B14F-4D97-AF65-F5344CB8AC3E}">
        <p14:creationId xmlns:p14="http://schemas.microsoft.com/office/powerpoint/2010/main" val="3051812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376F1A05-59B3-4A86-B937-0A912C9F4A1C}"/>
              </a:ext>
            </a:extLst>
          </p:cNvPr>
          <p:cNvPicPr>
            <a:picLocks noChangeAspect="1"/>
          </p:cNvPicPr>
          <p:nvPr/>
        </p:nvPicPr>
        <p:blipFill>
          <a:blip r:embed="rId2"/>
          <a:stretch>
            <a:fillRect/>
          </a:stretch>
        </p:blipFill>
        <p:spPr>
          <a:xfrm>
            <a:off x="5248643" y="2190297"/>
            <a:ext cx="6299887" cy="2362456"/>
          </a:xfrm>
          <a:prstGeom prst="rect">
            <a:avLst/>
          </a:prstGeom>
        </p:spPr>
      </p:pic>
      <p:pic>
        <p:nvPicPr>
          <p:cNvPr id="11" name="Picture 10">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jdelijke aanduiding voor inhoud 2">
            <a:extLst>
              <a:ext uri="{FF2B5EF4-FFF2-40B4-BE49-F238E27FC236}">
                <a16:creationId xmlns:a16="http://schemas.microsoft.com/office/drawing/2014/main" id="{F4E79B8A-C8A1-4C84-A210-122EB8609208}"/>
              </a:ext>
            </a:extLst>
          </p:cNvPr>
          <p:cNvSpPr>
            <a:spLocks noGrp="1"/>
          </p:cNvSpPr>
          <p:nvPr>
            <p:ph sz="quarter" idx="13"/>
          </p:nvPr>
        </p:nvSpPr>
        <p:spPr>
          <a:xfrm>
            <a:off x="913774" y="2367092"/>
            <a:ext cx="3740509" cy="3881309"/>
          </a:xfrm>
        </p:spPr>
        <p:txBody>
          <a:bodyPr>
            <a:normAutofit/>
          </a:bodyPr>
          <a:lstStyle/>
          <a:p>
            <a:r>
              <a:rPr lang="nl-NL" sz="1800"/>
              <a:t>Plan = de fase waarin doelen worden geformuleerd</a:t>
            </a:r>
          </a:p>
          <a:p>
            <a:r>
              <a:rPr lang="nl-NL" sz="1800"/>
              <a:t>DO = het uitvoeren van de acties</a:t>
            </a:r>
          </a:p>
          <a:p>
            <a:r>
              <a:rPr lang="nl-NL" sz="1800"/>
              <a:t>Check = het resultaat wordt vergeleken met de doelen</a:t>
            </a:r>
          </a:p>
          <a:p>
            <a:r>
              <a:rPr lang="nl-NL" sz="1800"/>
              <a:t>Act = resultaten worden geborgd en er wordt actie ondernomen om de resultaten te verbeteren</a:t>
            </a:r>
          </a:p>
        </p:txBody>
      </p:sp>
      <p:sp>
        <p:nvSpPr>
          <p:cNvPr id="2" name="Titel 1">
            <a:extLst>
              <a:ext uri="{FF2B5EF4-FFF2-40B4-BE49-F238E27FC236}">
                <a16:creationId xmlns:a16="http://schemas.microsoft.com/office/drawing/2014/main" id="{DC80783E-FAD6-497F-9D12-8704DE513AFF}"/>
              </a:ext>
            </a:extLst>
          </p:cNvPr>
          <p:cNvSpPr>
            <a:spLocks noGrp="1"/>
          </p:cNvSpPr>
          <p:nvPr>
            <p:ph type="title"/>
          </p:nvPr>
        </p:nvSpPr>
        <p:spPr>
          <a:xfrm>
            <a:off x="913774" y="640831"/>
            <a:ext cx="3740515" cy="1573863"/>
          </a:xfrm>
        </p:spPr>
        <p:txBody>
          <a:bodyPr>
            <a:normAutofit/>
          </a:bodyPr>
          <a:lstStyle/>
          <a:p>
            <a:pPr algn="l"/>
            <a:r>
              <a:rPr lang="nl-NL" dirty="0"/>
              <a:t>PDCA-cyclus</a:t>
            </a:r>
            <a:endParaRPr lang="nl-NL"/>
          </a:p>
        </p:txBody>
      </p:sp>
    </p:spTree>
    <p:extLst>
      <p:ext uri="{BB962C8B-B14F-4D97-AF65-F5344CB8AC3E}">
        <p14:creationId xmlns:p14="http://schemas.microsoft.com/office/powerpoint/2010/main" val="1974086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a:extLst>
              <a:ext uri="{FF2B5EF4-FFF2-40B4-BE49-F238E27FC236}">
                <a16:creationId xmlns:a16="http://schemas.microsoft.com/office/drawing/2014/main" id="{EA3EA5F3-98F8-4CBB-A3B3-FC0FD729F938}"/>
              </a:ext>
            </a:extLst>
          </p:cNvPr>
          <p:cNvPicPr>
            <a:picLocks noChangeAspect="1"/>
          </p:cNvPicPr>
          <p:nvPr/>
        </p:nvPicPr>
        <p:blipFill>
          <a:blip r:embed="rId2"/>
          <a:stretch>
            <a:fillRect/>
          </a:stretch>
        </p:blipFill>
        <p:spPr>
          <a:xfrm>
            <a:off x="5248643" y="1599682"/>
            <a:ext cx="6299887" cy="3543686"/>
          </a:xfrm>
          <a:prstGeom prst="rect">
            <a:avLst/>
          </a:prstGeom>
        </p:spPr>
      </p:pic>
      <p:pic>
        <p:nvPicPr>
          <p:cNvPr id="13" name="Picture 12">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Content Placeholder 7">
            <a:extLst>
              <a:ext uri="{FF2B5EF4-FFF2-40B4-BE49-F238E27FC236}">
                <a16:creationId xmlns:a16="http://schemas.microsoft.com/office/drawing/2014/main" id="{831E20F1-9787-4AD0-AD14-891784577442}"/>
              </a:ext>
            </a:extLst>
          </p:cNvPr>
          <p:cNvSpPr>
            <a:spLocks noGrp="1"/>
          </p:cNvSpPr>
          <p:nvPr>
            <p:ph sz="quarter" idx="13"/>
          </p:nvPr>
        </p:nvSpPr>
        <p:spPr>
          <a:xfrm>
            <a:off x="913774" y="2367092"/>
            <a:ext cx="3740509" cy="3881309"/>
          </a:xfrm>
        </p:spPr>
        <p:txBody>
          <a:bodyPr>
            <a:normAutofit/>
          </a:bodyPr>
          <a:lstStyle/>
          <a:p>
            <a:endParaRPr lang="en-US" sz="1800"/>
          </a:p>
        </p:txBody>
      </p:sp>
      <p:sp>
        <p:nvSpPr>
          <p:cNvPr id="2" name="Titel 1">
            <a:extLst>
              <a:ext uri="{FF2B5EF4-FFF2-40B4-BE49-F238E27FC236}">
                <a16:creationId xmlns:a16="http://schemas.microsoft.com/office/drawing/2014/main" id="{A46A631F-CC0B-49F8-B81E-8C4926822FF5}"/>
              </a:ext>
            </a:extLst>
          </p:cNvPr>
          <p:cNvSpPr>
            <a:spLocks noGrp="1"/>
          </p:cNvSpPr>
          <p:nvPr>
            <p:ph type="title"/>
          </p:nvPr>
        </p:nvSpPr>
        <p:spPr>
          <a:xfrm>
            <a:off x="913774" y="640831"/>
            <a:ext cx="3740515" cy="1573863"/>
          </a:xfrm>
        </p:spPr>
        <p:txBody>
          <a:bodyPr>
            <a:normAutofit/>
          </a:bodyPr>
          <a:lstStyle/>
          <a:p>
            <a:pPr algn="l"/>
            <a:r>
              <a:rPr lang="nl-NL" dirty="0"/>
              <a:t> afsluiting</a:t>
            </a:r>
            <a:endParaRPr lang="nl-NL"/>
          </a:p>
        </p:txBody>
      </p:sp>
    </p:spTree>
    <p:extLst>
      <p:ext uri="{BB962C8B-B14F-4D97-AF65-F5344CB8AC3E}">
        <p14:creationId xmlns:p14="http://schemas.microsoft.com/office/powerpoint/2010/main" val="3840820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498B5ACC-CB80-4217-8332-B521FC247D38}"/>
              </a:ext>
            </a:extLst>
          </p:cNvPr>
          <p:cNvPicPr>
            <a:picLocks noChangeAspect="1"/>
          </p:cNvPicPr>
          <p:nvPr/>
        </p:nvPicPr>
        <p:blipFill>
          <a:blip r:embed="rId2"/>
          <a:stretch>
            <a:fillRect/>
          </a:stretch>
        </p:blipFill>
        <p:spPr>
          <a:xfrm>
            <a:off x="5248643" y="1009068"/>
            <a:ext cx="6299887" cy="4724915"/>
          </a:xfrm>
          <a:prstGeom prst="rect">
            <a:avLst/>
          </a:prstGeom>
        </p:spPr>
      </p:pic>
      <p:pic>
        <p:nvPicPr>
          <p:cNvPr id="11" name="Picture 10">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jdelijke aanduiding voor inhoud 2">
            <a:extLst>
              <a:ext uri="{FF2B5EF4-FFF2-40B4-BE49-F238E27FC236}">
                <a16:creationId xmlns:a16="http://schemas.microsoft.com/office/drawing/2014/main" id="{FA88A974-C2ED-4F48-A146-9891B610FB46}"/>
              </a:ext>
            </a:extLst>
          </p:cNvPr>
          <p:cNvSpPr>
            <a:spLocks noGrp="1"/>
          </p:cNvSpPr>
          <p:nvPr>
            <p:ph sz="quarter" idx="13"/>
          </p:nvPr>
        </p:nvSpPr>
        <p:spPr>
          <a:xfrm>
            <a:off x="913774" y="2367092"/>
            <a:ext cx="3740509" cy="3881309"/>
          </a:xfrm>
        </p:spPr>
        <p:txBody>
          <a:bodyPr>
            <a:normAutofit/>
          </a:bodyPr>
          <a:lstStyle/>
          <a:p>
            <a:r>
              <a:rPr lang="nl-NL" sz="1800"/>
              <a:t>Terugkoppeling vorige les (onderwerpen/ opdrachten)</a:t>
            </a:r>
          </a:p>
          <a:p>
            <a:r>
              <a:rPr lang="nl-NL" sz="1800"/>
              <a:t>Doel formulering</a:t>
            </a:r>
          </a:p>
          <a:p>
            <a:r>
              <a:rPr lang="nl-NL" sz="1800"/>
              <a:t>Informatieverwerking (fasen)</a:t>
            </a:r>
          </a:p>
          <a:p>
            <a:r>
              <a:rPr lang="nl-NL" sz="1800"/>
              <a:t>Evalueren</a:t>
            </a:r>
          </a:p>
          <a:p>
            <a:r>
              <a:rPr lang="nl-NL" sz="1800"/>
              <a:t>Opdracht</a:t>
            </a:r>
          </a:p>
          <a:p>
            <a:r>
              <a:rPr lang="nl-NL" sz="1800"/>
              <a:t>Afsluiting</a:t>
            </a:r>
          </a:p>
          <a:p>
            <a:endParaRPr lang="nl-NL" sz="1800"/>
          </a:p>
        </p:txBody>
      </p:sp>
      <p:sp>
        <p:nvSpPr>
          <p:cNvPr id="2" name="Titel 1">
            <a:extLst>
              <a:ext uri="{FF2B5EF4-FFF2-40B4-BE49-F238E27FC236}">
                <a16:creationId xmlns:a16="http://schemas.microsoft.com/office/drawing/2014/main" id="{45CC11C9-0FFA-46B8-A31D-8EBBD6DADE75}"/>
              </a:ext>
            </a:extLst>
          </p:cNvPr>
          <p:cNvSpPr>
            <a:spLocks noGrp="1"/>
          </p:cNvSpPr>
          <p:nvPr>
            <p:ph type="title"/>
          </p:nvPr>
        </p:nvSpPr>
        <p:spPr>
          <a:xfrm>
            <a:off x="913774" y="640831"/>
            <a:ext cx="3740515" cy="1573863"/>
          </a:xfrm>
        </p:spPr>
        <p:txBody>
          <a:bodyPr>
            <a:normAutofit/>
          </a:bodyPr>
          <a:lstStyle/>
          <a:p>
            <a:pPr algn="l"/>
            <a:r>
              <a:rPr lang="nl-NL" dirty="0"/>
              <a:t>Vandaag</a:t>
            </a:r>
            <a:endParaRPr lang="nl-NL"/>
          </a:p>
        </p:txBody>
      </p:sp>
    </p:spTree>
    <p:extLst>
      <p:ext uri="{BB962C8B-B14F-4D97-AF65-F5344CB8AC3E}">
        <p14:creationId xmlns:p14="http://schemas.microsoft.com/office/powerpoint/2010/main" val="3380835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4D4DD4CF-9732-4771-98FE-77886DC915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2">
            <a:extLst>
              <a:ext uri="{FF2B5EF4-FFF2-40B4-BE49-F238E27FC236}">
                <a16:creationId xmlns:a16="http://schemas.microsoft.com/office/drawing/2014/main" id="{0917E639-5738-4605-929E-1222198314A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3"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468C95AD-699C-4FE4-895E-00A001C7BAFB}"/>
              </a:ext>
            </a:extLst>
          </p:cNvPr>
          <p:cNvSpPr>
            <a:spLocks noGrp="1"/>
          </p:cNvSpPr>
          <p:nvPr>
            <p:ph type="title"/>
          </p:nvPr>
        </p:nvSpPr>
        <p:spPr>
          <a:xfrm>
            <a:off x="643463" y="640831"/>
            <a:ext cx="3352128" cy="1573863"/>
          </a:xfrm>
        </p:spPr>
        <p:txBody>
          <a:bodyPr>
            <a:normAutofit/>
          </a:bodyPr>
          <a:lstStyle/>
          <a:p>
            <a:pPr algn="l"/>
            <a:r>
              <a:rPr lang="nl-NL" dirty="0"/>
              <a:t>terugblik</a:t>
            </a:r>
            <a:endParaRPr lang="nl-NL"/>
          </a:p>
        </p:txBody>
      </p:sp>
      <p:sp>
        <p:nvSpPr>
          <p:cNvPr id="3" name="Tijdelijke aanduiding voor inhoud 2">
            <a:extLst>
              <a:ext uri="{FF2B5EF4-FFF2-40B4-BE49-F238E27FC236}">
                <a16:creationId xmlns:a16="http://schemas.microsoft.com/office/drawing/2014/main" id="{15518492-902C-4A82-854E-354C738127CC}"/>
              </a:ext>
            </a:extLst>
          </p:cNvPr>
          <p:cNvSpPr>
            <a:spLocks noGrp="1"/>
          </p:cNvSpPr>
          <p:nvPr>
            <p:ph sz="quarter" idx="13"/>
          </p:nvPr>
        </p:nvSpPr>
        <p:spPr>
          <a:xfrm>
            <a:off x="643463" y="2367092"/>
            <a:ext cx="3352128" cy="3881309"/>
          </a:xfrm>
        </p:spPr>
        <p:txBody>
          <a:bodyPr>
            <a:normAutofit/>
          </a:bodyPr>
          <a:lstStyle/>
          <a:p>
            <a:r>
              <a:rPr lang="nl-NL" sz="1800"/>
              <a:t>Wat hebben we vorige week ook alweer behandelt?</a:t>
            </a:r>
          </a:p>
          <a:p>
            <a:r>
              <a:rPr lang="nl-NL" sz="1800"/>
              <a:t>Is het gelukt met de casus? Opdracht evaluatie. </a:t>
            </a:r>
          </a:p>
        </p:txBody>
      </p:sp>
      <p:sp>
        <p:nvSpPr>
          <p:cNvPr id="75" name="Rectangle 74">
            <a:extLst>
              <a:ext uri="{FF2B5EF4-FFF2-40B4-BE49-F238E27FC236}">
                <a16:creationId xmlns:a16="http://schemas.microsoft.com/office/drawing/2014/main" id="{A2861A9C-C970-4FFE-B67C-222B6F573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1525" y="-2"/>
            <a:ext cx="81313" cy="6858002"/>
          </a:xfrm>
          <a:prstGeom prst="rect">
            <a:avLst/>
          </a:prstGeom>
          <a:gradFill flip="none" rotWithShape="1">
            <a:gsLst>
              <a:gs pos="84000">
                <a:srgbClr val="B5B5B5"/>
              </a:gs>
              <a:gs pos="60159">
                <a:srgbClr val="D5D5D5"/>
              </a:gs>
              <a:gs pos="50447">
                <a:srgbClr val="E6E6E6"/>
              </a:gs>
              <a:gs pos="44260">
                <a:srgbClr val="D5D5D5"/>
              </a:gs>
              <a:gs pos="15928">
                <a:srgbClr val="B5B5B5"/>
              </a:gs>
              <a:gs pos="7000">
                <a:srgbClr val="8A8A8A"/>
              </a:gs>
              <a:gs pos="0">
                <a:srgbClr val="BBBBBB"/>
              </a:gs>
              <a:gs pos="93000">
                <a:srgbClr val="8A8A8A"/>
              </a:gs>
              <a:gs pos="100000">
                <a:srgbClr val="BBBBB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Kruipende Baby Die Achteruit Kijken Stock Afbeelding - Afbeelding bestaande  uit growth, aanbiddelijk: 44161725">
            <a:extLst>
              <a:ext uri="{FF2B5EF4-FFF2-40B4-BE49-F238E27FC236}">
                <a16:creationId xmlns:a16="http://schemas.microsoft.com/office/drawing/2014/main" id="{5A045248-9333-4437-A1F7-CBE17BDBFA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570" r="-2" b="-2"/>
          <a:stretch/>
        </p:blipFill>
        <p:spPr bwMode="auto">
          <a:xfrm>
            <a:off x="4712842" y="10"/>
            <a:ext cx="7479157" cy="685799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76">
            <a:extLst>
              <a:ext uri="{FF2B5EF4-FFF2-40B4-BE49-F238E27FC236}">
                <a16:creationId xmlns:a16="http://schemas.microsoft.com/office/drawing/2014/main" id="{D2FDF82E-EBD8-4EC5-AD10-CD9E70EE85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8150"/>
          <a:stretch/>
        </p:blipFill>
        <p:spPr>
          <a:xfrm>
            <a:off x="4651242" y="0"/>
            <a:ext cx="7540758" cy="6858000"/>
          </a:xfrm>
          <a:prstGeom prst="rect">
            <a:avLst/>
          </a:prstGeom>
        </p:spPr>
      </p:pic>
    </p:spTree>
    <p:extLst>
      <p:ext uri="{BB962C8B-B14F-4D97-AF65-F5344CB8AC3E}">
        <p14:creationId xmlns:p14="http://schemas.microsoft.com/office/powerpoint/2010/main" val="1381013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FD9EE0-1922-420C-8B01-6BBF22EF951D}"/>
              </a:ext>
            </a:extLst>
          </p:cNvPr>
          <p:cNvSpPr>
            <a:spLocks noGrp="1"/>
          </p:cNvSpPr>
          <p:nvPr>
            <p:ph type="title"/>
          </p:nvPr>
        </p:nvSpPr>
        <p:spPr/>
        <p:txBody>
          <a:bodyPr/>
          <a:lstStyle/>
          <a:p>
            <a:r>
              <a:rPr lang="nl-NL" dirty="0"/>
              <a:t>Doelformulering</a:t>
            </a:r>
          </a:p>
        </p:txBody>
      </p:sp>
      <p:sp>
        <p:nvSpPr>
          <p:cNvPr id="3" name="Tijdelijke aanduiding voor inhoud 2">
            <a:extLst>
              <a:ext uri="{FF2B5EF4-FFF2-40B4-BE49-F238E27FC236}">
                <a16:creationId xmlns:a16="http://schemas.microsoft.com/office/drawing/2014/main" id="{D4012058-320E-403C-9B40-E8BC334AC37C}"/>
              </a:ext>
            </a:extLst>
          </p:cNvPr>
          <p:cNvSpPr>
            <a:spLocks noGrp="1"/>
          </p:cNvSpPr>
          <p:nvPr>
            <p:ph sz="quarter" idx="13"/>
          </p:nvPr>
        </p:nvSpPr>
        <p:spPr/>
        <p:txBody>
          <a:bodyPr/>
          <a:lstStyle/>
          <a:p>
            <a:r>
              <a:rPr lang="nl-NL" dirty="0"/>
              <a:t>SMART (algemene methode)</a:t>
            </a:r>
          </a:p>
          <a:p>
            <a:r>
              <a:rPr lang="nl-NL" dirty="0"/>
              <a:t>Hoe zat het ook alweer met RUMBA?</a:t>
            </a:r>
          </a:p>
        </p:txBody>
      </p:sp>
      <p:pic>
        <p:nvPicPr>
          <p:cNvPr id="4" name="Afbeelding 3">
            <a:extLst>
              <a:ext uri="{FF2B5EF4-FFF2-40B4-BE49-F238E27FC236}">
                <a16:creationId xmlns:a16="http://schemas.microsoft.com/office/drawing/2014/main" id="{18AC4404-F4E3-48A6-82A0-416C4D0AE770}"/>
              </a:ext>
            </a:extLst>
          </p:cNvPr>
          <p:cNvPicPr>
            <a:picLocks noChangeAspect="1"/>
          </p:cNvPicPr>
          <p:nvPr/>
        </p:nvPicPr>
        <p:blipFill rotWithShape="1">
          <a:blip r:embed="rId2"/>
          <a:srcRect l="-66" t="25410"/>
          <a:stretch/>
        </p:blipFill>
        <p:spPr>
          <a:xfrm>
            <a:off x="518160" y="3429000"/>
            <a:ext cx="11493489" cy="3327400"/>
          </a:xfrm>
          <a:prstGeom prst="rect">
            <a:avLst/>
          </a:prstGeom>
        </p:spPr>
      </p:pic>
    </p:spTree>
    <p:extLst>
      <p:ext uri="{BB962C8B-B14F-4D97-AF65-F5344CB8AC3E}">
        <p14:creationId xmlns:p14="http://schemas.microsoft.com/office/powerpoint/2010/main" val="371185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E3265C2A-0A58-43AD-A406-8F4478E2875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A6795D43-A661-47F3-8039-F5CDE29DAD2A}"/>
              </a:ext>
            </a:extLst>
          </p:cNvPr>
          <p:cNvSpPr>
            <a:spLocks noGrp="1"/>
          </p:cNvSpPr>
          <p:nvPr>
            <p:ph type="title"/>
          </p:nvPr>
        </p:nvSpPr>
        <p:spPr>
          <a:xfrm>
            <a:off x="8196408" y="640831"/>
            <a:ext cx="3352128" cy="1573863"/>
          </a:xfrm>
        </p:spPr>
        <p:txBody>
          <a:bodyPr>
            <a:normAutofit/>
          </a:bodyPr>
          <a:lstStyle/>
          <a:p>
            <a:pPr algn="l"/>
            <a:r>
              <a:rPr lang="nl-NL" sz="2800"/>
              <a:t>Criteria voor het goed formuleren van doelen</a:t>
            </a:r>
          </a:p>
        </p:txBody>
      </p:sp>
      <p:pic>
        <p:nvPicPr>
          <p:cNvPr id="4" name="Afbeelding 3">
            <a:extLst>
              <a:ext uri="{FF2B5EF4-FFF2-40B4-BE49-F238E27FC236}">
                <a16:creationId xmlns:a16="http://schemas.microsoft.com/office/drawing/2014/main" id="{2ABEFB38-79D3-4E5C-8F83-DF905B717CD4}"/>
              </a:ext>
            </a:extLst>
          </p:cNvPr>
          <p:cNvPicPr>
            <a:picLocks noChangeAspect="1"/>
          </p:cNvPicPr>
          <p:nvPr/>
        </p:nvPicPr>
        <p:blipFill>
          <a:blip r:embed="rId3"/>
          <a:stretch>
            <a:fillRect/>
          </a:stretch>
        </p:blipFill>
        <p:spPr>
          <a:xfrm>
            <a:off x="1001487" y="1398179"/>
            <a:ext cx="6373490" cy="4008767"/>
          </a:xfrm>
          <a:prstGeom prst="rect">
            <a:avLst/>
          </a:prstGeom>
        </p:spPr>
      </p:pic>
      <p:sp>
        <p:nvSpPr>
          <p:cNvPr id="3" name="Tijdelijke aanduiding voor inhoud 2">
            <a:extLst>
              <a:ext uri="{FF2B5EF4-FFF2-40B4-BE49-F238E27FC236}">
                <a16:creationId xmlns:a16="http://schemas.microsoft.com/office/drawing/2014/main" id="{1FF5FEF7-DDFB-432E-A2BD-87C27E8D1692}"/>
              </a:ext>
            </a:extLst>
          </p:cNvPr>
          <p:cNvSpPr>
            <a:spLocks noGrp="1"/>
          </p:cNvSpPr>
          <p:nvPr>
            <p:ph sz="quarter" idx="13"/>
          </p:nvPr>
        </p:nvSpPr>
        <p:spPr>
          <a:xfrm>
            <a:off x="8196408" y="2367092"/>
            <a:ext cx="3352128" cy="3881309"/>
          </a:xfrm>
        </p:spPr>
        <p:txBody>
          <a:bodyPr>
            <a:normAutofit/>
          </a:bodyPr>
          <a:lstStyle/>
          <a:p>
            <a:pPr>
              <a:lnSpc>
                <a:spcPct val="110000"/>
              </a:lnSpc>
              <a:buFontTx/>
              <a:buChar char="-"/>
            </a:pPr>
            <a:r>
              <a:rPr lang="nl-NL" sz="1500"/>
              <a:t>Is gebaseerd op persoonsbeeld en perspectief</a:t>
            </a:r>
          </a:p>
          <a:p>
            <a:pPr>
              <a:lnSpc>
                <a:spcPct val="110000"/>
              </a:lnSpc>
              <a:buFontTx/>
              <a:buChar char="-"/>
            </a:pPr>
            <a:r>
              <a:rPr lang="nl-NL" sz="1500"/>
              <a:t>In overleg met de client</a:t>
            </a:r>
          </a:p>
          <a:p>
            <a:pPr>
              <a:lnSpc>
                <a:spcPct val="110000"/>
              </a:lnSpc>
              <a:buFontTx/>
              <a:buChar char="-"/>
            </a:pPr>
            <a:r>
              <a:rPr lang="nl-NL" sz="1500"/>
              <a:t>Zijn positief geformuleerd</a:t>
            </a:r>
          </a:p>
          <a:p>
            <a:pPr>
              <a:lnSpc>
                <a:spcPct val="110000"/>
              </a:lnSpc>
              <a:buFontTx/>
              <a:buChar char="-"/>
            </a:pPr>
            <a:r>
              <a:rPr lang="nl-NL" sz="1500"/>
              <a:t>Zijn expliciet vastgesteld en bekend gemaakt</a:t>
            </a:r>
          </a:p>
          <a:p>
            <a:pPr>
              <a:lnSpc>
                <a:spcPct val="110000"/>
              </a:lnSpc>
              <a:buFontTx/>
              <a:buChar char="-"/>
            </a:pPr>
            <a:r>
              <a:rPr lang="nl-NL" sz="1500"/>
              <a:t>Zijn actief geformuleerd</a:t>
            </a:r>
          </a:p>
          <a:p>
            <a:pPr>
              <a:lnSpc>
                <a:spcPct val="110000"/>
              </a:lnSpc>
              <a:buFontTx/>
              <a:buChar char="-"/>
            </a:pPr>
            <a:r>
              <a:rPr lang="nl-NL" sz="1500"/>
              <a:t>Zijn haalbaar</a:t>
            </a:r>
          </a:p>
          <a:p>
            <a:pPr>
              <a:lnSpc>
                <a:spcPct val="110000"/>
              </a:lnSpc>
              <a:buFontTx/>
              <a:buChar char="-"/>
            </a:pPr>
            <a:r>
              <a:rPr lang="nl-NL" sz="1500"/>
              <a:t>Duidelijk termijn geformuleerd</a:t>
            </a:r>
          </a:p>
          <a:p>
            <a:pPr>
              <a:lnSpc>
                <a:spcPct val="110000"/>
              </a:lnSpc>
              <a:buFontTx/>
              <a:buChar char="-"/>
            </a:pPr>
            <a:r>
              <a:rPr lang="nl-NL" sz="1500"/>
              <a:t>Is geformuleerd alsof het doel al behaald is</a:t>
            </a:r>
          </a:p>
        </p:txBody>
      </p:sp>
    </p:spTree>
    <p:extLst>
      <p:ext uri="{BB962C8B-B14F-4D97-AF65-F5344CB8AC3E}">
        <p14:creationId xmlns:p14="http://schemas.microsoft.com/office/powerpoint/2010/main" val="133272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2B5D8F44-906F-4900-9418-DC5434257B76}"/>
              </a:ext>
            </a:extLst>
          </p:cNvPr>
          <p:cNvPicPr>
            <a:picLocks noChangeAspect="1"/>
          </p:cNvPicPr>
          <p:nvPr/>
        </p:nvPicPr>
        <p:blipFill>
          <a:blip r:embed="rId2"/>
          <a:stretch>
            <a:fillRect/>
          </a:stretch>
        </p:blipFill>
        <p:spPr>
          <a:xfrm>
            <a:off x="5248643" y="1599682"/>
            <a:ext cx="6299887" cy="3543686"/>
          </a:xfrm>
          <a:prstGeom prst="rect">
            <a:avLst/>
          </a:prstGeom>
        </p:spPr>
      </p:pic>
      <p:pic>
        <p:nvPicPr>
          <p:cNvPr id="11" name="Picture 10">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jdelijke aanduiding voor inhoud 2">
            <a:extLst>
              <a:ext uri="{FF2B5EF4-FFF2-40B4-BE49-F238E27FC236}">
                <a16:creationId xmlns:a16="http://schemas.microsoft.com/office/drawing/2014/main" id="{05710B91-B207-4A60-A76F-0D6AE1E176CE}"/>
              </a:ext>
            </a:extLst>
          </p:cNvPr>
          <p:cNvSpPr>
            <a:spLocks noGrp="1"/>
          </p:cNvSpPr>
          <p:nvPr>
            <p:ph sz="quarter" idx="13"/>
          </p:nvPr>
        </p:nvSpPr>
        <p:spPr>
          <a:xfrm>
            <a:off x="913774" y="2367092"/>
            <a:ext cx="3740509" cy="3881309"/>
          </a:xfrm>
        </p:spPr>
        <p:txBody>
          <a:bodyPr>
            <a:normAutofit/>
          </a:bodyPr>
          <a:lstStyle/>
          <a:p>
            <a:pPr>
              <a:lnSpc>
                <a:spcPct val="110000"/>
              </a:lnSpc>
            </a:pPr>
            <a:r>
              <a:rPr lang="nl-NL" sz="1500" dirty="0"/>
              <a:t>Je met regelmaat reflecteert op het schrijfproces en zo nu en dan bijstelt</a:t>
            </a:r>
          </a:p>
          <a:p>
            <a:pPr>
              <a:lnSpc>
                <a:spcPct val="110000"/>
              </a:lnSpc>
            </a:pPr>
            <a:r>
              <a:rPr lang="nl-NL" sz="1500" dirty="0"/>
              <a:t>Je continue de doelen voor ogen houdt die je wilt bereiken</a:t>
            </a:r>
          </a:p>
          <a:p>
            <a:pPr>
              <a:lnSpc>
                <a:spcPct val="110000"/>
              </a:lnSpc>
            </a:pPr>
            <a:endParaRPr lang="nl-NL" sz="1500" dirty="0"/>
          </a:p>
          <a:p>
            <a:pPr marL="0" indent="0">
              <a:lnSpc>
                <a:spcPct val="110000"/>
              </a:lnSpc>
              <a:buNone/>
            </a:pPr>
            <a:r>
              <a:rPr lang="nl-NL" sz="1500" dirty="0"/>
              <a:t>Informatie verwerking kent een drietal fasen:</a:t>
            </a:r>
          </a:p>
          <a:p>
            <a:pPr marL="457200" indent="-457200">
              <a:lnSpc>
                <a:spcPct val="110000"/>
              </a:lnSpc>
              <a:buAutoNum type="arabicPeriod"/>
            </a:pPr>
            <a:r>
              <a:rPr lang="nl-NL" sz="1500" dirty="0"/>
              <a:t>Ordeningsfase</a:t>
            </a:r>
          </a:p>
          <a:p>
            <a:pPr marL="457200" indent="-457200">
              <a:lnSpc>
                <a:spcPct val="110000"/>
              </a:lnSpc>
              <a:buAutoNum type="arabicPeriod"/>
            </a:pPr>
            <a:r>
              <a:rPr lang="nl-NL" sz="1500" dirty="0"/>
              <a:t>Fase van het schrijfproces</a:t>
            </a:r>
          </a:p>
          <a:p>
            <a:pPr marL="457200" indent="-457200">
              <a:lnSpc>
                <a:spcPct val="110000"/>
              </a:lnSpc>
              <a:buAutoNum type="arabicPeriod"/>
            </a:pPr>
            <a:r>
              <a:rPr lang="nl-NL" sz="1500" dirty="0"/>
              <a:t>revisiefase</a:t>
            </a:r>
          </a:p>
        </p:txBody>
      </p:sp>
      <p:sp>
        <p:nvSpPr>
          <p:cNvPr id="2" name="Titel 1">
            <a:extLst>
              <a:ext uri="{FF2B5EF4-FFF2-40B4-BE49-F238E27FC236}">
                <a16:creationId xmlns:a16="http://schemas.microsoft.com/office/drawing/2014/main" id="{1C9B7391-B25D-4768-B208-3942D0220B12}"/>
              </a:ext>
            </a:extLst>
          </p:cNvPr>
          <p:cNvSpPr>
            <a:spLocks noGrp="1"/>
          </p:cNvSpPr>
          <p:nvPr>
            <p:ph type="title"/>
          </p:nvPr>
        </p:nvSpPr>
        <p:spPr>
          <a:xfrm>
            <a:off x="913774" y="640831"/>
            <a:ext cx="3740515" cy="1573863"/>
          </a:xfrm>
        </p:spPr>
        <p:txBody>
          <a:bodyPr>
            <a:normAutofit/>
          </a:bodyPr>
          <a:lstStyle/>
          <a:p>
            <a:pPr algn="l"/>
            <a:r>
              <a:rPr lang="nl-NL" sz="2800"/>
              <a:t>Bij het verwerken van informatie is het van belang dat…</a:t>
            </a:r>
          </a:p>
        </p:txBody>
      </p:sp>
    </p:spTree>
    <p:extLst>
      <p:ext uri="{BB962C8B-B14F-4D97-AF65-F5344CB8AC3E}">
        <p14:creationId xmlns:p14="http://schemas.microsoft.com/office/powerpoint/2010/main" val="3078061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4D4DD4CF-9732-4771-98FE-77886DC915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71CAD754-F0BA-4351-A824-364167E02751}"/>
              </a:ext>
            </a:extLst>
          </p:cNvPr>
          <p:cNvPicPr>
            <a:picLocks noChangeAspect="1"/>
          </p:cNvPicPr>
          <p:nvPr/>
        </p:nvPicPr>
        <p:blipFill rotWithShape="1">
          <a:blip r:embed="rId2"/>
          <a:srcRect l="7572" r="19631" b="-1"/>
          <a:stretch/>
        </p:blipFill>
        <p:spPr>
          <a:xfrm>
            <a:off x="1" y="10"/>
            <a:ext cx="7479157" cy="6857990"/>
          </a:xfrm>
          <a:prstGeom prst="rect">
            <a:avLst/>
          </a:prstGeom>
        </p:spPr>
      </p:pic>
      <p:sp>
        <p:nvSpPr>
          <p:cNvPr id="35" name="Rectangle 34">
            <a:extLst>
              <a:ext uri="{FF2B5EF4-FFF2-40B4-BE49-F238E27FC236}">
                <a16:creationId xmlns:a16="http://schemas.microsoft.com/office/drawing/2014/main" id="{A2861A9C-C970-4FFE-B67C-222B6F573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79161" y="-2"/>
            <a:ext cx="81313" cy="6858002"/>
          </a:xfrm>
          <a:prstGeom prst="rect">
            <a:avLst/>
          </a:prstGeom>
          <a:gradFill flip="none" rotWithShape="1">
            <a:gsLst>
              <a:gs pos="84000">
                <a:srgbClr val="B5B5B5"/>
              </a:gs>
              <a:gs pos="60159">
                <a:srgbClr val="D5D5D5"/>
              </a:gs>
              <a:gs pos="50447">
                <a:srgbClr val="E6E6E6"/>
              </a:gs>
              <a:gs pos="44260">
                <a:srgbClr val="D5D5D5"/>
              </a:gs>
              <a:gs pos="15928">
                <a:srgbClr val="B5B5B5"/>
              </a:gs>
              <a:gs pos="7000">
                <a:srgbClr val="8A8A8A"/>
              </a:gs>
              <a:gs pos="0">
                <a:srgbClr val="BBBBBB"/>
              </a:gs>
              <a:gs pos="93000">
                <a:srgbClr val="8A8A8A"/>
              </a:gs>
              <a:gs pos="100000">
                <a:srgbClr val="BBBBB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extLst>
              <a:ext uri="{FF2B5EF4-FFF2-40B4-BE49-F238E27FC236}">
                <a16:creationId xmlns:a16="http://schemas.microsoft.com/office/drawing/2014/main" id="{D2FDF82E-EBD8-4EC5-AD10-CD9E70EE85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6669E5FA-1EB8-4685-92BC-C4F0C4C6E698}"/>
              </a:ext>
            </a:extLst>
          </p:cNvPr>
          <p:cNvSpPr>
            <a:spLocks noGrp="1"/>
          </p:cNvSpPr>
          <p:nvPr>
            <p:ph type="title"/>
          </p:nvPr>
        </p:nvSpPr>
        <p:spPr>
          <a:xfrm>
            <a:off x="8196408" y="640831"/>
            <a:ext cx="3352128" cy="1573863"/>
          </a:xfrm>
        </p:spPr>
        <p:txBody>
          <a:bodyPr>
            <a:normAutofit/>
          </a:bodyPr>
          <a:lstStyle/>
          <a:p>
            <a:pPr algn="l"/>
            <a:r>
              <a:rPr lang="nl-NL" sz="3300"/>
              <a:t>ordeningsfase</a:t>
            </a:r>
          </a:p>
        </p:txBody>
      </p:sp>
      <p:sp>
        <p:nvSpPr>
          <p:cNvPr id="3" name="Tijdelijke aanduiding voor inhoud 2">
            <a:extLst>
              <a:ext uri="{FF2B5EF4-FFF2-40B4-BE49-F238E27FC236}">
                <a16:creationId xmlns:a16="http://schemas.microsoft.com/office/drawing/2014/main" id="{49F5E9A8-3D87-417A-A9D1-29C8828DFB86}"/>
              </a:ext>
            </a:extLst>
          </p:cNvPr>
          <p:cNvSpPr>
            <a:spLocks noGrp="1"/>
          </p:cNvSpPr>
          <p:nvPr>
            <p:ph sz="quarter" idx="13"/>
          </p:nvPr>
        </p:nvSpPr>
        <p:spPr>
          <a:xfrm>
            <a:off x="8196408" y="2367092"/>
            <a:ext cx="3352128" cy="3881309"/>
          </a:xfrm>
        </p:spPr>
        <p:txBody>
          <a:bodyPr>
            <a:normAutofit/>
          </a:bodyPr>
          <a:lstStyle/>
          <a:p>
            <a:r>
              <a:rPr lang="nl-NL" sz="1800"/>
              <a:t>Je ordent informatie uit het persoonsbeeld, observatie, gespreksverslagen en rapportages. Je zet wensen, behoeften en doelen op een rijtje (brengt nog geen prioriteit aan, dit doe je in het Plan van Aanpak).</a:t>
            </a:r>
          </a:p>
          <a:p>
            <a:endParaRPr lang="nl-NL" sz="1800"/>
          </a:p>
          <a:p>
            <a:endParaRPr lang="nl-NL" sz="1800"/>
          </a:p>
        </p:txBody>
      </p:sp>
    </p:spTree>
    <p:extLst>
      <p:ext uri="{BB962C8B-B14F-4D97-AF65-F5344CB8AC3E}">
        <p14:creationId xmlns:p14="http://schemas.microsoft.com/office/powerpoint/2010/main" val="299018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8FE65CB-EFD8-497D-A30A-093E20EAC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6FD0558F-99CE-465C-8218-21F42FF219E7}"/>
              </a:ext>
            </a:extLst>
          </p:cNvPr>
          <p:cNvPicPr>
            <a:picLocks noChangeAspect="1"/>
          </p:cNvPicPr>
          <p:nvPr/>
        </p:nvPicPr>
        <p:blipFill>
          <a:blip r:embed="rId2"/>
          <a:stretch>
            <a:fillRect/>
          </a:stretch>
        </p:blipFill>
        <p:spPr>
          <a:xfrm>
            <a:off x="5248643" y="678324"/>
            <a:ext cx="6299887" cy="5386403"/>
          </a:xfrm>
          <a:prstGeom prst="rect">
            <a:avLst/>
          </a:prstGeom>
        </p:spPr>
      </p:pic>
      <p:pic>
        <p:nvPicPr>
          <p:cNvPr id="11" name="Picture 10">
            <a:extLst>
              <a:ext uri="{FF2B5EF4-FFF2-40B4-BE49-F238E27FC236}">
                <a16:creationId xmlns:a16="http://schemas.microsoft.com/office/drawing/2014/main" id="{00E374F5-52B2-4260-8B1C-54237931F06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ijdelijke aanduiding voor inhoud 2">
            <a:extLst>
              <a:ext uri="{FF2B5EF4-FFF2-40B4-BE49-F238E27FC236}">
                <a16:creationId xmlns:a16="http://schemas.microsoft.com/office/drawing/2014/main" id="{53AF4F48-93FC-4241-8C6C-AB30AC90FA18}"/>
              </a:ext>
            </a:extLst>
          </p:cNvPr>
          <p:cNvSpPr>
            <a:spLocks noGrp="1"/>
          </p:cNvSpPr>
          <p:nvPr>
            <p:ph sz="quarter" idx="13"/>
          </p:nvPr>
        </p:nvSpPr>
        <p:spPr>
          <a:xfrm>
            <a:off x="913774" y="2367092"/>
            <a:ext cx="3740509" cy="3881309"/>
          </a:xfrm>
        </p:spPr>
        <p:txBody>
          <a:bodyPr>
            <a:normAutofit/>
          </a:bodyPr>
          <a:lstStyle/>
          <a:p>
            <a:r>
              <a:rPr lang="nl-NL" sz="1800"/>
              <a:t>Je beschrijft de gegevens zo duidelijk en objectief mogelijk (zonder emoties/ stigma’s) in respectvolle en begrijpbare taal voor de cliënt. Het is zijn plan!</a:t>
            </a:r>
          </a:p>
        </p:txBody>
      </p:sp>
      <p:sp>
        <p:nvSpPr>
          <p:cNvPr id="2" name="Titel 1">
            <a:extLst>
              <a:ext uri="{FF2B5EF4-FFF2-40B4-BE49-F238E27FC236}">
                <a16:creationId xmlns:a16="http://schemas.microsoft.com/office/drawing/2014/main" id="{776D6106-D377-4DA5-9F1A-1FB7E65D788C}"/>
              </a:ext>
            </a:extLst>
          </p:cNvPr>
          <p:cNvSpPr>
            <a:spLocks noGrp="1"/>
          </p:cNvSpPr>
          <p:nvPr>
            <p:ph type="title"/>
          </p:nvPr>
        </p:nvSpPr>
        <p:spPr>
          <a:xfrm>
            <a:off x="913774" y="640831"/>
            <a:ext cx="3740515" cy="1573863"/>
          </a:xfrm>
        </p:spPr>
        <p:txBody>
          <a:bodyPr>
            <a:normAutofit/>
          </a:bodyPr>
          <a:lstStyle/>
          <a:p>
            <a:pPr algn="l"/>
            <a:r>
              <a:rPr lang="nl-NL" dirty="0"/>
              <a:t>Fase van het schrijfproces</a:t>
            </a:r>
            <a:endParaRPr lang="nl-NL"/>
          </a:p>
        </p:txBody>
      </p:sp>
    </p:spTree>
    <p:extLst>
      <p:ext uri="{BB962C8B-B14F-4D97-AF65-F5344CB8AC3E}">
        <p14:creationId xmlns:p14="http://schemas.microsoft.com/office/powerpoint/2010/main" val="165037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DA6B910-8236-4D0D-BECB-BCF358C3FBB7}"/>
              </a:ext>
            </a:extLst>
          </p:cNvPr>
          <p:cNvPicPr>
            <a:picLocks noChangeAspect="1"/>
          </p:cNvPicPr>
          <p:nvPr/>
        </p:nvPicPr>
        <p:blipFill rotWithShape="1">
          <a:blip r:embed="rId2"/>
          <a:srcRect l="10753" r="15915" b="1"/>
          <a:stretch/>
        </p:blipFill>
        <p:spPr>
          <a:xfrm>
            <a:off x="20" y="2754"/>
            <a:ext cx="12191980" cy="6858000"/>
          </a:xfrm>
          <a:prstGeom prst="rect">
            <a:avLst/>
          </a:prstGeom>
        </p:spPr>
      </p:pic>
      <p:sp>
        <p:nvSpPr>
          <p:cNvPr id="9" name="Rectangle 8">
            <a:extLst>
              <a:ext uri="{FF2B5EF4-FFF2-40B4-BE49-F238E27FC236}">
                <a16:creationId xmlns:a16="http://schemas.microsoft.com/office/drawing/2014/main" id="{23E246C7-AE23-4B78-B596-A021E638F0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54"/>
            <a:ext cx="12192000" cy="6858000"/>
          </a:xfrm>
          <a:prstGeom prst="rect">
            <a:avLst/>
          </a:prstGeom>
          <a:gradFill>
            <a:gsLst>
              <a:gs pos="10000">
                <a:schemeClr val="bg1">
                  <a:alpha val="75000"/>
                </a:schemeClr>
              </a:gs>
              <a:gs pos="85000">
                <a:schemeClr val="bg1">
                  <a:lumMod val="9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4388652C-EA91-4836-8F81-08E05C74EB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D9854E91-5B06-43D8-8BF7-639B337B68B1}"/>
              </a:ext>
            </a:extLst>
          </p:cNvPr>
          <p:cNvSpPr>
            <a:spLocks noGrp="1"/>
          </p:cNvSpPr>
          <p:nvPr>
            <p:ph type="title"/>
          </p:nvPr>
        </p:nvSpPr>
        <p:spPr>
          <a:xfrm>
            <a:off x="913775" y="618517"/>
            <a:ext cx="10364451" cy="1596177"/>
          </a:xfrm>
        </p:spPr>
        <p:txBody>
          <a:bodyPr>
            <a:normAutofit/>
          </a:bodyPr>
          <a:lstStyle/>
          <a:p>
            <a:r>
              <a:rPr lang="nl-NL" dirty="0"/>
              <a:t>Revisiefase</a:t>
            </a:r>
          </a:p>
        </p:txBody>
      </p:sp>
      <p:sp>
        <p:nvSpPr>
          <p:cNvPr id="3" name="Tijdelijke aanduiding voor inhoud 2">
            <a:extLst>
              <a:ext uri="{FF2B5EF4-FFF2-40B4-BE49-F238E27FC236}">
                <a16:creationId xmlns:a16="http://schemas.microsoft.com/office/drawing/2014/main" id="{C647B1F2-FDA6-42A7-9432-E4A5E0EF981E}"/>
              </a:ext>
            </a:extLst>
          </p:cNvPr>
          <p:cNvSpPr>
            <a:spLocks noGrp="1"/>
          </p:cNvSpPr>
          <p:nvPr>
            <p:ph sz="quarter" idx="13"/>
          </p:nvPr>
        </p:nvSpPr>
        <p:spPr>
          <a:xfrm>
            <a:off x="913774" y="2367092"/>
            <a:ext cx="10363826" cy="3424107"/>
          </a:xfrm>
        </p:spPr>
        <p:txBody>
          <a:bodyPr>
            <a:normAutofit/>
          </a:bodyPr>
          <a:lstStyle/>
          <a:p>
            <a:r>
              <a:rPr lang="nl-NL" dirty="0"/>
              <a:t>Je bekijkt hetgeen je opgeschreven hebt en checkt de opbouw, inhoud en formulering van de tekst.</a:t>
            </a:r>
          </a:p>
          <a:p>
            <a:pPr>
              <a:buFontTx/>
              <a:buChar char="-"/>
            </a:pPr>
            <a:r>
              <a:rPr lang="nl-NL" dirty="0"/>
              <a:t>Is het logisch qua structuur?</a:t>
            </a:r>
          </a:p>
          <a:p>
            <a:pPr>
              <a:buFontTx/>
              <a:buChar char="-"/>
            </a:pPr>
            <a:r>
              <a:rPr lang="nl-NL" dirty="0"/>
              <a:t>Is er onderscheid gemaakt in feiten, interpretaties en meningen?</a:t>
            </a:r>
          </a:p>
          <a:p>
            <a:pPr>
              <a:buFontTx/>
              <a:buChar char="-"/>
            </a:pPr>
            <a:r>
              <a:rPr lang="nl-NL" dirty="0"/>
              <a:t>Zitten er geen spelfouten in? </a:t>
            </a:r>
          </a:p>
        </p:txBody>
      </p:sp>
    </p:spTree>
    <p:extLst>
      <p:ext uri="{BB962C8B-B14F-4D97-AF65-F5344CB8AC3E}">
        <p14:creationId xmlns:p14="http://schemas.microsoft.com/office/powerpoint/2010/main" val="605508937"/>
      </p:ext>
    </p:extLst>
  </p:cSld>
  <p:clrMapOvr>
    <a:masterClrMapping/>
  </p:clrMapOvr>
</p:sld>
</file>

<file path=ppt/theme/theme1.xml><?xml version="1.0" encoding="utf-8"?>
<a:theme xmlns:a="http://schemas.openxmlformats.org/drawingml/2006/main" name="Druppel">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F43B7B9B596284A903A5BF987999ABF" ma:contentTypeVersion="13" ma:contentTypeDescription="Een nieuw document maken." ma:contentTypeScope="" ma:versionID="bcabab219895517bce7a3a48efcbf0b5">
  <xsd:schema xmlns:xsd="http://www.w3.org/2001/XMLSchema" xmlns:xs="http://www.w3.org/2001/XMLSchema" xmlns:p="http://schemas.microsoft.com/office/2006/metadata/properties" xmlns:ns3="5476a0df-1772-492d-979f-8285abd2a79a" xmlns:ns4="b419cb09-27ac-4f96-ad07-5bb01102205b" targetNamespace="http://schemas.microsoft.com/office/2006/metadata/properties" ma:root="true" ma:fieldsID="3f56c553450e33b7671abfcd6efa444a" ns3:_="" ns4:_="">
    <xsd:import namespace="5476a0df-1772-492d-979f-8285abd2a79a"/>
    <xsd:import namespace="b419cb09-27ac-4f96-ad07-5bb01102205b"/>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6a0df-1772-492d-979f-8285abd2a79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9cb09-27ac-4f96-ad07-5bb01102205b" elementFormDefault="qualified">
    <xsd:import namespace="http://schemas.microsoft.com/office/2006/documentManagement/types"/>
    <xsd:import namespace="http://schemas.microsoft.com/office/infopath/2007/PartnerControls"/>
    <xsd:element name="SharedWithUsers" ma:index="14"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Gedeeld met details" ma:internalName="SharedWithDetails" ma:readOnly="true">
      <xsd:simpleType>
        <xsd:restriction base="dms:Note">
          <xsd:maxLength value="255"/>
        </xsd:restriction>
      </xsd:simpleType>
    </xsd:element>
    <xsd:element name="SharingHintHash" ma:index="16"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19483F-6925-4F1D-8299-3EE01B4CAF8A}">
  <ds:schemaRefs>
    <ds:schemaRef ds:uri="http://schemas.microsoft.com/sharepoint/v3/contenttype/forms"/>
  </ds:schemaRefs>
</ds:datastoreItem>
</file>

<file path=customXml/itemProps2.xml><?xml version="1.0" encoding="utf-8"?>
<ds:datastoreItem xmlns:ds="http://schemas.openxmlformats.org/officeDocument/2006/customXml" ds:itemID="{B7CEDBE2-8B4B-4FEB-A6D7-ACE2F58B3E8E}">
  <ds:schemaRefs>
    <ds:schemaRef ds:uri="b419cb09-27ac-4f96-ad07-5bb01102205b"/>
    <ds:schemaRef ds:uri="http://purl.org/dc/terms/"/>
    <ds:schemaRef ds:uri="http://purl.org/dc/elements/1.1/"/>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5476a0df-1772-492d-979f-8285abd2a79a"/>
    <ds:schemaRef ds:uri="http://purl.org/dc/dcmitype/"/>
  </ds:schemaRefs>
</ds:datastoreItem>
</file>

<file path=customXml/itemProps3.xml><?xml version="1.0" encoding="utf-8"?>
<ds:datastoreItem xmlns:ds="http://schemas.openxmlformats.org/officeDocument/2006/customXml" ds:itemID="{5DC2B82B-78DD-4D31-802B-4E5236035E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76a0df-1772-492d-979f-8285abd2a79a"/>
    <ds:schemaRef ds:uri="b419cb09-27ac-4f96-ad07-5bb0110220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517</Words>
  <Application>Microsoft Office PowerPoint</Application>
  <PresentationFormat>Breedbeeld</PresentationFormat>
  <Paragraphs>79</Paragraphs>
  <Slides>17</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17</vt:i4>
      </vt:variant>
    </vt:vector>
  </HeadingPairs>
  <TitlesOfParts>
    <vt:vector size="20" baseType="lpstr">
      <vt:lpstr>Arial</vt:lpstr>
      <vt:lpstr>Tw Cen MT</vt:lpstr>
      <vt:lpstr>Druppel</vt:lpstr>
      <vt:lpstr>Les 2 ondersteuningsplan</vt:lpstr>
      <vt:lpstr>Vandaag</vt:lpstr>
      <vt:lpstr>terugblik</vt:lpstr>
      <vt:lpstr>Doelformulering</vt:lpstr>
      <vt:lpstr>Criteria voor het goed formuleren van doelen</vt:lpstr>
      <vt:lpstr>Bij het verwerken van informatie is het van belang dat…</vt:lpstr>
      <vt:lpstr>ordeningsfase</vt:lpstr>
      <vt:lpstr>Fase van het schrijfproces</vt:lpstr>
      <vt:lpstr>Revisiefase</vt:lpstr>
      <vt:lpstr>Evalueren en reflecteren</vt:lpstr>
      <vt:lpstr>Belang van evalueren</vt:lpstr>
      <vt:lpstr>Evalueren, hoe doe je dit? </vt:lpstr>
      <vt:lpstr>Product evaluatie</vt:lpstr>
      <vt:lpstr>procesevaluatie</vt:lpstr>
      <vt:lpstr>Evalueren is een circulair proces</vt:lpstr>
      <vt:lpstr>PDCA-cyclus</vt:lpstr>
      <vt:lpstr> afsluiting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2 ondersteuningsplan</dc:title>
  <dc:creator>Harmjan Veenstra</dc:creator>
  <cp:lastModifiedBy>Tessa Heeringa - Boer</cp:lastModifiedBy>
  <cp:revision>2</cp:revision>
  <dcterms:created xsi:type="dcterms:W3CDTF">2020-11-23T13:22:17Z</dcterms:created>
  <dcterms:modified xsi:type="dcterms:W3CDTF">2020-11-24T12:22:08Z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0x010100DF43B7B9B596284A903A5BF987999ABF</vt:lpwstr>
  </property>
</Properties>
</file>