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-108" y="2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8384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647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668201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3873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055364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0996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443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323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900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758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507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888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2458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6667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42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424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709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B1PervvRahA&amp;list=PLwMHntK8BBwtIwxs5i-fH8dsx_OFB7R1r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leraar24.nl/70125/de-gouden-weken-voor-een-goed-begin-van-het-schooljaar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groepsdynamiek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Ontwikkelingspsychologie les 3</a:t>
            </a:r>
          </a:p>
        </p:txBody>
      </p:sp>
    </p:spTree>
    <p:extLst>
      <p:ext uri="{BB962C8B-B14F-4D97-AF65-F5344CB8AC3E}">
        <p14:creationId xmlns:p14="http://schemas.microsoft.com/office/powerpoint/2010/main" val="2741431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Begeleiden van groepen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Homogene groep functioneert sneller goed dan een heterogene groep; i.v.m. dezelfde wensen en verwachtingen</a:t>
            </a:r>
          </a:p>
          <a:p>
            <a:r>
              <a:rPr lang="nl-NL" dirty="0"/>
              <a:t>Te veel homogeniteit kan negatief werken; door dezelfde beperkingen of door teveel dezelfde types/karakters</a:t>
            </a:r>
          </a:p>
          <a:p>
            <a:pPr marL="0" indent="0">
              <a:buNone/>
            </a:pPr>
            <a:r>
              <a:rPr lang="nl-NL" dirty="0"/>
              <a:t>Een groep functioneert het beste als er duidelijkheid is en als de mensen het eens zijn over de structuur, regels, doelstellingen etc.</a:t>
            </a:r>
          </a:p>
        </p:txBody>
      </p:sp>
    </p:spTree>
    <p:extLst>
      <p:ext uri="{BB962C8B-B14F-4D97-AF65-F5344CB8AC3E}">
        <p14:creationId xmlns:p14="http://schemas.microsoft.com/office/powerpoint/2010/main" val="321156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groepsprocessen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sz="2800" dirty="0"/>
              <a:t>Een groep veranderd in de loop van de tijd;</a:t>
            </a:r>
          </a:p>
          <a:p>
            <a:pPr lvl="1"/>
            <a:r>
              <a:rPr lang="nl-NL" sz="2800" dirty="0"/>
              <a:t>Men leert elkaar beter kennen</a:t>
            </a:r>
          </a:p>
          <a:p>
            <a:pPr lvl="1"/>
            <a:r>
              <a:rPr lang="nl-NL" sz="2800" dirty="0"/>
              <a:t>Speelt anders op elkaar in</a:t>
            </a:r>
          </a:p>
          <a:p>
            <a:pPr lvl="1"/>
            <a:r>
              <a:rPr lang="nl-NL" sz="2800" dirty="0"/>
              <a:t>Reageert anders op elkaar t.o.v. de eerste dagen/weken</a:t>
            </a:r>
          </a:p>
          <a:p>
            <a:endParaRPr lang="nl-NL" dirty="0"/>
          </a:p>
          <a:p>
            <a:endParaRPr lang="nl-NL" dirty="0">
              <a:solidFill>
                <a:srgbClr val="FF0000"/>
              </a:solidFill>
              <a:hlinkClick r:id="rId2"/>
            </a:endParaRPr>
          </a:p>
          <a:p>
            <a:pPr marL="0" indent="0">
              <a:buNone/>
            </a:pPr>
            <a:endParaRPr lang="nl-NL" dirty="0">
              <a:solidFill>
                <a:srgbClr val="FF0000"/>
              </a:solidFill>
              <a:hlinkClick r:id="rId2"/>
            </a:endParaRPr>
          </a:p>
          <a:p>
            <a:r>
              <a:rPr lang="nl-NL" dirty="0">
                <a:solidFill>
                  <a:srgbClr val="FF0000"/>
                </a:solidFill>
                <a:hlinkClick r:id="rId2"/>
              </a:rPr>
              <a:t>https://www.youtube.com/watch?v=B1PervvRahA&amp;list=PLwMHntK8BBwtIwxs5i-fH8dsx_OFB7R1r</a:t>
            </a:r>
            <a:r>
              <a:rPr lang="nl-NL" dirty="0">
                <a:solidFill>
                  <a:srgbClr val="FF0000"/>
                </a:solidFill>
              </a:rPr>
              <a:t> </a:t>
            </a:r>
          </a:p>
          <a:p>
            <a:endParaRPr lang="nl-NL" dirty="0">
              <a:solidFill>
                <a:srgbClr val="FF0000"/>
              </a:solidFill>
            </a:endParaRPr>
          </a:p>
          <a:p>
            <a:pPr lvl="1"/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65954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13634" y="708856"/>
            <a:ext cx="3611879" cy="5624802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nl-NL" sz="2400" b="1" dirty="0"/>
              <a:t>5 fasen bij de vorming van groepen</a:t>
            </a:r>
          </a:p>
          <a:p>
            <a:pPr marL="0" indent="0">
              <a:lnSpc>
                <a:spcPct val="90000"/>
              </a:lnSpc>
              <a:buNone/>
            </a:pPr>
            <a:endParaRPr lang="nl-NL" sz="2400" b="1" dirty="0"/>
          </a:p>
          <a:p>
            <a:pPr marL="0" indent="0">
              <a:lnSpc>
                <a:spcPct val="90000"/>
              </a:lnSpc>
              <a:buNone/>
            </a:pP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volgens Bruce </a:t>
            </a:r>
            <a:r>
              <a:rPr lang="nl-NL" sz="2400" dirty="0" err="1">
                <a:latin typeface="Arial" panose="020B0604020202020204" pitchFamily="34" charset="0"/>
                <a:cs typeface="Arial" panose="020B0604020202020204" pitchFamily="34" charset="0"/>
              </a:rPr>
              <a:t>Tuckman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 (psycholoog)</a:t>
            </a:r>
          </a:p>
          <a:p>
            <a:pPr marL="457200" indent="-457200">
              <a:lnSpc>
                <a:spcPct val="90000"/>
              </a:lnSpc>
              <a:buAutoNum type="arabicPeriod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Vormfase</a:t>
            </a:r>
          </a:p>
          <a:p>
            <a:pPr marL="457200" indent="-457200">
              <a:lnSpc>
                <a:spcPct val="90000"/>
              </a:lnSpc>
              <a:buAutoNum type="arabicPeriod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Stormfase</a:t>
            </a:r>
          </a:p>
          <a:p>
            <a:pPr marL="457200" indent="-457200">
              <a:lnSpc>
                <a:spcPct val="90000"/>
              </a:lnSpc>
              <a:buAutoNum type="arabicPeriod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Normfase</a:t>
            </a:r>
          </a:p>
          <a:p>
            <a:pPr marL="457200" indent="-457200">
              <a:lnSpc>
                <a:spcPct val="90000"/>
              </a:lnSpc>
              <a:buAutoNum type="arabicPeriod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Prestatiefase</a:t>
            </a:r>
          </a:p>
          <a:p>
            <a:pPr marL="457200" indent="-457200">
              <a:lnSpc>
                <a:spcPct val="90000"/>
              </a:lnSpc>
              <a:buAutoNum type="arabicPeriod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Afscheidsfase </a:t>
            </a:r>
          </a:p>
          <a:p>
            <a:pPr marL="0" indent="0">
              <a:lnSpc>
                <a:spcPct val="90000"/>
              </a:lnSpc>
              <a:buNone/>
            </a:pPr>
            <a:endParaRPr lang="nl-NL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nl-NL" sz="14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https://www.leraar24.nl/70125/de-gouden-weken-voor-een-goed-begin-van-het-schooljaar/</a:t>
            </a:r>
            <a:endParaRPr lang="nl-NL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90000"/>
              </a:lnSpc>
              <a:buAutoNum type="arabicPeriod"/>
            </a:pPr>
            <a:endParaRPr lang="nl-NL" sz="1400" dirty="0"/>
          </a:p>
          <a:p>
            <a:pPr marL="0" indent="0">
              <a:lnSpc>
                <a:spcPct val="90000"/>
              </a:lnSpc>
              <a:buNone/>
            </a:pPr>
            <a:endParaRPr lang="nl-NL" sz="1400" dirty="0"/>
          </a:p>
          <a:p>
            <a:pPr marL="0" indent="0">
              <a:lnSpc>
                <a:spcPct val="90000"/>
              </a:lnSpc>
              <a:buNone/>
            </a:pPr>
            <a:endParaRPr lang="nl-NL" sz="1400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39B77269-B4CA-4301-8830-8A0A246C13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814" y="1527004"/>
            <a:ext cx="5062993" cy="3792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720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81DDAEAA-560C-431F-9A79-00E03AC21CAD}"/>
              </a:ext>
            </a:extLst>
          </p:cNvPr>
          <p:cNvSpPr/>
          <p:nvPr/>
        </p:nvSpPr>
        <p:spPr>
          <a:xfrm>
            <a:off x="1930400" y="571143"/>
            <a:ext cx="6096000" cy="59093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 err="1">
                <a:solidFill>
                  <a:srgbClr val="000000"/>
                </a:solidFill>
                <a:latin typeface="Open Sans"/>
              </a:rPr>
              <a:t>Forming</a:t>
            </a:r>
            <a:r>
              <a:rPr lang="nl-NL" dirty="0">
                <a:solidFill>
                  <a:srgbClr val="000000"/>
                </a:solidFill>
                <a:latin typeface="Open Sans"/>
              </a:rPr>
              <a:t>: oriënteren.</a:t>
            </a:r>
            <a:br>
              <a:rPr lang="nl-NL" dirty="0">
                <a:solidFill>
                  <a:srgbClr val="000000"/>
                </a:solidFill>
                <a:latin typeface="Open Sans"/>
              </a:rPr>
            </a:br>
            <a:r>
              <a:rPr lang="nl-NL" dirty="0">
                <a:solidFill>
                  <a:srgbClr val="000000"/>
                </a:solidFill>
                <a:latin typeface="Open Sans"/>
              </a:rPr>
              <a:t>Leerlingen leren elkaar kennen, de groep zoekt naar veiligheid en structuur.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>
              <a:solidFill>
                <a:srgbClr val="000000"/>
              </a:solidFill>
              <a:latin typeface="Open Sans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 dirty="0" err="1">
                <a:solidFill>
                  <a:srgbClr val="000000"/>
                </a:solidFill>
                <a:latin typeface="Open Sans"/>
              </a:rPr>
              <a:t>Storming</a:t>
            </a:r>
            <a:r>
              <a:rPr lang="nl-NL" dirty="0">
                <a:solidFill>
                  <a:srgbClr val="000000"/>
                </a:solidFill>
                <a:latin typeface="Open Sans"/>
              </a:rPr>
              <a:t>: presenteren.</a:t>
            </a:r>
            <a:br>
              <a:rPr lang="nl-NL" dirty="0">
                <a:solidFill>
                  <a:srgbClr val="000000"/>
                </a:solidFill>
                <a:latin typeface="Open Sans"/>
              </a:rPr>
            </a:br>
            <a:r>
              <a:rPr lang="nl-NL" dirty="0">
                <a:solidFill>
                  <a:srgbClr val="000000"/>
                </a:solidFill>
                <a:latin typeface="Open Sans"/>
              </a:rPr>
              <a:t>De verhouding tussen leerlingen wordt duidelijker, wie is er een leider, wie een volger?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>
              <a:solidFill>
                <a:srgbClr val="000000"/>
              </a:solidFill>
              <a:latin typeface="Open Sans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 dirty="0" err="1">
                <a:solidFill>
                  <a:srgbClr val="000000"/>
                </a:solidFill>
                <a:latin typeface="Open Sans"/>
              </a:rPr>
              <a:t>Norming</a:t>
            </a:r>
            <a:r>
              <a:rPr lang="nl-NL" dirty="0">
                <a:solidFill>
                  <a:srgbClr val="000000"/>
                </a:solidFill>
                <a:latin typeface="Open Sans"/>
              </a:rPr>
              <a:t>: normeren.</a:t>
            </a:r>
            <a:br>
              <a:rPr lang="nl-NL" dirty="0">
                <a:solidFill>
                  <a:srgbClr val="000000"/>
                </a:solidFill>
                <a:latin typeface="Open Sans"/>
              </a:rPr>
            </a:br>
            <a:r>
              <a:rPr lang="nl-NL" dirty="0">
                <a:solidFill>
                  <a:srgbClr val="000000"/>
                </a:solidFill>
                <a:latin typeface="Open Sans"/>
              </a:rPr>
              <a:t>De regels, waarden en normen van de groep worden bepaald. Iedereen krijgt een eigen taak in de samenwerking.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>
              <a:solidFill>
                <a:srgbClr val="000000"/>
              </a:solidFill>
              <a:latin typeface="Open Sans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 dirty="0" err="1">
                <a:solidFill>
                  <a:srgbClr val="000000"/>
                </a:solidFill>
                <a:latin typeface="Open Sans"/>
              </a:rPr>
              <a:t>Performing</a:t>
            </a:r>
            <a:r>
              <a:rPr lang="nl-NL" dirty="0">
                <a:solidFill>
                  <a:srgbClr val="000000"/>
                </a:solidFill>
                <a:latin typeface="Open Sans"/>
              </a:rPr>
              <a:t>: presteren.</a:t>
            </a:r>
            <a:br>
              <a:rPr lang="nl-NL" dirty="0">
                <a:solidFill>
                  <a:srgbClr val="000000"/>
                </a:solidFill>
                <a:latin typeface="Open Sans"/>
              </a:rPr>
            </a:br>
            <a:r>
              <a:rPr lang="nl-NL" dirty="0">
                <a:solidFill>
                  <a:srgbClr val="000000"/>
                </a:solidFill>
                <a:latin typeface="Open Sans"/>
              </a:rPr>
              <a:t>De groep wordt een team en is klaar voor samenwerking. Er zijn ongeschreven regels waar iedereen zich aan houdt.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err="1">
                <a:solidFill>
                  <a:srgbClr val="000000"/>
                </a:solidFill>
                <a:latin typeface="Open Sans"/>
              </a:rPr>
              <a:t>Reforming</a:t>
            </a:r>
            <a:r>
              <a:rPr lang="nl-NL" dirty="0">
                <a:solidFill>
                  <a:srgbClr val="000000"/>
                </a:solidFill>
                <a:latin typeface="Open Sans"/>
              </a:rPr>
              <a:t>: evalueren.</a:t>
            </a:r>
          </a:p>
          <a:p>
            <a:pPr>
              <a:buFont typeface="Arial" panose="020B0604020202020204" pitchFamily="34" charset="0"/>
              <a:buChar char="•"/>
            </a:pPr>
            <a:br>
              <a:rPr lang="nl-NL" dirty="0">
                <a:solidFill>
                  <a:srgbClr val="000000"/>
                </a:solidFill>
                <a:latin typeface="Open Sans"/>
              </a:rPr>
            </a:br>
            <a:r>
              <a:rPr lang="nl-NL" dirty="0">
                <a:solidFill>
                  <a:srgbClr val="000000"/>
                </a:solidFill>
                <a:latin typeface="Open Sans"/>
              </a:rPr>
              <a:t>Het einde van het jaar of periode is in zicht. Dit afscheid geeft weer een nieuwe groepsdynamiek, denk bijvoorbeeld aan het afscheid in groep 8.</a:t>
            </a:r>
            <a:endParaRPr lang="nl-NL" b="0" i="0" dirty="0">
              <a:solidFill>
                <a:srgbClr val="000000"/>
              </a:solidFill>
              <a:effectLst/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395577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88C9B83F-64CD-41C1-925F-A08801FFD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1655065-0BD7-4422-BEC0-4401E99809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DDD90AC-ABEC-4A76-9C9C-AD0A5F8FC7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23">
              <a:extLst>
                <a:ext uri="{FF2B5EF4-FFF2-40B4-BE49-F238E27FC236}">
                  <a16:creationId xmlns:a16="http://schemas.microsoft.com/office/drawing/2014/main" id="{21A8AFEF-EC50-4C0B-9C64-814B76C820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5">
              <a:extLst>
                <a:ext uri="{FF2B5EF4-FFF2-40B4-BE49-F238E27FC236}">
                  <a16:creationId xmlns:a16="http://schemas.microsoft.com/office/drawing/2014/main" id="{CAFAA800-E117-4357-84E4-56B63EA03E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8DDFC9F4-3B45-402D-8AD7-60B3F08ED7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id="{F26A0854-FBE4-4587-B349-06BE192BD7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id="{54A9C4C6-FF7D-470E-BFCA-CE4F60A1F0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id="{B1721EA8-4871-45D4-B78F-AE805A3004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E5763971-E3A3-45C6-9BA8-2E032C7A55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32752E94-0E01-4AF5-A43A-F2FAD8737C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697CE257-7EDA-48AA-9A4B-8C2639961C9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72" r="35111" b="-1"/>
          <a:stretch/>
        </p:blipFill>
        <p:spPr>
          <a:xfrm>
            <a:off x="20" y="-1"/>
            <a:ext cx="5394940" cy="6858001"/>
          </a:xfrm>
          <a:custGeom>
            <a:avLst/>
            <a:gdLst/>
            <a:ahLst/>
            <a:cxnLst/>
            <a:rect l="l" t="t" r="r" b="b"/>
            <a:pathLst>
              <a:path w="5394960" h="6858000">
                <a:moveTo>
                  <a:pt x="842596" y="0"/>
                </a:moveTo>
                <a:lnTo>
                  <a:pt x="5394960" y="0"/>
                </a:lnTo>
                <a:lnTo>
                  <a:pt x="5394960" y="21851"/>
                </a:lnTo>
                <a:lnTo>
                  <a:pt x="4365943" y="6858000"/>
                </a:lnTo>
                <a:lnTo>
                  <a:pt x="0" y="6858000"/>
                </a:lnTo>
                <a:lnTo>
                  <a:pt x="0" y="5666154"/>
                </a:lnTo>
                <a:close/>
              </a:path>
            </a:pathLst>
          </a:cu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0563" y="1678665"/>
            <a:ext cx="3887839" cy="237216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5400"/>
              <a:t>Logboek opdracht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80563" y="4050833"/>
            <a:ext cx="3893440" cy="1096899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>
              <a:lnSpc>
                <a:spcPct val="90000"/>
              </a:lnSpc>
            </a:pPr>
            <a:r>
              <a:rPr lang="en-US" sz="1800" dirty="0" err="1"/>
              <a:t>Bedenk</a:t>
            </a:r>
            <a:r>
              <a:rPr lang="en-US" sz="1800" dirty="0"/>
              <a:t> 5 </a:t>
            </a:r>
            <a:r>
              <a:rPr lang="en-US" sz="1800" dirty="0" err="1"/>
              <a:t>kennismakingsspelletjes</a:t>
            </a:r>
            <a:r>
              <a:rPr lang="en-US" sz="1800" dirty="0"/>
              <a:t> </a:t>
            </a:r>
            <a:r>
              <a:rPr lang="en-US" sz="1800" dirty="0" err="1"/>
              <a:t>waarbij</a:t>
            </a:r>
            <a:r>
              <a:rPr lang="en-US" sz="1800" dirty="0"/>
              <a:t> je de </a:t>
            </a:r>
            <a:r>
              <a:rPr lang="en-US" sz="1800" dirty="0" err="1"/>
              <a:t>groep</a:t>
            </a:r>
            <a:r>
              <a:rPr lang="en-US" sz="1800" dirty="0"/>
              <a:t> </a:t>
            </a:r>
            <a:r>
              <a:rPr lang="en-US" sz="1800" dirty="0" err="1"/>
              <a:t>laat</a:t>
            </a:r>
            <a:r>
              <a:rPr lang="en-US" sz="1800" dirty="0"/>
              <a:t> </a:t>
            </a:r>
            <a:r>
              <a:rPr lang="en-US" sz="1800" dirty="0" err="1"/>
              <a:t>oefenen</a:t>
            </a:r>
            <a:r>
              <a:rPr lang="en-US" sz="1800" dirty="0"/>
              <a:t>/</a:t>
            </a:r>
            <a:r>
              <a:rPr lang="en-US" sz="1800" dirty="0" err="1"/>
              <a:t>kennismaken</a:t>
            </a:r>
            <a:r>
              <a:rPr lang="en-US" sz="1800" dirty="0"/>
              <a:t> met </a:t>
            </a:r>
            <a:r>
              <a:rPr lang="en-US" sz="1800" dirty="0" err="1"/>
              <a:t>elkaar</a:t>
            </a:r>
            <a:endParaRPr lang="en-US" sz="1800" dirty="0"/>
          </a:p>
          <a:p>
            <a:pPr algn="r">
              <a:lnSpc>
                <a:spcPct val="90000"/>
              </a:lnSpc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49859626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294</Words>
  <Application>Microsoft Office PowerPoint</Application>
  <PresentationFormat>Breedbeeld</PresentationFormat>
  <Paragraphs>39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Open Sans</vt:lpstr>
      <vt:lpstr>Trebuchet MS</vt:lpstr>
      <vt:lpstr>Wingdings 3</vt:lpstr>
      <vt:lpstr>Facet</vt:lpstr>
      <vt:lpstr>groepsdynamiek</vt:lpstr>
      <vt:lpstr>Begeleiden van groepen</vt:lpstr>
      <vt:lpstr>groepsprocessen</vt:lpstr>
      <vt:lpstr>PowerPoint-presentatie</vt:lpstr>
      <vt:lpstr>PowerPoint-presentatie</vt:lpstr>
      <vt:lpstr>Logboek opdracht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groepsdynamiek</dc:title>
  <dc:creator>Laura Beeftink</dc:creator>
  <cp:lastModifiedBy>Laura Beeftink</cp:lastModifiedBy>
  <cp:revision>1</cp:revision>
  <dcterms:created xsi:type="dcterms:W3CDTF">2021-01-04T11:19:13Z</dcterms:created>
  <dcterms:modified xsi:type="dcterms:W3CDTF">2021-01-04T11:20:30Z</dcterms:modified>
</cp:coreProperties>
</file>